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0" r:id="rId4"/>
    <p:sldMasterId id="2147483648" r:id="rId5"/>
  </p:sldMasterIdLst>
  <p:notesMasterIdLst>
    <p:notesMasterId r:id="rId44"/>
  </p:notesMasterIdLst>
  <p:sldIdLst>
    <p:sldId id="2681" r:id="rId6"/>
    <p:sldId id="307" r:id="rId7"/>
    <p:sldId id="2699" r:id="rId8"/>
    <p:sldId id="2742" r:id="rId9"/>
    <p:sldId id="264" r:id="rId10"/>
    <p:sldId id="5387" r:id="rId11"/>
    <p:sldId id="2713" r:id="rId12"/>
    <p:sldId id="5357" r:id="rId13"/>
    <p:sldId id="5398" r:id="rId14"/>
    <p:sldId id="2761" r:id="rId15"/>
    <p:sldId id="5365" r:id="rId16"/>
    <p:sldId id="5388" r:id="rId17"/>
    <p:sldId id="5367" r:id="rId18"/>
    <p:sldId id="5353" r:id="rId19"/>
    <p:sldId id="5358" r:id="rId20"/>
    <p:sldId id="5359" r:id="rId21"/>
    <p:sldId id="5375" r:id="rId22"/>
    <p:sldId id="5361" r:id="rId23"/>
    <p:sldId id="5362" r:id="rId24"/>
    <p:sldId id="2758" r:id="rId25"/>
    <p:sldId id="5354" r:id="rId26"/>
    <p:sldId id="2752" r:id="rId27"/>
    <p:sldId id="5394" r:id="rId28"/>
    <p:sldId id="5397" r:id="rId29"/>
    <p:sldId id="2751" r:id="rId30"/>
    <p:sldId id="5380" r:id="rId31"/>
    <p:sldId id="5383" r:id="rId32"/>
    <p:sldId id="5390" r:id="rId33"/>
    <p:sldId id="5391" r:id="rId34"/>
    <p:sldId id="5399" r:id="rId35"/>
    <p:sldId id="5385" r:id="rId36"/>
    <p:sldId id="5389" r:id="rId37"/>
    <p:sldId id="5386" r:id="rId38"/>
    <p:sldId id="5384" r:id="rId39"/>
    <p:sldId id="5396" r:id="rId40"/>
    <p:sldId id="5381" r:id="rId41"/>
    <p:sldId id="5393" r:id="rId42"/>
    <p:sldId id="5371" r:id="rId43"/>
  </p:sldIdLst>
  <p:sldSz cx="12192000" cy="6858000"/>
  <p:notesSz cx="10234613" cy="7104063"/>
  <p:embeddedFontLst>
    <p:embeddedFont>
      <p:font typeface="Adelle CYR" panose="02000503000000090004" pitchFamily="50" charset="0"/>
      <p:bold r:id="rId45"/>
      <p:italic r:id="rId46"/>
      <p:boldItalic r:id="rId47"/>
    </p:embeddedFont>
    <p:embeddedFont>
      <p:font typeface="Avenir Next LT Pro Demi" panose="020B0704020202020204" pitchFamily="34" charset="0"/>
      <p:bold r:id="rId48"/>
      <p:boldItalic r:id="rId49"/>
    </p:embeddedFont>
    <p:embeddedFont>
      <p:font typeface="Avenir Nxt2 W1G" panose="020B0503020202020204" pitchFamily="34" charset="0"/>
      <p:regular r:id="rId50"/>
      <p:bold r:id="rId51"/>
      <p:italic r:id="rId52"/>
      <p:boldItalic r:id="rId53"/>
    </p:embeddedFont>
    <p:embeddedFont>
      <p:font typeface="Avenir Nxt2 W1G Demi" panose="020B0703020202020204" pitchFamily="34" charset="0"/>
      <p:bold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iullina, Regina" initials="VR" lastIdx="2" clrIdx="0">
    <p:extLst>
      <p:ext uri="{19B8F6BF-5375-455C-9EA6-DF929625EA0E}">
        <p15:presenceInfo xmlns:p15="http://schemas.microsoft.com/office/powerpoint/2012/main" userId="S::regina.valiullina@itu.int::397397fe-6aad-4a83-9228-3a369906ab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0" autoAdjust="0"/>
    <p:restoredTop sz="96327" autoAdjust="0"/>
  </p:normalViewPr>
  <p:slideViewPr>
    <p:cSldViewPr snapToGrid="0">
      <p:cViewPr varScale="1">
        <p:scale>
          <a:sx n="99" d="100"/>
          <a:sy n="99" d="100"/>
        </p:scale>
        <p:origin x="70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Xiuqi" userId="c7ebb443-267d-4277-819c-f2fa83d64774" providerId="ADAL" clId="{C8BE366F-3DCC-494E-8CED-4D8A171F19DC}"/>
    <pc:docChg chg="modSld">
      <pc:chgData name="Wang, Xiuqi" userId="c7ebb443-267d-4277-819c-f2fa83d64774" providerId="ADAL" clId="{C8BE366F-3DCC-494E-8CED-4D8A171F19DC}" dt="2025-09-02T14:59:17.158" v="6" actId="20577"/>
      <pc:docMkLst>
        <pc:docMk/>
      </pc:docMkLst>
      <pc:sldChg chg="modSp mod">
        <pc:chgData name="Wang, Xiuqi" userId="c7ebb443-267d-4277-819c-f2fa83d64774" providerId="ADAL" clId="{C8BE366F-3DCC-494E-8CED-4D8A171F19DC}" dt="2025-09-02T14:59:17.158" v="6" actId="20577"/>
        <pc:sldMkLst>
          <pc:docMk/>
          <pc:sldMk cId="3555055196" sldId="5389"/>
        </pc:sldMkLst>
        <pc:spChg chg="mod">
          <ac:chgData name="Wang, Xiuqi" userId="c7ebb443-267d-4277-819c-f2fa83d64774" providerId="ADAL" clId="{C8BE366F-3DCC-494E-8CED-4D8A171F19DC}" dt="2025-09-02T14:59:17.158" v="6" actId="20577"/>
          <ac:spMkLst>
            <pc:docMk/>
            <pc:sldMk cId="3555055196" sldId="5389"/>
            <ac:spMk id="8" creationId="{3118A454-F72B-A48F-0004-14B7918C47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664426"/>
          </a:xfrm>
          <a:prstGeom prst="rect">
            <a:avLst/>
          </a:prstGeom>
        </p:spPr>
        <p:txBody>
          <a:bodyPr vert="horz" lIns="134773" tIns="67387" rIns="134773" bIns="67387" rtlCol="0"/>
          <a:lstStyle>
            <a:lvl1pPr algn="l">
              <a:defRPr sz="1800"/>
            </a:lvl1pPr>
          </a:lstStyle>
          <a:p>
            <a:endParaRPr lang="en-AU"/>
          </a:p>
        </p:txBody>
      </p:sp>
      <p:sp>
        <p:nvSpPr>
          <p:cNvPr id="3" name="Date Placeholder 2"/>
          <p:cNvSpPr>
            <a:spLocks noGrp="1"/>
          </p:cNvSpPr>
          <p:nvPr>
            <p:ph type="dt" idx="1"/>
          </p:nvPr>
        </p:nvSpPr>
        <p:spPr>
          <a:xfrm>
            <a:off x="5797246" y="0"/>
            <a:ext cx="4434999" cy="664426"/>
          </a:xfrm>
          <a:prstGeom prst="rect">
            <a:avLst/>
          </a:prstGeom>
        </p:spPr>
        <p:txBody>
          <a:bodyPr vert="horz" lIns="134773" tIns="67387" rIns="134773" bIns="67387" rtlCol="0"/>
          <a:lstStyle>
            <a:lvl1pPr algn="r">
              <a:defRPr sz="1800"/>
            </a:lvl1pPr>
          </a:lstStyle>
          <a:p>
            <a:fld id="{2C58EF9D-DBF5-4677-9EB6-C0273B1CE165}" type="datetimeFigureOut">
              <a:rPr lang="en-AU" smtClean="0"/>
              <a:t>2/09/2025</a:t>
            </a:fld>
            <a:endParaRPr lang="en-AU"/>
          </a:p>
        </p:txBody>
      </p:sp>
      <p:sp>
        <p:nvSpPr>
          <p:cNvPr id="4" name="Slide Image Placeholder 3"/>
          <p:cNvSpPr>
            <a:spLocks noGrp="1" noRot="1" noChangeAspect="1"/>
          </p:cNvSpPr>
          <p:nvPr>
            <p:ph type="sldImg" idx="2"/>
          </p:nvPr>
        </p:nvSpPr>
        <p:spPr>
          <a:xfrm>
            <a:off x="1144588" y="1655763"/>
            <a:ext cx="7945437" cy="4468812"/>
          </a:xfrm>
          <a:prstGeom prst="rect">
            <a:avLst/>
          </a:prstGeom>
          <a:noFill/>
          <a:ln w="12700">
            <a:solidFill>
              <a:prstClr val="black"/>
            </a:solidFill>
          </a:ln>
        </p:spPr>
        <p:txBody>
          <a:bodyPr vert="horz" lIns="134773" tIns="67387" rIns="134773" bIns="67387" rtlCol="0" anchor="ctr"/>
          <a:lstStyle/>
          <a:p>
            <a:endParaRPr lang="en-AU"/>
          </a:p>
        </p:txBody>
      </p:sp>
      <p:sp>
        <p:nvSpPr>
          <p:cNvPr id="5" name="Notes Placeholder 4"/>
          <p:cNvSpPr>
            <a:spLocks noGrp="1"/>
          </p:cNvSpPr>
          <p:nvPr>
            <p:ph type="body" sz="quarter" idx="3"/>
          </p:nvPr>
        </p:nvSpPr>
        <p:spPr>
          <a:xfrm>
            <a:off x="1023462" y="6372965"/>
            <a:ext cx="8187690" cy="5214244"/>
          </a:xfrm>
          <a:prstGeom prst="rect">
            <a:avLst/>
          </a:prstGeom>
        </p:spPr>
        <p:txBody>
          <a:bodyPr vert="horz" lIns="134773" tIns="67387" rIns="134773" bIns="673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12578101"/>
            <a:ext cx="4434999" cy="664425"/>
          </a:xfrm>
          <a:prstGeom prst="rect">
            <a:avLst/>
          </a:prstGeom>
        </p:spPr>
        <p:txBody>
          <a:bodyPr vert="horz" lIns="134773" tIns="67387" rIns="134773" bIns="67387" rtlCol="0" anchor="b"/>
          <a:lstStyle>
            <a:lvl1pPr algn="l">
              <a:defRPr sz="1800"/>
            </a:lvl1pPr>
          </a:lstStyle>
          <a:p>
            <a:endParaRPr lang="en-AU"/>
          </a:p>
        </p:txBody>
      </p:sp>
      <p:sp>
        <p:nvSpPr>
          <p:cNvPr id="7" name="Slide Number Placeholder 6"/>
          <p:cNvSpPr>
            <a:spLocks noGrp="1"/>
          </p:cNvSpPr>
          <p:nvPr>
            <p:ph type="sldNum" sz="quarter" idx="5"/>
          </p:nvPr>
        </p:nvSpPr>
        <p:spPr>
          <a:xfrm>
            <a:off x="5797246" y="12578101"/>
            <a:ext cx="4434999" cy="664425"/>
          </a:xfrm>
          <a:prstGeom prst="rect">
            <a:avLst/>
          </a:prstGeom>
        </p:spPr>
        <p:txBody>
          <a:bodyPr vert="horz" lIns="134773" tIns="67387" rIns="134773" bIns="67387" rtlCol="0" anchor="b"/>
          <a:lstStyle>
            <a:lvl1pPr algn="r">
              <a:defRPr sz="1800"/>
            </a:lvl1pPr>
          </a:lstStyle>
          <a:p>
            <a:fld id="{D67CCF65-C2F4-45DE-BFF0-78D1B3D805F5}" type="slidenum">
              <a:rPr lang="en-AU" smtClean="0"/>
              <a:t>‹#›</a:t>
            </a:fld>
            <a:endParaRPr lang="en-AU"/>
          </a:p>
        </p:txBody>
      </p:sp>
    </p:spTree>
    <p:extLst>
      <p:ext uri="{BB962C8B-B14F-4D97-AF65-F5344CB8AC3E}">
        <p14:creationId xmlns:p14="http://schemas.microsoft.com/office/powerpoint/2010/main" val="4065267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3E1D5-A618-77D2-FAF3-B4068D633038}"/>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79687728-1AAC-BCAC-3D4B-424633960C18}"/>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64DB8050-AFE3-E5AC-3373-175B1A63925A}"/>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a:solidFill>
                <a:srgbClr val="31859C"/>
              </a:solidFill>
            </a:endParaRPr>
          </a:p>
        </p:txBody>
      </p:sp>
    </p:spTree>
    <p:extLst>
      <p:ext uri="{BB962C8B-B14F-4D97-AF65-F5344CB8AC3E}">
        <p14:creationId xmlns:p14="http://schemas.microsoft.com/office/powerpoint/2010/main" val="2645923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83FB-7B48-08C1-94F4-9E4DE131A37E}"/>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2A2F8456-E018-E9D5-4151-9470E6164FE6}"/>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D1D21FB3-6383-3FAA-D525-3514F6C0B305}"/>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a:solidFill>
                <a:srgbClr val="31859C"/>
              </a:solidFill>
            </a:endParaRPr>
          </a:p>
        </p:txBody>
      </p:sp>
    </p:spTree>
    <p:extLst>
      <p:ext uri="{BB962C8B-B14F-4D97-AF65-F5344CB8AC3E}">
        <p14:creationId xmlns:p14="http://schemas.microsoft.com/office/powerpoint/2010/main" val="3243426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83FB-7B48-08C1-94F4-9E4DE131A37E}"/>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2A2F8456-E018-E9D5-4151-9470E6164FE6}"/>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D1D21FB3-6383-3FAA-D525-3514F6C0B305}"/>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a:solidFill>
                <a:srgbClr val="31859C"/>
              </a:solidFill>
            </a:endParaRPr>
          </a:p>
        </p:txBody>
      </p:sp>
    </p:spTree>
    <p:extLst>
      <p:ext uri="{BB962C8B-B14F-4D97-AF65-F5344CB8AC3E}">
        <p14:creationId xmlns:p14="http://schemas.microsoft.com/office/powerpoint/2010/main" val="45193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83FB-7B48-08C1-94F4-9E4DE131A37E}"/>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2A2F8456-E018-E9D5-4151-9470E6164FE6}"/>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D1D21FB3-6383-3FAA-D525-3514F6C0B305}"/>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a:solidFill>
                <a:srgbClr val="31859C"/>
              </a:solidFill>
            </a:endParaRPr>
          </a:p>
        </p:txBody>
      </p:sp>
    </p:spTree>
    <p:extLst>
      <p:ext uri="{BB962C8B-B14F-4D97-AF65-F5344CB8AC3E}">
        <p14:creationId xmlns:p14="http://schemas.microsoft.com/office/powerpoint/2010/main" val="165909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83FB-7B48-08C1-94F4-9E4DE131A37E}"/>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2A2F8456-E018-E9D5-4151-9470E6164FE6}"/>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D1D21FB3-6383-3FAA-D525-3514F6C0B305}"/>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a:solidFill>
                <a:srgbClr val="31859C"/>
              </a:solidFill>
            </a:endParaRPr>
          </a:p>
        </p:txBody>
      </p:sp>
    </p:spTree>
    <p:extLst>
      <p:ext uri="{BB962C8B-B14F-4D97-AF65-F5344CB8AC3E}">
        <p14:creationId xmlns:p14="http://schemas.microsoft.com/office/powerpoint/2010/main" val="1086999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83FB-7B48-08C1-94F4-9E4DE131A37E}"/>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2A2F8456-E018-E9D5-4151-9470E6164FE6}"/>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D1D21FB3-6383-3FAA-D525-3514F6C0B305}"/>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dirty="0">
              <a:solidFill>
                <a:srgbClr val="31859C"/>
              </a:solidFill>
            </a:endParaRPr>
          </a:p>
        </p:txBody>
      </p:sp>
    </p:spTree>
    <p:extLst>
      <p:ext uri="{BB962C8B-B14F-4D97-AF65-F5344CB8AC3E}">
        <p14:creationId xmlns:p14="http://schemas.microsoft.com/office/powerpoint/2010/main" val="47600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3E1D5-A618-77D2-FAF3-B4068D633038}"/>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79687728-1AAC-BCAC-3D4B-424633960C18}"/>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64DB8050-AFE3-E5AC-3373-175B1A63925A}"/>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a:solidFill>
                <a:srgbClr val="31859C"/>
              </a:solidFill>
            </a:endParaRPr>
          </a:p>
        </p:txBody>
      </p:sp>
    </p:spTree>
    <p:extLst>
      <p:ext uri="{BB962C8B-B14F-4D97-AF65-F5344CB8AC3E}">
        <p14:creationId xmlns:p14="http://schemas.microsoft.com/office/powerpoint/2010/main" val="3923260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08F9-9A68-ADFB-BFD7-A178788E06B3}"/>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FE97E28C-2C01-A932-FB0A-8BD423DD53B8}"/>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2EDC5D26-4361-418A-C748-7302E43A1376}"/>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a:solidFill>
                <a:srgbClr val="31859C"/>
              </a:solidFill>
            </a:endParaRPr>
          </a:p>
        </p:txBody>
      </p:sp>
    </p:spTree>
    <p:extLst>
      <p:ext uri="{BB962C8B-B14F-4D97-AF65-F5344CB8AC3E}">
        <p14:creationId xmlns:p14="http://schemas.microsoft.com/office/powerpoint/2010/main" val="3109593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companies are eligible for the ITU-T Associate SME fee if they have an annual revenue of no more than 15 million Swiss Francs and an employee count of no more than 250.</a:t>
            </a:r>
            <a:endParaRPr lang="LID4096" dirty="0"/>
          </a:p>
        </p:txBody>
      </p:sp>
      <p:sp>
        <p:nvSpPr>
          <p:cNvPr id="4" name="Slide Number Placeholder 3"/>
          <p:cNvSpPr>
            <a:spLocks noGrp="1"/>
          </p:cNvSpPr>
          <p:nvPr>
            <p:ph type="sldNum" sz="quarter" idx="5"/>
          </p:nvPr>
        </p:nvSpPr>
        <p:spPr/>
        <p:txBody>
          <a:bodyPr/>
          <a:lstStyle/>
          <a:p>
            <a:fld id="{D67CCF65-C2F4-45DE-BFF0-78D1B3D805F5}" type="slidenum">
              <a:rPr lang="en-AU" smtClean="0"/>
              <a:t>22</a:t>
            </a:fld>
            <a:endParaRPr lang="en-AU"/>
          </a:p>
        </p:txBody>
      </p:sp>
    </p:spTree>
    <p:extLst>
      <p:ext uri="{BB962C8B-B14F-4D97-AF65-F5344CB8AC3E}">
        <p14:creationId xmlns:p14="http://schemas.microsoft.com/office/powerpoint/2010/main" val="2008073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51A94-9DA0-9F13-32D9-2E98B3222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A2BDE-8F94-B5AC-04C4-C272E2847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6314F-4E47-2DCE-4EAB-5DEEDA05112E}"/>
              </a:ext>
            </a:extLst>
          </p:cNvPr>
          <p:cNvSpPr>
            <a:spLocks noGrp="1"/>
          </p:cNvSpPr>
          <p:nvPr>
            <p:ph type="body" idx="1"/>
          </p:nvPr>
        </p:nvSpPr>
        <p:spPr/>
        <p:txBody>
          <a:bodyPr/>
          <a:lstStyle/>
          <a:p>
            <a:r>
              <a:rPr lang="en-US" dirty="0"/>
              <a:t>Note: companies are eligible for the ITU-T Associate SME fee if they have an annual revenue of no more than 15 million Swiss Francs and an employee count of no more than 250.</a:t>
            </a:r>
            <a:endParaRPr lang="LID4096" dirty="0"/>
          </a:p>
        </p:txBody>
      </p:sp>
      <p:sp>
        <p:nvSpPr>
          <p:cNvPr id="4" name="Slide Number Placeholder 3">
            <a:extLst>
              <a:ext uri="{FF2B5EF4-FFF2-40B4-BE49-F238E27FC236}">
                <a16:creationId xmlns:a16="http://schemas.microsoft.com/office/drawing/2014/main" id="{6641E98F-1B45-279C-FF24-BE2FC319426B}"/>
              </a:ext>
            </a:extLst>
          </p:cNvPr>
          <p:cNvSpPr>
            <a:spLocks noGrp="1"/>
          </p:cNvSpPr>
          <p:nvPr>
            <p:ph type="sldNum" sz="quarter" idx="5"/>
          </p:nvPr>
        </p:nvSpPr>
        <p:spPr/>
        <p:txBody>
          <a:bodyPr/>
          <a:lstStyle/>
          <a:p>
            <a:fld id="{D67CCF65-C2F4-45DE-BFF0-78D1B3D805F5}" type="slidenum">
              <a:rPr lang="en-AU" smtClean="0"/>
              <a:t>23</a:t>
            </a:fld>
            <a:endParaRPr lang="en-AU"/>
          </a:p>
        </p:txBody>
      </p:sp>
    </p:spTree>
    <p:extLst>
      <p:ext uri="{BB962C8B-B14F-4D97-AF65-F5344CB8AC3E}">
        <p14:creationId xmlns:p14="http://schemas.microsoft.com/office/powerpoint/2010/main" val="134896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E555-5734-E2CB-BF6C-1245B3C7C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5152B-D0B5-4B24-EFEF-6F1265209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7B9A7-31E2-17B3-E504-B07DD3DC2875}"/>
              </a:ext>
            </a:extLst>
          </p:cNvPr>
          <p:cNvSpPr>
            <a:spLocks noGrp="1"/>
          </p:cNvSpPr>
          <p:nvPr>
            <p:ph type="body" idx="1"/>
          </p:nvPr>
        </p:nvSpPr>
        <p:spPr/>
        <p:txBody>
          <a:bodyPr/>
          <a:lstStyle/>
          <a:p>
            <a:r>
              <a:rPr lang="en-US" dirty="0"/>
              <a:t>Note: companies are eligible for the ITU-T Associate SME fee if they have an annual revenue of no more than 15 million Swiss Francs and an employee count of no more than 250.</a:t>
            </a:r>
            <a:endParaRPr lang="LID4096" dirty="0"/>
          </a:p>
        </p:txBody>
      </p:sp>
      <p:sp>
        <p:nvSpPr>
          <p:cNvPr id="4" name="Slide Number Placeholder 3">
            <a:extLst>
              <a:ext uri="{FF2B5EF4-FFF2-40B4-BE49-F238E27FC236}">
                <a16:creationId xmlns:a16="http://schemas.microsoft.com/office/drawing/2014/main" id="{9407FAE5-9BF2-82E1-87BF-35D002E31AB7}"/>
              </a:ext>
            </a:extLst>
          </p:cNvPr>
          <p:cNvSpPr>
            <a:spLocks noGrp="1"/>
          </p:cNvSpPr>
          <p:nvPr>
            <p:ph type="sldNum" sz="quarter" idx="5"/>
          </p:nvPr>
        </p:nvSpPr>
        <p:spPr/>
        <p:txBody>
          <a:bodyPr/>
          <a:lstStyle/>
          <a:p>
            <a:fld id="{D67CCF65-C2F4-45DE-BFF0-78D1B3D805F5}" type="slidenum">
              <a:rPr lang="en-AU" smtClean="0"/>
              <a:t>24</a:t>
            </a:fld>
            <a:endParaRPr lang="en-AU"/>
          </a:p>
        </p:txBody>
      </p:sp>
    </p:spTree>
    <p:extLst>
      <p:ext uri="{BB962C8B-B14F-4D97-AF65-F5344CB8AC3E}">
        <p14:creationId xmlns:p14="http://schemas.microsoft.com/office/powerpoint/2010/main" val="1776916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7CCF65-C2F4-45DE-BFF0-78D1B3D805F5}" type="slidenum">
              <a:rPr lang="en-AU" smtClean="0"/>
              <a:t>7</a:t>
            </a:fld>
            <a:endParaRPr lang="en-AU"/>
          </a:p>
        </p:txBody>
      </p:sp>
    </p:spTree>
    <p:extLst>
      <p:ext uri="{BB962C8B-B14F-4D97-AF65-F5344CB8AC3E}">
        <p14:creationId xmlns:p14="http://schemas.microsoft.com/office/powerpoint/2010/main" val="644610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993775"/>
            <a:ext cx="8828087" cy="49657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1219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D5718-B138-F6EA-002D-F29E1B6DB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F7E4A-D278-D278-68FB-E54C04BFA1B5}"/>
              </a:ext>
            </a:extLst>
          </p:cNvPr>
          <p:cNvSpPr>
            <a:spLocks noGrp="1" noRot="1" noChangeAspect="1"/>
          </p:cNvSpPr>
          <p:nvPr>
            <p:ph type="sldImg"/>
          </p:nvPr>
        </p:nvSpPr>
        <p:spPr>
          <a:xfrm>
            <a:off x="-1808163" y="958850"/>
            <a:ext cx="8521701" cy="4794250"/>
          </a:xfrm>
        </p:spPr>
      </p:sp>
      <p:sp>
        <p:nvSpPr>
          <p:cNvPr id="3" name="Notes Placeholder 2">
            <a:extLst>
              <a:ext uri="{FF2B5EF4-FFF2-40B4-BE49-F238E27FC236}">
                <a16:creationId xmlns:a16="http://schemas.microsoft.com/office/drawing/2014/main" id="{93A576E8-C590-77E4-3E38-6B99E2CF03A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82457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D06F7-D905-766E-A842-0453C9E52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0B3E7-484E-605A-799F-B5B7D1EAE272}"/>
              </a:ext>
            </a:extLst>
          </p:cNvPr>
          <p:cNvSpPr>
            <a:spLocks noGrp="1" noRot="1" noChangeAspect="1"/>
          </p:cNvSpPr>
          <p:nvPr>
            <p:ph type="sldImg"/>
          </p:nvPr>
        </p:nvSpPr>
        <p:spPr>
          <a:xfrm>
            <a:off x="-1808163" y="958850"/>
            <a:ext cx="8521701" cy="4794250"/>
          </a:xfrm>
        </p:spPr>
      </p:sp>
      <p:sp>
        <p:nvSpPr>
          <p:cNvPr id="3" name="Notes Placeholder 2">
            <a:extLst>
              <a:ext uri="{FF2B5EF4-FFF2-40B4-BE49-F238E27FC236}">
                <a16:creationId xmlns:a16="http://schemas.microsoft.com/office/drawing/2014/main" id="{43F36437-BDD5-E062-81D5-118FF0F237F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56170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8F39-435A-4AF7-2480-B5754050B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FCE07-56D7-7914-DE5C-89517FADA7FD}"/>
              </a:ext>
            </a:extLst>
          </p:cNvPr>
          <p:cNvSpPr>
            <a:spLocks noGrp="1" noRot="1" noChangeAspect="1"/>
          </p:cNvSpPr>
          <p:nvPr>
            <p:ph type="sldImg"/>
          </p:nvPr>
        </p:nvSpPr>
        <p:spPr>
          <a:xfrm>
            <a:off x="-1808163" y="958850"/>
            <a:ext cx="8521701" cy="4794250"/>
          </a:xfrm>
        </p:spPr>
      </p:sp>
      <p:sp>
        <p:nvSpPr>
          <p:cNvPr id="3" name="Notes Placeholder 2">
            <a:extLst>
              <a:ext uri="{FF2B5EF4-FFF2-40B4-BE49-F238E27FC236}">
                <a16:creationId xmlns:a16="http://schemas.microsoft.com/office/drawing/2014/main" id="{AF268212-EB02-6DFA-5A87-F84DAA07A88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25905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993775"/>
            <a:ext cx="8828087" cy="49657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64583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993775"/>
            <a:ext cx="8828087" cy="49657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9095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993775"/>
            <a:ext cx="8828087" cy="49657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7666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993775"/>
            <a:ext cx="8828087" cy="49657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0316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CC3CE-9200-CBBD-38F5-8172346C2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780D0-3120-16DF-E006-D5A9ADB4A5C1}"/>
              </a:ext>
            </a:extLst>
          </p:cNvPr>
          <p:cNvSpPr>
            <a:spLocks noGrp="1" noRot="1" noChangeAspect="1"/>
          </p:cNvSpPr>
          <p:nvPr>
            <p:ph type="sldImg"/>
          </p:nvPr>
        </p:nvSpPr>
        <p:spPr>
          <a:xfrm>
            <a:off x="703263" y="993775"/>
            <a:ext cx="8828087" cy="4965700"/>
          </a:xfrm>
        </p:spPr>
      </p:sp>
      <p:sp>
        <p:nvSpPr>
          <p:cNvPr id="3" name="Notes Placeholder 2">
            <a:extLst>
              <a:ext uri="{FF2B5EF4-FFF2-40B4-BE49-F238E27FC236}">
                <a16:creationId xmlns:a16="http://schemas.microsoft.com/office/drawing/2014/main" id="{44B41095-AB7C-0361-F863-AD972FD0AD1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09947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993775"/>
            <a:ext cx="8828087" cy="49657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5269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D67CCF65-C2F4-45DE-BFF0-78D1B3D805F5}" type="slidenum">
              <a:rPr lang="en-AU" smtClean="0"/>
              <a:t>8</a:t>
            </a:fld>
            <a:endParaRPr lang="en-AU"/>
          </a:p>
        </p:txBody>
      </p:sp>
    </p:spTree>
    <p:extLst>
      <p:ext uri="{BB962C8B-B14F-4D97-AF65-F5344CB8AC3E}">
        <p14:creationId xmlns:p14="http://schemas.microsoft.com/office/powerpoint/2010/main" val="3495800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1D86E-A858-6228-A7D2-6AF2E4F73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15A4D-2DEF-A31E-6055-379720F33F80}"/>
              </a:ext>
            </a:extLst>
          </p:cNvPr>
          <p:cNvSpPr>
            <a:spLocks noGrp="1" noRot="1" noChangeAspect="1"/>
          </p:cNvSpPr>
          <p:nvPr>
            <p:ph type="sldImg"/>
          </p:nvPr>
        </p:nvSpPr>
        <p:spPr>
          <a:xfrm>
            <a:off x="-1808163" y="958850"/>
            <a:ext cx="8521701" cy="4794250"/>
          </a:xfrm>
        </p:spPr>
      </p:sp>
      <p:sp>
        <p:nvSpPr>
          <p:cNvPr id="3" name="Notes Placeholder 2">
            <a:extLst>
              <a:ext uri="{FF2B5EF4-FFF2-40B4-BE49-F238E27FC236}">
                <a16:creationId xmlns:a16="http://schemas.microsoft.com/office/drawing/2014/main" id="{9FED9949-3AF9-00CC-B51E-02851EAF5E1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2845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90BF1-E56A-BB2F-6830-5F6A97D6A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F1AD7-5D5B-C936-25BA-C76076E47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DA816-935E-3AB6-8452-8708AFFC2554}"/>
              </a:ext>
            </a:extLst>
          </p:cNvPr>
          <p:cNvSpPr>
            <a:spLocks noGrp="1"/>
          </p:cNvSpPr>
          <p:nvPr>
            <p:ph type="body" idx="1"/>
          </p:nvPr>
        </p:nvSpPr>
        <p:spPr/>
        <p:txBody>
          <a:bodyPr/>
          <a:lstStyle/>
          <a:p>
            <a:endParaRPr lang="LID4096" dirty="0"/>
          </a:p>
        </p:txBody>
      </p:sp>
      <p:sp>
        <p:nvSpPr>
          <p:cNvPr id="4" name="Slide Number Placeholder 3">
            <a:extLst>
              <a:ext uri="{FF2B5EF4-FFF2-40B4-BE49-F238E27FC236}">
                <a16:creationId xmlns:a16="http://schemas.microsoft.com/office/drawing/2014/main" id="{1CB0AF0C-393A-A500-6C3C-BCF41F161253}"/>
              </a:ext>
            </a:extLst>
          </p:cNvPr>
          <p:cNvSpPr>
            <a:spLocks noGrp="1"/>
          </p:cNvSpPr>
          <p:nvPr>
            <p:ph type="sldNum" sz="quarter" idx="5"/>
          </p:nvPr>
        </p:nvSpPr>
        <p:spPr/>
        <p:txBody>
          <a:bodyPr/>
          <a:lstStyle/>
          <a:p>
            <a:fld id="{D67CCF65-C2F4-45DE-BFF0-78D1B3D805F5}" type="slidenum">
              <a:rPr lang="en-AU" smtClean="0"/>
              <a:t>9</a:t>
            </a:fld>
            <a:endParaRPr lang="en-AU"/>
          </a:p>
        </p:txBody>
      </p:sp>
    </p:spTree>
    <p:extLst>
      <p:ext uri="{BB962C8B-B14F-4D97-AF65-F5344CB8AC3E}">
        <p14:creationId xmlns:p14="http://schemas.microsoft.com/office/powerpoint/2010/main" val="1180644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D372-2C87-07CC-95F9-4A2E8A28A0F8}"/>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BE12DD7D-613F-8411-42C1-EF32CE9E42D5}"/>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4D877671-99F2-ACB8-BE7D-1ED9509AC47E}"/>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dirty="0">
              <a:solidFill>
                <a:srgbClr val="31859C"/>
              </a:solidFill>
            </a:endParaRPr>
          </a:p>
        </p:txBody>
      </p:sp>
    </p:spTree>
    <p:extLst>
      <p:ext uri="{BB962C8B-B14F-4D97-AF65-F5344CB8AC3E}">
        <p14:creationId xmlns:p14="http://schemas.microsoft.com/office/powerpoint/2010/main" val="2556753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D372-2C87-07CC-95F9-4A2E8A28A0F8}"/>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BE12DD7D-613F-8411-42C1-EF32CE9E42D5}"/>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4D877671-99F2-ACB8-BE7D-1ED9509AC47E}"/>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dirty="0">
              <a:solidFill>
                <a:srgbClr val="31859C"/>
              </a:solidFill>
            </a:endParaRPr>
          </a:p>
        </p:txBody>
      </p:sp>
    </p:spTree>
    <p:extLst>
      <p:ext uri="{BB962C8B-B14F-4D97-AF65-F5344CB8AC3E}">
        <p14:creationId xmlns:p14="http://schemas.microsoft.com/office/powerpoint/2010/main" val="318062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D372-2C87-07CC-95F9-4A2E8A28A0F8}"/>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BE12DD7D-613F-8411-42C1-EF32CE9E42D5}"/>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4D877671-99F2-ACB8-BE7D-1ED9509AC47E}"/>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dirty="0">
              <a:solidFill>
                <a:srgbClr val="31859C"/>
              </a:solidFill>
            </a:endParaRPr>
          </a:p>
        </p:txBody>
      </p:sp>
    </p:spTree>
    <p:extLst>
      <p:ext uri="{BB962C8B-B14F-4D97-AF65-F5344CB8AC3E}">
        <p14:creationId xmlns:p14="http://schemas.microsoft.com/office/powerpoint/2010/main" val="3129644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D372-2C87-07CC-95F9-4A2E8A28A0F8}"/>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BE12DD7D-613F-8411-42C1-EF32CE9E42D5}"/>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4D877671-99F2-ACB8-BE7D-1ED9509AC47E}"/>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dirty="0">
              <a:solidFill>
                <a:srgbClr val="31859C"/>
              </a:solidFill>
            </a:endParaRPr>
          </a:p>
        </p:txBody>
      </p:sp>
    </p:spTree>
    <p:extLst>
      <p:ext uri="{BB962C8B-B14F-4D97-AF65-F5344CB8AC3E}">
        <p14:creationId xmlns:p14="http://schemas.microsoft.com/office/powerpoint/2010/main" val="116831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83FB-7B48-08C1-94F4-9E4DE131A37E}"/>
            </a:ext>
          </a:extLst>
        </p:cNvPr>
        <p:cNvGrpSpPr/>
        <p:nvPr/>
      </p:nvGrpSpPr>
      <p:grpSpPr>
        <a:xfrm>
          <a:off x="0" y="0"/>
          <a:ext cx="0" cy="0"/>
          <a:chOff x="0" y="0"/>
          <a:chExt cx="0" cy="0"/>
        </a:xfrm>
      </p:grpSpPr>
      <p:sp>
        <p:nvSpPr>
          <p:cNvPr id="330" name="Shape 330">
            <a:extLst>
              <a:ext uri="{FF2B5EF4-FFF2-40B4-BE49-F238E27FC236}">
                <a16:creationId xmlns:a16="http://schemas.microsoft.com/office/drawing/2014/main" id="{2A2F8456-E018-E9D5-4151-9470E6164FE6}"/>
              </a:ext>
            </a:extLst>
          </p:cNvPr>
          <p:cNvSpPr>
            <a:spLocks noGrp="1" noRot="1" noChangeAspect="1"/>
          </p:cNvSpPr>
          <p:nvPr>
            <p:ph type="sldImg"/>
          </p:nvPr>
        </p:nvSpPr>
        <p:spPr>
          <a:xfrm>
            <a:off x="703263" y="993775"/>
            <a:ext cx="8828087" cy="4965700"/>
          </a:xfrm>
          <a:prstGeom prst="rect">
            <a:avLst/>
          </a:prstGeom>
        </p:spPr>
        <p:txBody>
          <a:bodyPr/>
          <a:lstStyle/>
          <a:p>
            <a:endParaRPr/>
          </a:p>
        </p:txBody>
      </p:sp>
      <p:sp>
        <p:nvSpPr>
          <p:cNvPr id="331" name="Shape 331">
            <a:extLst>
              <a:ext uri="{FF2B5EF4-FFF2-40B4-BE49-F238E27FC236}">
                <a16:creationId xmlns:a16="http://schemas.microsoft.com/office/drawing/2014/main" id="{D1D21FB3-6383-3FAA-D525-3514F6C0B305}"/>
              </a:ext>
            </a:extLst>
          </p:cNvPr>
          <p:cNvSpPr>
            <a:spLocks noGrp="1"/>
          </p:cNvSpPr>
          <p:nvPr>
            <p:ph type="body" sz="quarter" idx="1"/>
          </p:nvPr>
        </p:nvSpPr>
        <p:spPr>
          <a:prstGeom prst="rect">
            <a:avLst/>
          </a:prstGeom>
        </p:spPr>
        <p:txBody>
          <a:bodyPr/>
          <a:lstStyle/>
          <a:p>
            <a:pPr defTabSz="673867">
              <a:defRPr sz="1200">
                <a:solidFill>
                  <a:srgbClr val="4A452A"/>
                </a:solidFill>
                <a:latin typeface="Arial Narrow"/>
                <a:ea typeface="Arial Narrow"/>
                <a:cs typeface="Arial Narrow"/>
                <a:sym typeface="Arial Narrow"/>
              </a:defRPr>
            </a:pPr>
            <a:endParaRPr>
              <a:solidFill>
                <a:srgbClr val="31859C"/>
              </a:solidFill>
            </a:endParaRPr>
          </a:p>
        </p:txBody>
      </p:sp>
    </p:spTree>
    <p:extLst>
      <p:ext uri="{BB962C8B-B14F-4D97-AF65-F5344CB8AC3E}">
        <p14:creationId xmlns:p14="http://schemas.microsoft.com/office/powerpoint/2010/main" val="29692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 Page Number_Large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5194302" y="0"/>
            <a:ext cx="6997698" cy="6857999"/>
          </a:xfrm>
          <a:prstGeom prst="rect">
            <a:avLst/>
          </a:prstGeom>
          <a:solidFill>
            <a:srgbClr val="F5FAFC"/>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picture here</a:t>
            </a:r>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hasCustomPrompt="1"/>
          </p:nvPr>
        </p:nvSpPr>
        <p:spPr>
          <a:xfrm>
            <a:off x="636173" y="2277900"/>
            <a:ext cx="4275948" cy="3936800"/>
          </a:xfrm>
          <a:prstGeom prst="rect">
            <a:avLst/>
          </a:prstGeom>
        </p:spPr>
        <p:txBody>
          <a:bodyPr/>
          <a:lstStyle>
            <a:lvl1pPr marL="0" indent="0">
              <a:buFont typeface="Arial" panose="020B0604020202020204" pitchFamily="34" charset="0"/>
              <a:buNone/>
              <a:defRPr sz="1800"/>
            </a:lvl1pPr>
            <a:lvl2pPr marL="4572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				</a:t>
            </a:r>
          </a:p>
        </p:txBody>
      </p:sp>
      <p:sp>
        <p:nvSpPr>
          <p:cNvPr id="9" name="Title 1">
            <a:extLst>
              <a:ext uri="{FF2B5EF4-FFF2-40B4-BE49-F238E27FC236}">
                <a16:creationId xmlns:a16="http://schemas.microsoft.com/office/drawing/2014/main" id="{6147FA91-C242-46DD-BE23-48F41CC2970C}"/>
              </a:ext>
            </a:extLst>
          </p:cNvPr>
          <p:cNvSpPr>
            <a:spLocks noGrp="1"/>
          </p:cNvSpPr>
          <p:nvPr>
            <p:ph type="title" hasCustomPrompt="1"/>
          </p:nvPr>
        </p:nvSpPr>
        <p:spPr>
          <a:xfrm>
            <a:off x="636173" y="1270389"/>
            <a:ext cx="4255850" cy="933507"/>
          </a:xfrm>
          <a:prstGeom prst="rect">
            <a:avLst/>
          </a:prstGeom>
        </p:spPr>
        <p:txBody>
          <a:bodyPr anchor="t">
            <a:noAutofit/>
          </a:bodyPr>
          <a:lstStyle>
            <a:lvl1pPr>
              <a:defRPr sz="2800"/>
            </a:lvl1pPr>
          </a:lstStyle>
          <a:p>
            <a:pPr lvl="0"/>
            <a:r>
              <a:rPr lang="en-US"/>
              <a:t>Click to add title to this example slide</a:t>
            </a:r>
          </a:p>
        </p:txBody>
      </p:sp>
      <p:cxnSp>
        <p:nvCxnSpPr>
          <p:cNvPr id="2" name="Straight Connector 1">
            <a:extLst>
              <a:ext uri="{FF2B5EF4-FFF2-40B4-BE49-F238E27FC236}">
                <a16:creationId xmlns:a16="http://schemas.microsoft.com/office/drawing/2014/main" id="{4A349F9F-0082-16DF-5E31-B6E926D57BAF}"/>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AE0EDAE3-6D77-59BD-FF37-E9D753D8BC14}"/>
              </a:ext>
            </a:extLst>
          </p:cNvPr>
          <p:cNvSpPr>
            <a:spLocks noGrp="1"/>
          </p:cNvSpPr>
          <p:nvPr>
            <p:ph type="body" sz="quarter" idx="10" hasCustomPrompt="1"/>
          </p:nvPr>
        </p:nvSpPr>
        <p:spPr>
          <a:xfrm>
            <a:off x="616074" y="313371"/>
            <a:ext cx="427594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67124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Left image-L (White bg)">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5194302" y="0"/>
            <a:ext cx="6997698" cy="6857999"/>
          </a:xfrm>
          <a:solidFill>
            <a:srgbClr val="F4F4F4"/>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p:nvPr>
        </p:nvSpPr>
        <p:spPr>
          <a:xfrm>
            <a:off x="652649" y="2228472"/>
            <a:ext cx="4204643" cy="3936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6147FA91-C242-46DD-BE23-48F41CC2970C}"/>
              </a:ext>
            </a:extLst>
          </p:cNvPr>
          <p:cNvSpPr>
            <a:spLocks noGrp="1"/>
          </p:cNvSpPr>
          <p:nvPr>
            <p:ph type="title" hasCustomPrompt="1"/>
          </p:nvPr>
        </p:nvSpPr>
        <p:spPr>
          <a:xfrm>
            <a:off x="652649" y="1218965"/>
            <a:ext cx="4255850" cy="933507"/>
          </a:xfrm>
          <a:prstGeom prst="rect">
            <a:avLst/>
          </a:prstGeom>
        </p:spPr>
        <p:txBody>
          <a:bodyPr anchor="t">
            <a:noAutofit/>
          </a:bodyPr>
          <a:lstStyle>
            <a:lvl1pPr>
              <a:defRPr sz="2800"/>
            </a:lvl1pPr>
          </a:lstStyle>
          <a:p>
            <a:pPr lvl="0"/>
            <a:r>
              <a:rPr lang="en-US" dirty="0"/>
              <a:t>Click to edit Master text styles</a:t>
            </a:r>
          </a:p>
        </p:txBody>
      </p:sp>
      <p:cxnSp>
        <p:nvCxnSpPr>
          <p:cNvPr id="7" name="Straight Connector 6">
            <a:extLst>
              <a:ext uri="{FF2B5EF4-FFF2-40B4-BE49-F238E27FC236}">
                <a16:creationId xmlns:a16="http://schemas.microsoft.com/office/drawing/2014/main" id="{20EEAF69-B649-4DD9-BE4A-CC1FC2864BDE}"/>
              </a:ext>
            </a:extLst>
          </p:cNvPr>
          <p:cNvCxnSpPr/>
          <p:nvPr userDrawn="1"/>
        </p:nvCxnSpPr>
        <p:spPr>
          <a:xfrm>
            <a:off x="60144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822686E3-ED91-4402-ABE9-E10A74CBDBB8}"/>
              </a:ext>
            </a:extLst>
          </p:cNvPr>
          <p:cNvSpPr>
            <a:spLocks noGrp="1"/>
          </p:cNvSpPr>
          <p:nvPr>
            <p:ph type="body" sz="quarter" idx="10" hasCustomPrompt="1"/>
          </p:nvPr>
        </p:nvSpPr>
        <p:spPr>
          <a:xfrm>
            <a:off x="601445" y="313371"/>
            <a:ext cx="4307054" cy="308803"/>
          </a:xfrm>
        </p:spPr>
        <p:txBody>
          <a:bodyPr anchor="ctr"/>
          <a:lstStyle>
            <a:lvl1pPr marL="91440" indent="0">
              <a:buNone/>
              <a:defRPr sz="1600">
                <a:solidFill>
                  <a:schemeClr val="bg1">
                    <a:lumMod val="65000"/>
                  </a:schemeClr>
                </a:solidFill>
              </a:defRPr>
            </a:lvl1pPr>
          </a:lstStyle>
          <a:p>
            <a:pPr lvl="0"/>
            <a:r>
              <a:rPr lang="en-US" dirty="0"/>
              <a:t>Click to edit section name</a:t>
            </a:r>
          </a:p>
        </p:txBody>
      </p:sp>
    </p:spTree>
    <p:extLst>
      <p:ext uri="{BB962C8B-B14F-4D97-AF65-F5344CB8AC3E}">
        <p14:creationId xmlns:p14="http://schemas.microsoft.com/office/powerpoint/2010/main" val="2883138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 Larg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716483" y="1234865"/>
            <a:ext cx="10313024" cy="635902"/>
          </a:xfrm>
          <a:prstGeom prst="rect">
            <a:avLst/>
          </a:prstGeom>
        </p:spPr>
        <p:txBody>
          <a:bodyPr anchor="t"/>
          <a:lstStyle>
            <a:lvl1pPr>
              <a:defRPr sz="2800"/>
            </a:lvl1pPr>
          </a:lstStyle>
          <a:p>
            <a:r>
              <a:rPr lang="en-US" dirty="0"/>
              <a:t>Click to edit Master title style</a:t>
            </a:r>
          </a:p>
        </p:txBody>
      </p:sp>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733313" y="1927476"/>
            <a:ext cx="10700345" cy="421813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cxnSp>
        <p:nvCxnSpPr>
          <p:cNvPr id="6" name="Straight Connector 5">
            <a:extLst>
              <a:ext uri="{FF2B5EF4-FFF2-40B4-BE49-F238E27FC236}">
                <a16:creationId xmlns:a16="http://schemas.microsoft.com/office/drawing/2014/main" id="{9B8B0405-4014-43E6-B303-902A4F998E13}"/>
              </a:ext>
            </a:extLst>
          </p:cNvPr>
          <p:cNvCxnSpPr/>
          <p:nvPr userDrawn="1"/>
        </p:nvCxnSpPr>
        <p:spPr>
          <a:xfrm>
            <a:off x="614783"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B69F8470-F06D-4D52-9A69-30EBD8DA6096}"/>
              </a:ext>
            </a:extLst>
          </p:cNvPr>
          <p:cNvSpPr>
            <a:spLocks noGrp="1"/>
          </p:cNvSpPr>
          <p:nvPr>
            <p:ph type="body" sz="quarter" idx="10" hasCustomPrompt="1"/>
          </p:nvPr>
        </p:nvSpPr>
        <p:spPr>
          <a:xfrm>
            <a:off x="614783" y="313371"/>
            <a:ext cx="4554538" cy="308803"/>
          </a:xfrm>
        </p:spPr>
        <p:txBody>
          <a:bodyPr anchor="ctr"/>
          <a:lstStyle>
            <a:lvl1pPr marL="91440" indent="0">
              <a:buNone/>
              <a:defRPr sz="1600">
                <a:solidFill>
                  <a:schemeClr val="bg1">
                    <a:lumMod val="65000"/>
                  </a:schemeClr>
                </a:solidFill>
              </a:defRPr>
            </a:lvl1pPr>
          </a:lstStyle>
          <a:p>
            <a:pPr lvl="0"/>
            <a:r>
              <a:rPr lang="en-US" dirty="0"/>
              <a:t>Click to edit section name</a:t>
            </a:r>
          </a:p>
        </p:txBody>
      </p:sp>
    </p:spTree>
    <p:extLst>
      <p:ext uri="{BB962C8B-B14F-4D97-AF65-F5344CB8AC3E}">
        <p14:creationId xmlns:p14="http://schemas.microsoft.com/office/powerpoint/2010/main" val="3812168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ight image - S ">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7026350" y="-1"/>
            <a:ext cx="5165650" cy="6858000"/>
          </a:xfrm>
          <a:solidFill>
            <a:srgbClr val="F7F7F7"/>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1" name="Title 1">
            <a:extLst>
              <a:ext uri="{FF2B5EF4-FFF2-40B4-BE49-F238E27FC236}">
                <a16:creationId xmlns:a16="http://schemas.microsoft.com/office/drawing/2014/main" id="{A421150D-F679-4DFA-93CF-0E5480CC490F}"/>
              </a:ext>
            </a:extLst>
          </p:cNvPr>
          <p:cNvSpPr>
            <a:spLocks noGrp="1"/>
          </p:cNvSpPr>
          <p:nvPr>
            <p:ph type="title" hasCustomPrompt="1"/>
          </p:nvPr>
        </p:nvSpPr>
        <p:spPr>
          <a:xfrm>
            <a:off x="692373" y="1241625"/>
            <a:ext cx="6000749" cy="480131"/>
          </a:xfrm>
          <a:prstGeom prst="rect">
            <a:avLst/>
          </a:prstGeom>
        </p:spPr>
        <p:txBody>
          <a:bodyPr wrap="square">
            <a:spAutoFit/>
          </a:bodyPr>
          <a:lstStyle>
            <a:lvl1pPr>
              <a:defRPr sz="2800"/>
            </a:lvl1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7F1DE310-EEBE-4571-9348-190C69629E15}"/>
              </a:ext>
            </a:extLst>
          </p:cNvPr>
          <p:cNvCxnSpPr/>
          <p:nvPr userDrawn="1"/>
        </p:nvCxnSpPr>
        <p:spPr>
          <a:xfrm>
            <a:off x="598862"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B4C777EF-FC93-4970-9186-9F729BE94473}"/>
              </a:ext>
            </a:extLst>
          </p:cNvPr>
          <p:cNvSpPr>
            <a:spLocks noGrp="1"/>
          </p:cNvSpPr>
          <p:nvPr>
            <p:ph type="body" sz="quarter" idx="10" hasCustomPrompt="1"/>
          </p:nvPr>
        </p:nvSpPr>
        <p:spPr>
          <a:xfrm>
            <a:off x="598862" y="313371"/>
            <a:ext cx="4554538" cy="308803"/>
          </a:xfrm>
        </p:spPr>
        <p:txBody>
          <a:bodyPr anchor="ctr"/>
          <a:lstStyle>
            <a:lvl1pPr marL="91440" indent="0">
              <a:buNone/>
              <a:defRPr sz="1600">
                <a:solidFill>
                  <a:schemeClr val="bg1">
                    <a:lumMod val="65000"/>
                  </a:schemeClr>
                </a:solidFill>
              </a:defRPr>
            </a:lvl1pPr>
          </a:lstStyle>
          <a:p>
            <a:pPr lvl="0"/>
            <a:r>
              <a:rPr lang="en-US" dirty="0"/>
              <a:t>Click to edit section name</a:t>
            </a:r>
          </a:p>
        </p:txBody>
      </p:sp>
      <p:sp>
        <p:nvSpPr>
          <p:cNvPr id="13" name="Text Placeholder 3">
            <a:extLst>
              <a:ext uri="{FF2B5EF4-FFF2-40B4-BE49-F238E27FC236}">
                <a16:creationId xmlns:a16="http://schemas.microsoft.com/office/drawing/2014/main" id="{BD03799A-7C35-4CAA-BE06-C4A99AE98261}"/>
              </a:ext>
            </a:extLst>
          </p:cNvPr>
          <p:cNvSpPr>
            <a:spLocks noGrp="1"/>
          </p:cNvSpPr>
          <p:nvPr>
            <p:ph type="body" sz="half" idx="2" hasCustomPrompt="1"/>
          </p:nvPr>
        </p:nvSpPr>
        <p:spPr>
          <a:xfrm>
            <a:off x="692362" y="1796208"/>
            <a:ext cx="6000749" cy="3820167"/>
          </a:xfr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Tree>
    <p:extLst>
      <p:ext uri="{BB962C8B-B14F-4D97-AF65-F5344CB8AC3E}">
        <p14:creationId xmlns:p14="http://schemas.microsoft.com/office/powerpoint/2010/main" val="1546829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0F33-213C-BE7F-85E2-618374D7D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489BB6-01B3-7B63-E982-8A9CEFE74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7BC7DF-B73E-4830-C9F8-D7D351BA575D}"/>
              </a:ext>
            </a:extLst>
          </p:cNvPr>
          <p:cNvSpPr>
            <a:spLocks noGrp="1"/>
          </p:cNvSpPr>
          <p:nvPr>
            <p:ph type="dt" sz="half" idx="10"/>
          </p:nvPr>
        </p:nvSpPr>
        <p:spPr/>
        <p:txBody>
          <a:bodyPr/>
          <a:lstStyle/>
          <a:p>
            <a:fld id="{FB3D7828-EAF6-4015-B31F-C7A9EE82C054}" type="datetimeFigureOut">
              <a:rPr lang="en-AU" smtClean="0"/>
              <a:t>2/09/2025</a:t>
            </a:fld>
            <a:endParaRPr lang="en-AU"/>
          </a:p>
        </p:txBody>
      </p:sp>
      <p:sp>
        <p:nvSpPr>
          <p:cNvPr id="5" name="Footer Placeholder 4">
            <a:extLst>
              <a:ext uri="{FF2B5EF4-FFF2-40B4-BE49-F238E27FC236}">
                <a16:creationId xmlns:a16="http://schemas.microsoft.com/office/drawing/2014/main" id="{EE95E96C-6A02-B862-3D21-A1F71233921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F16EE9D-FD6E-3F2F-D2E7-F5DE60877980}"/>
              </a:ext>
            </a:extLst>
          </p:cNvPr>
          <p:cNvSpPr>
            <a:spLocks noGrp="1"/>
          </p:cNvSpPr>
          <p:nvPr>
            <p:ph type="sldNum" sz="quarter" idx="12"/>
          </p:nvPr>
        </p:nvSpPr>
        <p:spPr/>
        <p:txBody>
          <a:bodyPr/>
          <a:lstStyle/>
          <a:p>
            <a:fld id="{3AFB191F-511A-4F1E-8F56-8ED4C466A9A6}" type="slidenum">
              <a:rPr lang="en-AU" smtClean="0"/>
              <a:t>‹#›</a:t>
            </a:fld>
            <a:endParaRPr lang="en-AU"/>
          </a:p>
        </p:txBody>
      </p:sp>
    </p:spTree>
    <p:extLst>
      <p:ext uri="{BB962C8B-B14F-4D97-AF65-F5344CB8AC3E}">
        <p14:creationId xmlns:p14="http://schemas.microsoft.com/office/powerpoint/2010/main" val="1181160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4" name="Title Text"/>
          <p:cNvSpPr txBox="1">
            <a:spLocks noGrp="1"/>
          </p:cNvSpPr>
          <p:nvPr>
            <p:ph type="title"/>
          </p:nvPr>
        </p:nvSpPr>
        <p:spPr>
          <a:xfrm>
            <a:off x="1524000" y="1121833"/>
            <a:ext cx="9144000" cy="2387600"/>
          </a:xfrm>
          <a:prstGeom prst="rect">
            <a:avLst/>
          </a:prstGeom>
        </p:spPr>
        <p:txBody>
          <a:bodyPr anchor="b"/>
          <a:lstStyle>
            <a:lvl1pPr algn="ctr">
              <a:defRPr sz="8000"/>
            </a:lvl1pPr>
          </a:lstStyle>
          <a:p>
            <a:r>
              <a:t>Title Text</a:t>
            </a:r>
          </a:p>
        </p:txBody>
      </p:sp>
      <p:sp>
        <p:nvSpPr>
          <p:cNvPr id="35" name="Body Level One…"/>
          <p:cNvSpPr txBox="1">
            <a:spLocks noGrp="1"/>
          </p:cNvSpPr>
          <p:nvPr>
            <p:ph type="body" sz="quarter" idx="1"/>
          </p:nvPr>
        </p:nvSpPr>
        <p:spPr>
          <a:xfrm>
            <a:off x="1524000" y="3602568"/>
            <a:ext cx="9144000" cy="1655233"/>
          </a:xfrm>
          <a:prstGeom prst="rect">
            <a:avLst/>
          </a:prstGeom>
        </p:spPr>
        <p:txBody>
          <a:bodyPr/>
          <a:lstStyle>
            <a:lvl1pPr marL="0" indent="0" algn="ctr">
              <a:buSzTx/>
              <a:buFontTx/>
              <a:buNone/>
              <a:defRPr sz="3200"/>
            </a:lvl1pPr>
            <a:lvl2pPr marL="0" indent="0" algn="ctr">
              <a:buSzTx/>
              <a:buFontTx/>
              <a:buNone/>
              <a:defRPr sz="3200"/>
            </a:lvl2pPr>
            <a:lvl3pPr marL="0" indent="0" algn="ctr">
              <a:buSzTx/>
              <a:buFontTx/>
              <a:buNone/>
              <a:defRPr sz="3200"/>
            </a:lvl3pPr>
            <a:lvl4pPr marL="0" indent="0" algn="ctr">
              <a:buSzTx/>
              <a:buFontTx/>
              <a:buNone/>
              <a:defRPr sz="3200"/>
            </a:lvl4pPr>
            <a:lvl5pPr marL="0" indent="0" algn="ctr">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11001828" y="6359950"/>
            <a:ext cx="351973" cy="358985"/>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Page Number_Medium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E364E913-4A6A-4F3B-B209-831A75170B72}"/>
              </a:ext>
            </a:extLst>
          </p:cNvPr>
          <p:cNvSpPr>
            <a:spLocks noGrp="1"/>
          </p:cNvSpPr>
          <p:nvPr>
            <p:ph type="pic" idx="1" hasCustomPrompt="1"/>
          </p:nvPr>
        </p:nvSpPr>
        <p:spPr>
          <a:xfrm>
            <a:off x="6096000" y="0"/>
            <a:ext cx="6092751" cy="6858000"/>
          </a:xfrm>
          <a:prstGeom prst="rect">
            <a:avLst/>
          </a:prstGeom>
          <a:solidFill>
            <a:schemeClr val="bg2"/>
          </a:solidFill>
          <a:ln>
            <a:noFill/>
          </a:ln>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
        <p:nvSpPr>
          <p:cNvPr id="8" name="Title 1">
            <a:extLst>
              <a:ext uri="{FF2B5EF4-FFF2-40B4-BE49-F238E27FC236}">
                <a16:creationId xmlns:a16="http://schemas.microsoft.com/office/drawing/2014/main" id="{E30453B6-BE94-4D10-99CD-4F6557992EA0}"/>
              </a:ext>
            </a:extLst>
          </p:cNvPr>
          <p:cNvSpPr>
            <a:spLocks noGrp="1"/>
          </p:cNvSpPr>
          <p:nvPr>
            <p:ph type="title" hasCustomPrompt="1"/>
          </p:nvPr>
        </p:nvSpPr>
        <p:spPr>
          <a:xfrm>
            <a:off x="632127" y="1258101"/>
            <a:ext cx="5018228" cy="867930"/>
          </a:xfrm>
          <a:prstGeom prst="rect">
            <a:avLst/>
          </a:prstGeom>
        </p:spPr>
        <p:txBody>
          <a:bodyPr wrap="square">
            <a:spAutoFit/>
          </a:bodyPr>
          <a:lstStyle>
            <a:lvl1pPr>
              <a:defRPr sz="2800"/>
            </a:lvl1pPr>
          </a:lstStyle>
          <a:p>
            <a:pPr lvl="0"/>
            <a:r>
              <a:rPr lang="en-US"/>
              <a:t>Click to add title to this example slide</a:t>
            </a:r>
          </a:p>
        </p:txBody>
      </p:sp>
      <p:cxnSp>
        <p:nvCxnSpPr>
          <p:cNvPr id="11" name="Straight Connector 10">
            <a:extLst>
              <a:ext uri="{FF2B5EF4-FFF2-40B4-BE49-F238E27FC236}">
                <a16:creationId xmlns:a16="http://schemas.microsoft.com/office/drawing/2014/main" id="{076CAFA7-68AE-4EAD-BE3A-A5B16D9D3552}"/>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A8F2FE0A-3A4C-445D-8290-44FCEA3F5955}"/>
              </a:ext>
            </a:extLst>
          </p:cNvPr>
          <p:cNvSpPr>
            <a:spLocks noGrp="1"/>
          </p:cNvSpPr>
          <p:nvPr>
            <p:ph type="body" sz="quarter" idx="10" hasCustomPrompt="1"/>
          </p:nvPr>
        </p:nvSpPr>
        <p:spPr>
          <a:xfrm>
            <a:off x="616074"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
        <p:nvSpPr>
          <p:cNvPr id="15" name="Text Placeholder 3">
            <a:extLst>
              <a:ext uri="{FF2B5EF4-FFF2-40B4-BE49-F238E27FC236}">
                <a16:creationId xmlns:a16="http://schemas.microsoft.com/office/drawing/2014/main" id="{C9AD2564-EF06-46B2-95AF-0FC81EEDCC98}"/>
              </a:ext>
            </a:extLst>
          </p:cNvPr>
          <p:cNvSpPr>
            <a:spLocks noGrp="1"/>
          </p:cNvSpPr>
          <p:nvPr>
            <p:ph type="body" sz="half" idx="2" hasCustomPrompt="1"/>
          </p:nvPr>
        </p:nvSpPr>
        <p:spPr>
          <a:xfrm>
            <a:off x="632126" y="2245766"/>
            <a:ext cx="5018229" cy="3920948"/>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spTree>
    <p:extLst>
      <p:ext uri="{BB962C8B-B14F-4D97-AF65-F5344CB8AC3E}">
        <p14:creationId xmlns:p14="http://schemas.microsoft.com/office/powerpoint/2010/main" val="1125521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Page Number_Small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7026350" y="-1"/>
            <a:ext cx="5165650" cy="6858000"/>
          </a:xfrm>
          <a:prstGeom prst="rect">
            <a:avLst/>
          </a:prstGeom>
          <a:solidFill>
            <a:schemeClr val="bg2"/>
          </a:solidFill>
          <a:ln>
            <a:noFill/>
          </a:ln>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
        <p:nvSpPr>
          <p:cNvPr id="11" name="Title 1">
            <a:extLst>
              <a:ext uri="{FF2B5EF4-FFF2-40B4-BE49-F238E27FC236}">
                <a16:creationId xmlns:a16="http://schemas.microsoft.com/office/drawing/2014/main" id="{A421150D-F679-4DFA-93CF-0E5480CC490F}"/>
              </a:ext>
            </a:extLst>
          </p:cNvPr>
          <p:cNvSpPr>
            <a:spLocks noGrp="1"/>
          </p:cNvSpPr>
          <p:nvPr>
            <p:ph type="title" hasCustomPrompt="1"/>
          </p:nvPr>
        </p:nvSpPr>
        <p:spPr>
          <a:xfrm>
            <a:off x="634707" y="1258101"/>
            <a:ext cx="6000749" cy="867930"/>
          </a:xfrm>
          <a:prstGeom prst="rect">
            <a:avLst/>
          </a:prstGeom>
        </p:spPr>
        <p:txBody>
          <a:bodyPr wrap="square">
            <a:spAutoFit/>
          </a:bodyPr>
          <a:lstStyle>
            <a:lvl1pPr>
              <a:defRPr sz="2800"/>
            </a:lvl1pPr>
          </a:lstStyle>
          <a:p>
            <a:pPr lvl="0"/>
            <a:r>
              <a:rPr lang="en-US"/>
              <a:t>Click to add title to this example slide</a:t>
            </a:r>
          </a:p>
        </p:txBody>
      </p:sp>
      <p:sp>
        <p:nvSpPr>
          <p:cNvPr id="13" name="Text Placeholder 3">
            <a:extLst>
              <a:ext uri="{FF2B5EF4-FFF2-40B4-BE49-F238E27FC236}">
                <a16:creationId xmlns:a16="http://schemas.microsoft.com/office/drawing/2014/main" id="{BD03799A-7C35-4CAA-BE06-C4A99AE98261}"/>
              </a:ext>
            </a:extLst>
          </p:cNvPr>
          <p:cNvSpPr>
            <a:spLocks noGrp="1"/>
          </p:cNvSpPr>
          <p:nvPr>
            <p:ph type="body" sz="half" idx="2" hasCustomPrompt="1"/>
          </p:nvPr>
        </p:nvSpPr>
        <p:spPr>
          <a:xfrm>
            <a:off x="634696" y="2245958"/>
            <a:ext cx="6000749" cy="3820167"/>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cxnSp>
        <p:nvCxnSpPr>
          <p:cNvPr id="2" name="Straight Connector 1">
            <a:extLst>
              <a:ext uri="{FF2B5EF4-FFF2-40B4-BE49-F238E27FC236}">
                <a16:creationId xmlns:a16="http://schemas.microsoft.com/office/drawing/2014/main" id="{8456A32A-0701-DA57-73A9-8E232DC7D816}"/>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B6F35BE5-F775-1083-2D03-B481187FF775}"/>
              </a:ext>
            </a:extLst>
          </p:cNvPr>
          <p:cNvSpPr>
            <a:spLocks noGrp="1"/>
          </p:cNvSpPr>
          <p:nvPr>
            <p:ph type="body" sz="quarter" idx="10" hasCustomPrompt="1"/>
          </p:nvPr>
        </p:nvSpPr>
        <p:spPr>
          <a:xfrm>
            <a:off x="616074"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3306413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Page Number_Blue box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30453B6-BE94-4D10-99CD-4F6557992EA0}"/>
              </a:ext>
            </a:extLst>
          </p:cNvPr>
          <p:cNvSpPr>
            <a:spLocks noGrp="1"/>
          </p:cNvSpPr>
          <p:nvPr>
            <p:ph type="title" hasCustomPrompt="1"/>
          </p:nvPr>
        </p:nvSpPr>
        <p:spPr>
          <a:xfrm>
            <a:off x="6397164" y="1258101"/>
            <a:ext cx="5018228" cy="867930"/>
          </a:xfrm>
          <a:prstGeom prst="rect">
            <a:avLst/>
          </a:prstGeom>
        </p:spPr>
        <p:txBody>
          <a:bodyPr wrap="square">
            <a:spAutoFit/>
          </a:bodyPr>
          <a:lstStyle>
            <a:lvl1pPr>
              <a:defRPr sz="2800"/>
            </a:lvl1pPr>
          </a:lstStyle>
          <a:p>
            <a:pPr lvl="0"/>
            <a:r>
              <a:rPr lang="en-US"/>
              <a:t>Click to add title to this example slide</a:t>
            </a:r>
          </a:p>
        </p:txBody>
      </p:sp>
      <p:cxnSp>
        <p:nvCxnSpPr>
          <p:cNvPr id="11" name="Straight Connector 10">
            <a:extLst>
              <a:ext uri="{FF2B5EF4-FFF2-40B4-BE49-F238E27FC236}">
                <a16:creationId xmlns:a16="http://schemas.microsoft.com/office/drawing/2014/main" id="{076CAFA7-68AE-4EAD-BE3A-A5B16D9D3552}"/>
              </a:ext>
            </a:extLst>
          </p:cNvPr>
          <p:cNvCxnSpPr/>
          <p:nvPr userDrawn="1"/>
        </p:nvCxnSpPr>
        <p:spPr>
          <a:xfrm>
            <a:off x="6381111"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A8F2FE0A-3A4C-445D-8290-44FCEA3F5955}"/>
              </a:ext>
            </a:extLst>
          </p:cNvPr>
          <p:cNvSpPr>
            <a:spLocks noGrp="1"/>
          </p:cNvSpPr>
          <p:nvPr>
            <p:ph type="body" sz="quarter" idx="10" hasCustomPrompt="1"/>
          </p:nvPr>
        </p:nvSpPr>
        <p:spPr>
          <a:xfrm>
            <a:off x="6381111"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
        <p:nvSpPr>
          <p:cNvPr id="15" name="Text Placeholder 3">
            <a:extLst>
              <a:ext uri="{FF2B5EF4-FFF2-40B4-BE49-F238E27FC236}">
                <a16:creationId xmlns:a16="http://schemas.microsoft.com/office/drawing/2014/main" id="{C9AD2564-EF06-46B2-95AF-0FC81EEDCC98}"/>
              </a:ext>
            </a:extLst>
          </p:cNvPr>
          <p:cNvSpPr>
            <a:spLocks noGrp="1"/>
          </p:cNvSpPr>
          <p:nvPr>
            <p:ph type="body" sz="half" idx="2" hasCustomPrompt="1"/>
          </p:nvPr>
        </p:nvSpPr>
        <p:spPr>
          <a:xfrm>
            <a:off x="6397163" y="2245766"/>
            <a:ext cx="5018229" cy="3920948"/>
          </a:xfrm>
          <a:prstGeom prst="rect">
            <a:avLst/>
          </a:prstGeom>
        </p:spPr>
        <p:txBody>
          <a:bodyPr>
            <a:noAutofit/>
          </a:bodyPr>
          <a:lstStyle>
            <a:lvl1pPr marL="0" indent="0">
              <a:lnSpc>
                <a:spcPts val="2400"/>
              </a:lnSpc>
              <a:buNone/>
              <a:defRPr lang="en-US" sz="1800" dirty="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a:t>
            </a:r>
          </a:p>
        </p:txBody>
      </p:sp>
      <p:sp>
        <p:nvSpPr>
          <p:cNvPr id="2" name="Rectangle 1">
            <a:extLst>
              <a:ext uri="{FF2B5EF4-FFF2-40B4-BE49-F238E27FC236}">
                <a16:creationId xmlns:a16="http://schemas.microsoft.com/office/drawing/2014/main" id="{316AFA94-F296-313F-FBDB-6DFA3B536DBA}"/>
              </a:ext>
            </a:extLst>
          </p:cNvPr>
          <p:cNvSpPr/>
          <p:nvPr userDrawn="1"/>
        </p:nvSpPr>
        <p:spPr>
          <a:xfrm>
            <a:off x="0" y="0"/>
            <a:ext cx="6095998" cy="6858000"/>
          </a:xfrm>
          <a:prstGeom prst="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150"/>
          </a:p>
        </p:txBody>
      </p:sp>
      <p:sp>
        <p:nvSpPr>
          <p:cNvPr id="4" name="Text Placeholder 3">
            <a:extLst>
              <a:ext uri="{FF2B5EF4-FFF2-40B4-BE49-F238E27FC236}">
                <a16:creationId xmlns:a16="http://schemas.microsoft.com/office/drawing/2014/main" id="{DF611D37-3C69-559D-22A9-790719AA1352}"/>
              </a:ext>
            </a:extLst>
          </p:cNvPr>
          <p:cNvSpPr>
            <a:spLocks noGrp="1"/>
          </p:cNvSpPr>
          <p:nvPr>
            <p:ph type="body" sz="quarter" idx="11" hasCustomPrompt="1"/>
          </p:nvPr>
        </p:nvSpPr>
        <p:spPr>
          <a:xfrm>
            <a:off x="863600" y="2159530"/>
            <a:ext cx="4389438" cy="2179637"/>
          </a:xfrm>
          <a:prstGeom prst="rect">
            <a:avLst/>
          </a:prstGeom>
        </p:spPr>
        <p:txBody>
          <a:bodyPr anchor="ctr"/>
          <a:lstStyle>
            <a:lvl1pPr marL="91440" indent="0">
              <a:buNone/>
              <a:defRPr sz="3200"/>
            </a:lvl1pPr>
          </a:lstStyle>
          <a:p>
            <a:pPr lvl="0"/>
            <a:r>
              <a:rPr lang="en-US"/>
              <a:t>Insert call out text here</a:t>
            </a:r>
            <a:endParaRPr lang="en-150"/>
          </a:p>
        </p:txBody>
      </p:sp>
    </p:spTree>
    <p:extLst>
      <p:ext uri="{BB962C8B-B14F-4D97-AF65-F5344CB8AC3E}">
        <p14:creationId xmlns:p14="http://schemas.microsoft.com/office/powerpoint/2010/main" val="3611636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Page Number_One column tex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2D2EAAE-CF97-5EA0-05A9-D44216E93D57}"/>
              </a:ext>
            </a:extLst>
          </p:cNvPr>
          <p:cNvCxnSpPr/>
          <p:nvPr userDrawn="1"/>
        </p:nvCxnSpPr>
        <p:spPr>
          <a:xfrm>
            <a:off x="614783"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0CBB9220-06B0-1216-B453-6A95C0865570}"/>
              </a:ext>
            </a:extLst>
          </p:cNvPr>
          <p:cNvSpPr>
            <a:spLocks noGrp="1"/>
          </p:cNvSpPr>
          <p:nvPr>
            <p:ph type="body" sz="quarter" idx="10" hasCustomPrompt="1"/>
          </p:nvPr>
        </p:nvSpPr>
        <p:spPr>
          <a:xfrm>
            <a:off x="614783" y="313371"/>
            <a:ext cx="4554538" cy="308803"/>
          </a:xfrm>
          <a:prstGeom prst="rect">
            <a:avLst/>
          </a:prstGeom>
        </p:spPr>
        <p:txBody>
          <a:bodyPr anchor="ctr">
            <a:noAutofit/>
          </a:bodyPr>
          <a:lstStyle>
            <a:lvl1pPr marL="91440" indent="0">
              <a:buNone/>
              <a:defRPr sz="1600">
                <a:solidFill>
                  <a:schemeClr val="accent2"/>
                </a:solidFill>
              </a:defRPr>
            </a:lvl1pPr>
          </a:lstStyle>
          <a:p>
            <a:pPr lvl="0"/>
            <a:r>
              <a:rPr lang="en-US"/>
              <a:t>Click to add section name</a:t>
            </a:r>
          </a:p>
        </p:txBody>
      </p:sp>
      <p:sp>
        <p:nvSpPr>
          <p:cNvPr id="6" name="Title 1">
            <a:extLst>
              <a:ext uri="{FF2B5EF4-FFF2-40B4-BE49-F238E27FC236}">
                <a16:creationId xmlns:a16="http://schemas.microsoft.com/office/drawing/2014/main" id="{07AF9ADD-9F98-137E-64B5-09586345F75E}"/>
              </a:ext>
            </a:extLst>
          </p:cNvPr>
          <p:cNvSpPr>
            <a:spLocks noGrp="1"/>
          </p:cNvSpPr>
          <p:nvPr>
            <p:ph type="title"/>
          </p:nvPr>
        </p:nvSpPr>
        <p:spPr>
          <a:xfrm>
            <a:off x="634707" y="1267337"/>
            <a:ext cx="9061228" cy="480131"/>
          </a:xfrm>
          <a:prstGeom prst="rect">
            <a:avLst/>
          </a:prstGeom>
        </p:spPr>
        <p:txBody>
          <a:bodyPr wrap="square">
            <a:spAutoFit/>
          </a:bodyPr>
          <a:lstStyle>
            <a:lvl1pPr>
              <a:defRPr sz="2800"/>
            </a:lvl1pPr>
          </a:lstStyle>
          <a:p>
            <a:pPr lvl="0"/>
            <a:endParaRPr lang="en-US"/>
          </a:p>
        </p:txBody>
      </p:sp>
      <p:sp>
        <p:nvSpPr>
          <p:cNvPr id="4" name="Content Placeholder 3">
            <a:extLst>
              <a:ext uri="{FF2B5EF4-FFF2-40B4-BE49-F238E27FC236}">
                <a16:creationId xmlns:a16="http://schemas.microsoft.com/office/drawing/2014/main" id="{BB80112A-836A-BE46-6382-D6377642309E}"/>
              </a:ext>
            </a:extLst>
          </p:cNvPr>
          <p:cNvSpPr>
            <a:spLocks noGrp="1"/>
          </p:cNvSpPr>
          <p:nvPr>
            <p:ph sz="quarter" idx="11"/>
          </p:nvPr>
        </p:nvSpPr>
        <p:spPr>
          <a:xfrm>
            <a:off x="633255" y="1995553"/>
            <a:ext cx="9082087" cy="3779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Tree>
    <p:extLst>
      <p:ext uri="{BB962C8B-B14F-4D97-AF65-F5344CB8AC3E}">
        <p14:creationId xmlns:p14="http://schemas.microsoft.com/office/powerpoint/2010/main" val="7752382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Page Number_Two Column Body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645567" y="1996096"/>
            <a:ext cx="9051730" cy="2566666"/>
          </a:xfrm>
          <a:prstGeom prst="rect">
            <a:avLst/>
          </a:prstGeom>
        </p:spPr>
        <p:txBody>
          <a:bodyPr numCol="2" spcCol="360000">
            <a:noAutofit/>
          </a:bodyPr>
          <a:lstStyle>
            <a:lvl1pPr marL="0" indent="0">
              <a:lnSpc>
                <a:spcPts val="2400"/>
              </a:lnSpc>
              <a:buFontTx/>
              <a:buNone/>
              <a:defRPr sz="1800" spc="20" baseline="0"/>
            </a:lvl1pPr>
            <a:lvl2pPr marL="457200" indent="0">
              <a:buFontTx/>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Aenean </a:t>
            </a:r>
            <a:r>
              <a:rPr lang="en-US" err="1"/>
              <a:t>commodo</a:t>
            </a:r>
            <a:r>
              <a:rPr lang="en-US"/>
              <a:t> ligula </a:t>
            </a:r>
            <a:r>
              <a:rPr lang="en-US" err="1"/>
              <a:t>eget</a:t>
            </a:r>
            <a:r>
              <a:rPr lang="en-US"/>
              <a:t> dolor. Aenean </a:t>
            </a:r>
            <a:r>
              <a:rPr lang="en-US" err="1"/>
              <a:t>massa</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a:p>
            <a:pPr lvl="0"/>
            <a:r>
              <a:rPr lang="en-US" err="1"/>
              <a:t>Nulla</a:t>
            </a:r>
            <a:r>
              <a:rPr lang="en-US"/>
              <a:t> </a:t>
            </a:r>
            <a:r>
              <a:rPr lang="en-US" err="1"/>
              <a:t>consequat</a:t>
            </a:r>
            <a:r>
              <a:rPr lang="en-US"/>
              <a:t> </a:t>
            </a:r>
            <a:r>
              <a:rPr lang="en-US" err="1"/>
              <a:t>massa</a:t>
            </a:r>
            <a:r>
              <a:rPr lang="en-US"/>
              <a:t> </a:t>
            </a:r>
            <a:r>
              <a:rPr lang="en-US" err="1"/>
              <a:t>quis</a:t>
            </a:r>
            <a:r>
              <a:rPr lang="en-US"/>
              <a:t> </a:t>
            </a:r>
            <a:r>
              <a:rPr lang="en-US" err="1"/>
              <a:t>enim</a:t>
            </a:r>
            <a:r>
              <a:rPr lang="en-US"/>
              <a:t>. Donec </a:t>
            </a:r>
            <a:r>
              <a:rPr lang="en-US" err="1"/>
              <a:t>pede</a:t>
            </a:r>
            <a:r>
              <a:rPr lang="en-US"/>
              <a:t> </a:t>
            </a:r>
            <a:r>
              <a:rPr lang="en-US" err="1"/>
              <a:t>justo</a:t>
            </a:r>
            <a:r>
              <a:rPr lang="en-US"/>
              <a:t>, </a:t>
            </a:r>
            <a:r>
              <a:rPr lang="en-US" err="1"/>
              <a:t>fringilla</a:t>
            </a:r>
            <a:r>
              <a:rPr lang="en-US"/>
              <a:t> vel, </a:t>
            </a:r>
            <a:r>
              <a:rPr lang="en-US" err="1"/>
              <a:t>aliquet</a:t>
            </a:r>
            <a:r>
              <a:rPr lang="en-US"/>
              <a:t> </a:t>
            </a:r>
            <a:r>
              <a:rPr lang="en-US" err="1"/>
              <a:t>nec</a:t>
            </a:r>
            <a:r>
              <a:rPr lang="en-US"/>
              <a:t>. Cum sociis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Donec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a:t>
            </a:r>
          </a:p>
        </p:txBody>
      </p:sp>
      <p:sp>
        <p:nvSpPr>
          <p:cNvPr id="17" name="Title 1">
            <a:extLst>
              <a:ext uri="{FF2B5EF4-FFF2-40B4-BE49-F238E27FC236}">
                <a16:creationId xmlns:a16="http://schemas.microsoft.com/office/drawing/2014/main" id="{CED336FC-6E45-4A2D-A5AB-BE24E693E093}"/>
              </a:ext>
            </a:extLst>
          </p:cNvPr>
          <p:cNvSpPr>
            <a:spLocks noGrp="1"/>
          </p:cNvSpPr>
          <p:nvPr>
            <p:ph type="title" hasCustomPrompt="1"/>
          </p:nvPr>
        </p:nvSpPr>
        <p:spPr>
          <a:xfrm>
            <a:off x="645567" y="1265849"/>
            <a:ext cx="9051731" cy="502882"/>
          </a:xfrm>
          <a:prstGeom prst="rect">
            <a:avLst/>
          </a:prstGeom>
        </p:spPr>
        <p:txBody>
          <a:bodyPr>
            <a:noAutofit/>
          </a:bodyPr>
          <a:lstStyle>
            <a:lvl1pPr>
              <a:defRPr sz="2800"/>
            </a:lvl1pPr>
          </a:lstStyle>
          <a:p>
            <a:pPr lvl="0"/>
            <a:r>
              <a:rPr lang="en-US"/>
              <a:t>Click to add title</a:t>
            </a:r>
          </a:p>
        </p:txBody>
      </p:sp>
      <p:cxnSp>
        <p:nvCxnSpPr>
          <p:cNvPr id="8" name="Straight Connector 7">
            <a:extLst>
              <a:ext uri="{FF2B5EF4-FFF2-40B4-BE49-F238E27FC236}">
                <a16:creationId xmlns:a16="http://schemas.microsoft.com/office/drawing/2014/main" id="{20EB37B9-0614-41D6-8AFE-EB91B451A9F5}"/>
              </a:ext>
            </a:extLst>
          </p:cNvPr>
          <p:cNvCxnSpPr/>
          <p:nvPr userDrawn="1"/>
        </p:nvCxnSpPr>
        <p:spPr>
          <a:xfrm>
            <a:off x="614783"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FE8CDBB-5A4D-4444-85CC-7578EF050F69}"/>
              </a:ext>
            </a:extLst>
          </p:cNvPr>
          <p:cNvSpPr>
            <a:spLocks noGrp="1"/>
          </p:cNvSpPr>
          <p:nvPr>
            <p:ph type="body" sz="quarter" idx="12" hasCustomPrompt="1"/>
          </p:nvPr>
        </p:nvSpPr>
        <p:spPr>
          <a:xfrm>
            <a:off x="614783" y="313371"/>
            <a:ext cx="4554538" cy="308803"/>
          </a:xfrm>
          <a:prstGeom prst="rect">
            <a:avLst/>
          </a:prstGeom>
        </p:spPr>
        <p:txBody>
          <a:bodyPr anchor="ctr">
            <a:noAutofit/>
          </a:bodyPr>
          <a:lstStyle>
            <a:lvl1pPr marL="91440" indent="0">
              <a:buNone/>
              <a:defRPr lang="en-US" sz="1600" dirty="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143612317"/>
      </p:ext>
    </p:extLst>
  </p:cSld>
  <p:clrMapOvr>
    <a:masterClrMapping/>
  </p:clrMapOvr>
  <p:extLst>
    <p:ext uri="{DCECCB84-F9BA-43D5-87BE-67443E8EF086}">
      <p15:sldGuideLst xmlns:p15="http://schemas.microsoft.com/office/powerpoint/2012/main">
        <p15:guide id="1" orient="horz" pos="2160">
          <p15:clr>
            <a:srgbClr val="FBAE40"/>
          </p15:clr>
        </p15:guide>
        <p15:guide id="2" pos="393">
          <p15:clr>
            <a:srgbClr val="FBAE40"/>
          </p15:clr>
        </p15:guide>
        <p15:guide id="3" pos="7287">
          <p15:clr>
            <a:srgbClr val="FBAE40"/>
          </p15:clr>
        </p15:guide>
        <p15:guide id="4" orient="horz" pos="346">
          <p15:clr>
            <a:srgbClr val="FBAE40"/>
          </p15:clr>
        </p15:guide>
        <p15:guide id="5" orient="horz" pos="397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Page Number_Two column bullet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078E5A-AB76-4634-8AD9-64C991C6FC02}"/>
              </a:ext>
            </a:extLst>
          </p:cNvPr>
          <p:cNvSpPr>
            <a:spLocks noGrp="1"/>
          </p:cNvSpPr>
          <p:nvPr>
            <p:ph sz="half" idx="1" hasCustomPrompt="1"/>
          </p:nvPr>
        </p:nvSpPr>
        <p:spPr>
          <a:xfrm>
            <a:off x="642360" y="1994344"/>
            <a:ext cx="4393315" cy="4125355"/>
          </a:xfrm>
          <a:prstGeom prst="rect">
            <a:avLst/>
          </a:prstGeo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a:t>Second level</a:t>
            </a:r>
          </a:p>
        </p:txBody>
      </p:sp>
      <p:sp>
        <p:nvSpPr>
          <p:cNvPr id="4" name="Content Placeholder 3">
            <a:extLst>
              <a:ext uri="{FF2B5EF4-FFF2-40B4-BE49-F238E27FC236}">
                <a16:creationId xmlns:a16="http://schemas.microsoft.com/office/drawing/2014/main" id="{4198F227-A22B-432C-84DE-6E0A3BE38D63}"/>
              </a:ext>
            </a:extLst>
          </p:cNvPr>
          <p:cNvSpPr>
            <a:spLocks noGrp="1"/>
          </p:cNvSpPr>
          <p:nvPr>
            <p:ph sz="half" idx="2" hasCustomPrompt="1"/>
          </p:nvPr>
        </p:nvSpPr>
        <p:spPr>
          <a:xfrm>
            <a:off x="5381243" y="1994343"/>
            <a:ext cx="4393316" cy="4126191"/>
          </a:xfrm>
          <a:prstGeom prst="rect">
            <a:avLst/>
          </a:prstGeo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a:t>Second level</a:t>
            </a:r>
          </a:p>
        </p:txBody>
      </p:sp>
      <p:sp>
        <p:nvSpPr>
          <p:cNvPr id="10" name="Title 1">
            <a:extLst>
              <a:ext uri="{FF2B5EF4-FFF2-40B4-BE49-F238E27FC236}">
                <a16:creationId xmlns:a16="http://schemas.microsoft.com/office/drawing/2014/main" id="{D346557F-F9B0-433A-9FC1-56C38B19DE9B}"/>
              </a:ext>
            </a:extLst>
          </p:cNvPr>
          <p:cNvSpPr>
            <a:spLocks noGrp="1"/>
          </p:cNvSpPr>
          <p:nvPr>
            <p:ph type="title"/>
          </p:nvPr>
        </p:nvSpPr>
        <p:spPr>
          <a:xfrm>
            <a:off x="642361" y="1269489"/>
            <a:ext cx="9132198" cy="565079"/>
          </a:xfrm>
          <a:prstGeom prst="rect">
            <a:avLst/>
          </a:prstGeom>
        </p:spPr>
        <p:txBody>
          <a:bodyPr>
            <a:noAutofit/>
          </a:bodyPr>
          <a:lstStyle>
            <a:lvl1pPr>
              <a:defRPr sz="2800"/>
            </a:lvl1pPr>
          </a:lstStyle>
          <a:p>
            <a:pPr lvl="0"/>
            <a:endParaRPr lang="en-US"/>
          </a:p>
        </p:txBody>
      </p:sp>
      <p:cxnSp>
        <p:nvCxnSpPr>
          <p:cNvPr id="12" name="Straight Connector 11">
            <a:extLst>
              <a:ext uri="{FF2B5EF4-FFF2-40B4-BE49-F238E27FC236}">
                <a16:creationId xmlns:a16="http://schemas.microsoft.com/office/drawing/2014/main" id="{56157FF2-E1F2-41A6-A3CB-3DE59785DD4D}"/>
              </a:ext>
            </a:extLst>
          </p:cNvPr>
          <p:cNvCxnSpPr/>
          <p:nvPr userDrawn="1"/>
        </p:nvCxnSpPr>
        <p:spPr>
          <a:xfrm>
            <a:off x="614780"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E8A78C8E-6713-4582-84CE-8C8A0FE572A4}"/>
              </a:ext>
            </a:extLst>
          </p:cNvPr>
          <p:cNvSpPr>
            <a:spLocks noGrp="1"/>
          </p:cNvSpPr>
          <p:nvPr>
            <p:ph type="body" sz="quarter" idx="12" hasCustomPrompt="1"/>
          </p:nvPr>
        </p:nvSpPr>
        <p:spPr>
          <a:xfrm>
            <a:off x="614780" y="313371"/>
            <a:ext cx="4554538" cy="308803"/>
          </a:xfrm>
          <a:prstGeom prst="rect">
            <a:avLst/>
          </a:prstGeom>
        </p:spPr>
        <p:txBody>
          <a:bodyPr anchor="ctr"/>
          <a:lstStyle>
            <a:lvl1pPr marL="91440" indent="0">
              <a:buNone/>
              <a:defRPr lang="en-US" sz="1600" dirty="0">
                <a:solidFill>
                  <a:schemeClr val="accent2"/>
                </a:solidFill>
              </a:defRPr>
            </a:lvl1pPr>
          </a:lstStyle>
          <a:p>
            <a:pPr lvl="0"/>
            <a:r>
              <a:rPr lang="en-US"/>
              <a:t>Click to add section name</a:t>
            </a:r>
          </a:p>
        </p:txBody>
      </p:sp>
    </p:spTree>
    <p:extLst>
      <p:ext uri="{BB962C8B-B14F-4D97-AF65-F5344CB8AC3E}">
        <p14:creationId xmlns:p14="http://schemas.microsoft.com/office/powerpoint/2010/main" val="176618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No Page Number_Blank - Footer (white bg)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73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arge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5194302" y="0"/>
            <a:ext cx="6997698" cy="6857999"/>
          </a:xfrm>
          <a:prstGeom prst="rect">
            <a:avLst/>
          </a:prstGeom>
          <a:solidFill>
            <a:srgbClr val="F5FAFC"/>
          </a:solidFill>
        </p:spPr>
        <p:txBody>
          <a:bodyPr anchor="ctr">
            <a:normAutofit/>
          </a:bodyPr>
          <a:lstStyle>
            <a:lvl1pPr marL="0" indent="0" algn="ctr">
              <a:buNone/>
              <a:defRPr sz="4000" i="1">
                <a:solidFill>
                  <a:schemeClr val="bg1">
                    <a:lumMod val="75000"/>
                  </a:schemeClr>
                </a:solidFill>
                <a:latin typeface="Avenir Nxt2 W1G"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hasCustomPrompt="1"/>
          </p:nvPr>
        </p:nvSpPr>
        <p:spPr>
          <a:xfrm>
            <a:off x="636173" y="2277900"/>
            <a:ext cx="4275948" cy="3936800"/>
          </a:xfrm>
          <a:prstGeom prst="rect">
            <a:avLst/>
          </a:prstGeom>
        </p:spPr>
        <p:txBody>
          <a:bodyPr/>
          <a:lstStyle>
            <a:lvl1pPr marL="285750" indent="-285750">
              <a:buFont typeface="Arial" panose="020B0604020202020204" pitchFamily="34" charset="0"/>
              <a:buChar char="•"/>
              <a:defRPr sz="1800"/>
            </a:lvl1pPr>
            <a:lvl2pPr marL="4572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9" name="Title 1">
            <a:extLst>
              <a:ext uri="{FF2B5EF4-FFF2-40B4-BE49-F238E27FC236}">
                <a16:creationId xmlns:a16="http://schemas.microsoft.com/office/drawing/2014/main" id="{6147FA91-C242-46DD-BE23-48F41CC2970C}"/>
              </a:ext>
            </a:extLst>
          </p:cNvPr>
          <p:cNvSpPr>
            <a:spLocks noGrp="1"/>
          </p:cNvSpPr>
          <p:nvPr>
            <p:ph type="title" hasCustomPrompt="1"/>
          </p:nvPr>
        </p:nvSpPr>
        <p:spPr>
          <a:xfrm>
            <a:off x="636173" y="1270389"/>
            <a:ext cx="4255850" cy="933507"/>
          </a:xfrm>
          <a:prstGeom prst="rect">
            <a:avLst/>
          </a:prstGeom>
        </p:spPr>
        <p:txBody>
          <a:bodyPr anchor="t">
            <a:noAutofit/>
          </a:bodyPr>
          <a:lstStyle>
            <a:lvl1pPr>
              <a:defRPr sz="2800"/>
            </a:lvl1pPr>
          </a:lstStyle>
          <a:p>
            <a:pPr lvl="0"/>
            <a:r>
              <a:rPr lang="en-US" dirty="0"/>
              <a:t>Click to add title to this example slide</a:t>
            </a:r>
          </a:p>
        </p:txBody>
      </p:sp>
      <p:cxnSp>
        <p:nvCxnSpPr>
          <p:cNvPr id="2" name="Straight Connector 1">
            <a:extLst>
              <a:ext uri="{FF2B5EF4-FFF2-40B4-BE49-F238E27FC236}">
                <a16:creationId xmlns:a16="http://schemas.microsoft.com/office/drawing/2014/main" id="{4A349F9F-0082-16DF-5E31-B6E926D57BAF}"/>
              </a:ext>
            </a:extLst>
          </p:cNvPr>
          <p:cNvCxnSpPr/>
          <p:nvPr userDrawn="1"/>
        </p:nvCxnSpPr>
        <p:spPr>
          <a:xfrm>
            <a:off x="616074" y="280669"/>
            <a:ext cx="0" cy="374209"/>
          </a:xfrm>
          <a:prstGeom prst="line">
            <a:avLst/>
          </a:prstGeom>
          <a:ln w="25400">
            <a:solidFill>
              <a:srgbClr val="00A3E0"/>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AE0EDAE3-6D77-59BD-FF37-E9D753D8BC14}"/>
              </a:ext>
            </a:extLst>
          </p:cNvPr>
          <p:cNvSpPr>
            <a:spLocks noGrp="1"/>
          </p:cNvSpPr>
          <p:nvPr>
            <p:ph type="body" sz="quarter" idx="10"/>
          </p:nvPr>
        </p:nvSpPr>
        <p:spPr>
          <a:xfrm>
            <a:off x="616074" y="313371"/>
            <a:ext cx="4275948" cy="308803"/>
          </a:xfrm>
          <a:prstGeom prst="rect">
            <a:avLst/>
          </a:prstGeom>
        </p:spPr>
        <p:txBody>
          <a:bodyPr anchor="ctr">
            <a:noAutofit/>
          </a:bodyPr>
          <a:lstStyle>
            <a:lvl1pPr marL="91440" indent="0">
              <a:buNone/>
              <a:defRPr lang="en-US" sz="1600" dirty="0">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2344199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518C-C369-4BCE-93F6-ACF7A0A4563A}"/>
              </a:ext>
            </a:extLst>
          </p:cNvPr>
          <p:cNvSpPr>
            <a:spLocks noGrp="1"/>
          </p:cNvSpPr>
          <p:nvPr>
            <p:ph type="title"/>
          </p:nvPr>
        </p:nvSpPr>
        <p:spPr>
          <a:xfrm>
            <a:off x="623888" y="870450"/>
            <a:ext cx="10515600" cy="746442"/>
          </a:xfrm>
          <a:prstGeom prst="rect">
            <a:avLst/>
          </a:prstGeom>
        </p:spPr>
        <p:txBody>
          <a:bodyPr vert="horz" lIns="91440" tIns="45720" rIns="91440" bIns="45720" rtlCol="0" anchor="t">
            <a:noAutofit/>
          </a:bodyPr>
          <a:lstStyle/>
          <a:p>
            <a:r>
              <a:rPr lang="en-US"/>
              <a:t>Click to edit Master title style</a:t>
            </a:r>
          </a:p>
        </p:txBody>
      </p:sp>
      <p:sp>
        <p:nvSpPr>
          <p:cNvPr id="3" name="TextBox 2">
            <a:extLst>
              <a:ext uri="{FF2B5EF4-FFF2-40B4-BE49-F238E27FC236}">
                <a16:creationId xmlns:a16="http://schemas.microsoft.com/office/drawing/2014/main" id="{B4000E1E-D04F-9864-57F1-1F1BADAA2CAC}"/>
              </a:ext>
            </a:extLst>
          </p:cNvPr>
          <p:cNvSpPr txBox="1"/>
          <p:nvPr userDrawn="1"/>
        </p:nvSpPr>
        <p:spPr>
          <a:xfrm>
            <a:off x="9441170" y="6343130"/>
            <a:ext cx="249936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spc="50" baseline="0">
                <a:solidFill>
                  <a:schemeClr val="accent2"/>
                </a:solidFill>
                <a:latin typeface="Arial" panose="020B0604020202020204" pitchFamily="34" charset="0"/>
                <a:cs typeface="Arial" panose="020B0604020202020204" pitchFamily="34" charset="0"/>
              </a:rPr>
              <a:t>www.itu.int</a:t>
            </a:r>
          </a:p>
        </p:txBody>
      </p:sp>
      <p:sp>
        <p:nvSpPr>
          <p:cNvPr id="5" name="Text Placeholder 4">
            <a:extLst>
              <a:ext uri="{FF2B5EF4-FFF2-40B4-BE49-F238E27FC236}">
                <a16:creationId xmlns:a16="http://schemas.microsoft.com/office/drawing/2014/main" id="{CC90E566-5E52-A699-825B-26D01E35FE5C}"/>
              </a:ext>
            </a:extLst>
          </p:cNvPr>
          <p:cNvSpPr>
            <a:spLocks noGrp="1"/>
          </p:cNvSpPr>
          <p:nvPr>
            <p:ph type="body" idx="1"/>
          </p:nvPr>
        </p:nvSpPr>
        <p:spPr>
          <a:xfrm>
            <a:off x="617625" y="186171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Tree>
    <p:extLst>
      <p:ext uri="{BB962C8B-B14F-4D97-AF65-F5344CB8AC3E}">
        <p14:creationId xmlns:p14="http://schemas.microsoft.com/office/powerpoint/2010/main" val="24161125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25" r:id="rId10"/>
    <p:sldLayoutId id="2147483726" r:id="rId11"/>
    <p:sldLayoutId id="2147483727" r:id="rId12"/>
    <p:sldLayoutId id="2147483728" r:id="rId1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77190" indent="-285750" algn="l" defTabSz="914400" rtl="0" eaLnBrk="1" latinLnBrk="0" hangingPunct="1">
        <a:lnSpc>
          <a:spcPts val="2200"/>
        </a:lnSpc>
        <a:spcBef>
          <a:spcPts val="1000"/>
        </a:spcBef>
        <a:buClr>
          <a:srgbClr val="009CD6"/>
        </a:buClr>
        <a:buSzPct val="110000"/>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1pPr>
      <a:lvl2pPr marL="548640" indent="0" algn="l" defTabSz="914400" rtl="0" eaLnBrk="1" latinLnBrk="0" hangingPunct="1">
        <a:lnSpc>
          <a:spcPts val="2200"/>
        </a:lnSpc>
        <a:spcBef>
          <a:spcPts val="500"/>
        </a:spcBef>
        <a:buClr>
          <a:srgbClr val="009CD6"/>
        </a:buClr>
        <a:buSzPct val="110000"/>
        <a:buFont typeface="Arial" panose="020B0604020202020204" pitchFamily="34" charset="0"/>
        <a:buNone/>
        <a:defRPr sz="1800" kern="1200" spc="0">
          <a:solidFill>
            <a:schemeClr val="tx1"/>
          </a:solidFill>
          <a:latin typeface="Arial" panose="020B0604020202020204" pitchFamily="34" charset="0"/>
          <a:ea typeface="+mn-ea"/>
          <a:cs typeface="Arial" panose="020B0604020202020204" pitchFamily="34" charset="0"/>
        </a:defRPr>
      </a:lvl2pPr>
      <a:lvl3pPr marL="12915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3pPr>
      <a:lvl4pPr marL="1748790" indent="-285750" algn="l" defTabSz="914400" rtl="0" eaLnBrk="1" latinLnBrk="0" hangingPunct="1">
        <a:lnSpc>
          <a:spcPts val="2200"/>
        </a:lnSpc>
        <a:spcBef>
          <a:spcPts val="500"/>
        </a:spcBef>
        <a:buClr>
          <a:srgbClr val="009CD6"/>
        </a:buClr>
        <a:buSzPct val="110000"/>
        <a:buFont typeface="Arial" panose="020B0604020202020204" pitchFamily="34" charset="0"/>
        <a:buChar char="•"/>
        <a:defRPr sz="18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87">
          <p15:clr>
            <a:srgbClr val="F26B43"/>
          </p15:clr>
        </p15:guide>
        <p15:guide id="4" pos="393">
          <p15:clr>
            <a:srgbClr val="F26B43"/>
          </p15:clr>
        </p15:guide>
        <p15:guide id="5" orient="horz" pos="3974">
          <p15:clr>
            <a:srgbClr val="F26B43"/>
          </p15:clr>
        </p15:guide>
        <p15:guide id="6" orient="horz" pos="3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xmlns:p14="http://schemas.microsoft.com/office/powerpoint/2010/main">
    <mc:Choice Requires="p14">
      <p:transition spd="slow" p14:dur="3000" advClick="0" advTm="3000">
        <p:fade/>
      </p:transition>
    </mc:Choice>
    <mc:Fallback xmlns="">
      <p:transition spd="slow" advClick="0" advTm="3000">
        <p:fade/>
      </p:transition>
    </mc:Fallback>
  </mc:AlternateContent>
  <p:txStyles>
    <p:titleStyle>
      <a:lvl1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2000" b="0" i="0" u="none" strike="noStrike" cap="none" spc="0" baseline="0">
          <a:ln>
            <a:noFill/>
          </a:ln>
          <a:solidFill>
            <a:srgbClr val="00B0F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hyperlink" Target="https://www.itu.int/en/action/environment-and-climate-change/Pages/ITU-in-the-UN-Environmental-Agenda.aspx" TargetMode="Externa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tmp"/><Relationship Id="rId4" Type="http://schemas.openxmlformats.org/officeDocument/2006/relationships/hyperlink" Target="https://r.search.yahoo.com/_ylt=AwrLApiiiCFkbhg.RAU7Wwx.;_ylu=Y29sbwNpcjIEcG9zAzEEdnRpZAMEc2VjA3Ny/RV=2/RE=1679948067/RO=10/RU=https%3a%2f%2fwww.un.org%2fen%2f/RK=2/RS=NY.fH6lS1ky6ITbnY.IwNh3JO.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4.sv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hyperlink" Target="http://www.itu.int/ITU-R/go/rsg7" TargetMode="External"/><Relationship Id="rId3" Type="http://schemas.openxmlformats.org/officeDocument/2006/relationships/hyperlink" Target="http://www.itu.int/ITU-R/go/rsg1" TargetMode="External"/><Relationship Id="rId7" Type="http://schemas.openxmlformats.org/officeDocument/2006/relationships/hyperlink" Target="http://www.itu.int/ITU-R/go/rsg6"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www.itu.int/go/ITU-R/rsg5" TargetMode="External"/><Relationship Id="rId5" Type="http://schemas.openxmlformats.org/officeDocument/2006/relationships/hyperlink" Target="http://www.itu.int/ITU-R/go/rsg4" TargetMode="External"/><Relationship Id="rId10" Type="http://schemas.openxmlformats.org/officeDocument/2006/relationships/image" Target="../media/image4.svg"/><Relationship Id="rId4" Type="http://schemas.openxmlformats.org/officeDocument/2006/relationships/hyperlink" Target="http://www.itu.int/go/ITU-R/rsg3" TargetMode="Externa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7.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6.jpeg"/><Relationship Id="rId2" Type="http://schemas.openxmlformats.org/officeDocument/2006/relationships/notesSlide" Target="../notesSlides/notesSlide12.xml"/><Relationship Id="rId16"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41.jpeg"/><Relationship Id="rId11" Type="http://schemas.openxmlformats.org/officeDocument/2006/relationships/image" Target="../media/image45.jpeg"/><Relationship Id="rId5" Type="http://schemas.openxmlformats.org/officeDocument/2006/relationships/image" Target="../media/image40.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9.jpeg"/><Relationship Id="rId9" Type="http://schemas.openxmlformats.org/officeDocument/2006/relationships/image" Target="../media/image43.jpeg"/><Relationship Id="rId14"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7.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6.jpeg"/><Relationship Id="rId2" Type="http://schemas.openxmlformats.org/officeDocument/2006/relationships/notesSlide" Target="../notesSlides/notesSlide13.xml"/><Relationship Id="rId16"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41.jpeg"/><Relationship Id="rId11" Type="http://schemas.openxmlformats.org/officeDocument/2006/relationships/image" Target="../media/image45.jpeg"/><Relationship Id="rId5" Type="http://schemas.openxmlformats.org/officeDocument/2006/relationships/image" Target="../media/image40.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9.jpeg"/><Relationship Id="rId9" Type="http://schemas.openxmlformats.org/officeDocument/2006/relationships/image" Target="../media/image43.jpeg"/><Relationship Id="rId1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hyperlink" Target="https://r.search.yahoo.com/_ylt=AwrLApiiiCFkbhg.RAU7Wwx.;_ylu=Y29sbwNpcjIEcG9zAzEEdnRpZAMEc2VjA3Ny/RV=2/RE=1679948067/RO=10/RU=https%3a%2f%2fwww.un.org%2fen%2f/RK=2/RS=NY.fH6lS1ky6ITbnY.IwNh3JO.o-" TargetMode="External"/><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hyperlink" Target="https://www.itu.int/en/Pages/default.aspx" TargetMode="External"/><Relationship Id="rId4" Type="http://schemas.openxmlformats.org/officeDocument/2006/relationships/image" Target="../media/image2.tmp"/></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hyperlink" Target="https://www.itu.int/hub/membership/become-a-member/application/" TargetMode="External"/><Relationship Id="rId2" Type="http://schemas.openxmlformats.org/officeDocument/2006/relationships/image" Target="../media/image56.jpeg"/><Relationship Id="rId1" Type="http://schemas.openxmlformats.org/officeDocument/2006/relationships/slideLayout" Target="../slideLayouts/slideLayout11.xml"/><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sv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hyperlink" Target="https://www.itu.int/wrs-24/workshops/" TargetMode="External"/><Relationship Id="rId3" Type="http://schemas.openxmlformats.org/officeDocument/2006/relationships/image" Target="../media/image3.png"/><Relationship Id="rId7" Type="http://schemas.openxmlformats.org/officeDocument/2006/relationships/hyperlink" Target="https://www.itu.int/wrs-24/plenary-sessions-on-demand/"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4.svg"/><Relationship Id="rId9" Type="http://schemas.openxmlformats.org/officeDocument/2006/relationships/image" Target="../media/image63.jpe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hyperlink" Target="https://www.itu.int/itu-r/space/apps/public/spaceexplorer/networks-explorer"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sv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8" Type="http://schemas.openxmlformats.org/officeDocument/2006/relationships/hyperlink" Target="http://www.itu.int/pub/R-REC" TargetMode="External"/><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60.svg"/><Relationship Id="rId11" Type="http://schemas.openxmlformats.org/officeDocument/2006/relationships/image" Target="../media/image76.png"/><Relationship Id="rId5" Type="http://schemas.openxmlformats.org/officeDocument/2006/relationships/image" Target="../media/image59.png"/><Relationship Id="rId10" Type="http://schemas.openxmlformats.org/officeDocument/2006/relationships/hyperlink" Target="http://www.itu.int/pub/R-HDB" TargetMode="External"/><Relationship Id="rId4" Type="http://schemas.openxmlformats.org/officeDocument/2006/relationships/image" Target="../media/image4.svg"/><Relationship Id="rId9" Type="http://schemas.openxmlformats.org/officeDocument/2006/relationships/hyperlink" Target="http://www.itu.int/pub/R-REP"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svg"/><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9.png"/><Relationship Id="rId11" Type="http://schemas.openxmlformats.org/officeDocument/2006/relationships/hyperlink" Target="https://www.itu.int/pub/R-SP-LM/" TargetMode="External"/><Relationship Id="rId5" Type="http://schemas.openxmlformats.org/officeDocument/2006/relationships/image" Target="../media/image79.png"/><Relationship Id="rId10" Type="http://schemas.openxmlformats.org/officeDocument/2006/relationships/image" Target="../media/image82.jpeg"/><Relationship Id="rId4" Type="http://schemas.openxmlformats.org/officeDocument/2006/relationships/image" Target="../media/image4.svg"/><Relationship Id="rId9" Type="http://schemas.openxmlformats.org/officeDocument/2006/relationships/image" Target="../media/image81.jpe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hyperlink" Target="https://www.itu.int/now4wrc/"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svg"/><Relationship Id="rId9" Type="http://schemas.openxmlformats.org/officeDocument/2006/relationships/image" Target="../media/image84.jpeg"/></Relationships>
</file>

<file path=ppt/slides/_rels/slide38.xml.rels><?xml version="1.0" encoding="UTF-8" standalone="yes"?>
<Relationships xmlns="http://schemas.openxmlformats.org/package/2006/relationships"><Relationship Id="rId8" Type="http://schemas.openxmlformats.org/officeDocument/2006/relationships/hyperlink" Target="https://r.search.yahoo.com/_ylt=AwrLApiiiCFkbhg.RAU7Wwx.;_ylu=Y29sbwNpcjIEcG9zAzEEdnRpZAMEc2VjA3Ny/RV=2/RE=1679948067/RO=10/RU=https%3a%2f%2fwww.un.org%2fen%2f/RK=2/RS=NY.fH6lS1ky6ITbnY.IwNh3JO.o-" TargetMode="External"/><Relationship Id="rId3" Type="http://schemas.openxmlformats.org/officeDocument/2006/relationships/hyperlink" Target="mailto:ITU-R_Membership@itu.int" TargetMode="External"/><Relationship Id="rId7"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hyperlink" Target="https://www.itu.int/en/action/environment-and-climate-change/Pages/ITU-in-the-UN-Environmental-Agenda.aspx" TargetMode="External"/><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tmp"/></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hyperlink" Target="https://www.itu.int/en/ITU-R/space/Pages/default.aspx" TargetMode="External"/><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hyperlink" Target="https://www.itu.int/en/ITU-R/study-groups/Pages/default.aspx" TargetMode="External"/><Relationship Id="rId4" Type="http://schemas.openxmlformats.org/officeDocument/2006/relationships/image" Target="../media/image27.svg"/><Relationship Id="rId9" Type="http://schemas.openxmlformats.org/officeDocument/2006/relationships/hyperlink" Target="https://www.itu.int/en/ITU-R/terrestrial/Pages/default.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9AD66F2-F7C0-4D03-9150-D28F17AC561D}"/>
              </a:ext>
            </a:extLst>
          </p:cNvPr>
          <p:cNvCxnSpPr>
            <a:cxnSpLocks/>
          </p:cNvCxnSpPr>
          <p:nvPr/>
        </p:nvCxnSpPr>
        <p:spPr>
          <a:xfrm>
            <a:off x="849228" y="4479404"/>
            <a:ext cx="4064148" cy="0"/>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EEB08032-CE0E-4986-AEDF-A41026C0E8B9}"/>
              </a:ext>
            </a:extLst>
          </p:cNvPr>
          <p:cNvSpPr txBox="1">
            <a:spLocks/>
          </p:cNvSpPr>
          <p:nvPr/>
        </p:nvSpPr>
        <p:spPr>
          <a:xfrm>
            <a:off x="698337" y="3705464"/>
            <a:ext cx="7393223" cy="635545"/>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r>
              <a:rPr lang="en-GB" sz="3600" b="1" dirty="0">
                <a:solidFill>
                  <a:schemeClr val="tx1"/>
                </a:solidFill>
                <a:latin typeface="Avenir Nxt2 W1G" panose="020B0503020202020204" pitchFamily="34" charset="0"/>
              </a:rPr>
              <a:t>ITU-R Membership</a:t>
            </a:r>
          </a:p>
        </p:txBody>
      </p:sp>
      <p:sp>
        <p:nvSpPr>
          <p:cNvPr id="13" name="Title 9">
            <a:extLst>
              <a:ext uri="{FF2B5EF4-FFF2-40B4-BE49-F238E27FC236}">
                <a16:creationId xmlns:a16="http://schemas.microsoft.com/office/drawing/2014/main" id="{122F9856-ABF7-4797-98C9-74C4BD7B847C}"/>
              </a:ext>
            </a:extLst>
          </p:cNvPr>
          <p:cNvSpPr txBox="1">
            <a:spLocks/>
          </p:cNvSpPr>
          <p:nvPr/>
        </p:nvSpPr>
        <p:spPr>
          <a:xfrm>
            <a:off x="849228" y="6162675"/>
            <a:ext cx="4586648" cy="298021"/>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endParaRPr lang="en-US" sz="1800">
              <a:solidFill>
                <a:schemeClr val="tx1"/>
              </a:solidFill>
              <a:latin typeface="Avenir Nxt2 W1G" panose="020B0503020202020204" pitchFamily="34" charset="0"/>
            </a:endParaRPr>
          </a:p>
        </p:txBody>
      </p:sp>
      <p:pic>
        <p:nvPicPr>
          <p:cNvPr id="9" name="Picture 8">
            <a:hlinkClick r:id="rId2"/>
            <a:extLst>
              <a:ext uri="{FF2B5EF4-FFF2-40B4-BE49-F238E27FC236}">
                <a16:creationId xmlns:a16="http://schemas.microsoft.com/office/drawing/2014/main" id="{2F76B0AD-FF74-09D6-A0A0-6A45F2FF2E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195732" y="5701848"/>
            <a:ext cx="929699" cy="921654"/>
          </a:xfrm>
          <a:prstGeom prst="rect">
            <a:avLst/>
          </a:prstGeom>
          <a:noFill/>
          <a:ln>
            <a:noFill/>
          </a:ln>
          <a:extLst>
            <a:ext uri="{53640926-AAD7-44D8-BBD7-CCE9431645EC}">
              <a14:shadowObscured xmlns:a14="http://schemas.microsoft.com/office/drawing/2010/main"/>
            </a:ext>
          </a:extLst>
        </p:spPr>
      </p:pic>
      <p:pic>
        <p:nvPicPr>
          <p:cNvPr id="10" name="Picture 9" descr="Logo&#10;&#10;Description automatically generated with medium confidence">
            <a:hlinkClick r:id="rId4"/>
            <a:extLst>
              <a:ext uri="{FF2B5EF4-FFF2-40B4-BE49-F238E27FC236}">
                <a16:creationId xmlns:a16="http://schemas.microsoft.com/office/drawing/2014/main" id="{279213E2-93EF-E827-EFEA-984FE087F9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73763" y="5657566"/>
            <a:ext cx="2707482" cy="1010218"/>
          </a:xfrm>
          <a:prstGeom prst="rect">
            <a:avLst/>
          </a:prstGeom>
        </p:spPr>
      </p:pic>
      <p:pic>
        <p:nvPicPr>
          <p:cNvPr id="2" name="Graphic 1">
            <a:extLst>
              <a:ext uri="{FF2B5EF4-FFF2-40B4-BE49-F238E27FC236}">
                <a16:creationId xmlns:a16="http://schemas.microsoft.com/office/drawing/2014/main" id="{41681320-CD4B-6FC7-8236-A5C85E9B8C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469" y="568515"/>
            <a:ext cx="5262106" cy="1950829"/>
          </a:xfrm>
          <a:prstGeom prst="rect">
            <a:avLst/>
          </a:prstGeom>
        </p:spPr>
      </p:pic>
    </p:spTree>
    <p:extLst>
      <p:ext uri="{BB962C8B-B14F-4D97-AF65-F5344CB8AC3E}">
        <p14:creationId xmlns:p14="http://schemas.microsoft.com/office/powerpoint/2010/main" val="1196800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75FD-3930-796D-201B-43CA63830E97}"/>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B737378B-5827-0030-A1ED-B14837D60080}"/>
              </a:ext>
            </a:extLst>
          </p:cNvPr>
          <p:cNvSpPr txBox="1">
            <a:spLocks/>
          </p:cNvSpPr>
          <p:nvPr/>
        </p:nvSpPr>
        <p:spPr>
          <a:xfrm>
            <a:off x="667344" y="337904"/>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What we do</a:t>
            </a:r>
          </a:p>
        </p:txBody>
      </p:sp>
      <p:sp>
        <p:nvSpPr>
          <p:cNvPr id="4" name="Title 9">
            <a:extLst>
              <a:ext uri="{FF2B5EF4-FFF2-40B4-BE49-F238E27FC236}">
                <a16:creationId xmlns:a16="http://schemas.microsoft.com/office/drawing/2014/main" id="{287988EC-436F-C7DB-1232-3C3F5B1598DB}"/>
              </a:ext>
            </a:extLst>
          </p:cNvPr>
          <p:cNvSpPr txBox="1">
            <a:spLocks/>
          </p:cNvSpPr>
          <p:nvPr/>
        </p:nvSpPr>
        <p:spPr>
          <a:xfrm>
            <a:off x="667344" y="1391625"/>
            <a:ext cx="6170765" cy="308803"/>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xt2 W1G" panose="020B0503020202020204"/>
              </a:rPr>
              <a:t>ITU-R Study Groups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Avenir Nxt2 W1G" panose="020B0503020202020204"/>
            </a:endParaRPr>
          </a:p>
        </p:txBody>
      </p:sp>
      <p:sp>
        <p:nvSpPr>
          <p:cNvPr id="5" name="Title 11">
            <a:extLst>
              <a:ext uri="{FF2B5EF4-FFF2-40B4-BE49-F238E27FC236}">
                <a16:creationId xmlns:a16="http://schemas.microsoft.com/office/drawing/2014/main" id="{3BC22398-96F0-6218-1B73-18F2FF8570CA}"/>
              </a:ext>
            </a:extLst>
          </p:cNvPr>
          <p:cNvSpPr txBox="1">
            <a:spLocks/>
          </p:cNvSpPr>
          <p:nvPr/>
        </p:nvSpPr>
        <p:spPr>
          <a:xfrm>
            <a:off x="677833" y="1630373"/>
            <a:ext cx="10394119" cy="41720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700" b="0" dirty="0">
                <a:latin typeface="Avenir Nxt2 W1G" panose="020B0604020202020204" charset="0"/>
                <a:cs typeface="Avenir Nxt2 W1G" panose="020B0604020202020204" charset="0"/>
              </a:rPr>
              <a:t>ITU-R Study Groups develop the technical bases for decisions taken at </a:t>
            </a:r>
            <a:br>
              <a:rPr lang="en-GB" sz="1700" b="0" dirty="0">
                <a:latin typeface="Avenir Nxt2 W1G" panose="020B0604020202020204" charset="0"/>
                <a:cs typeface="Avenir Nxt2 W1G" panose="020B0604020202020204" charset="0"/>
              </a:rPr>
            </a:br>
            <a:r>
              <a:rPr lang="en-GB" sz="1700" dirty="0">
                <a:solidFill>
                  <a:srgbClr val="009CD6"/>
                </a:solidFill>
                <a:latin typeface="Avenir Nxt2 W1G" panose="020B0604020202020204" charset="0"/>
                <a:cs typeface="Avenir Nxt2 W1G" panose="020B0604020202020204" charset="0"/>
              </a:rPr>
              <a:t>World Radiocommunication Conferences (WRCs) </a:t>
            </a:r>
            <a:r>
              <a:rPr lang="en-GB" sz="1700" b="0" dirty="0">
                <a:latin typeface="Avenir Nxt2 W1G" panose="020B0604020202020204" charset="0"/>
                <a:cs typeface="Avenir Nxt2 W1G" panose="020B0604020202020204" charset="0"/>
              </a:rPr>
              <a:t>and develop </a:t>
            </a:r>
            <a:r>
              <a:rPr lang="en-GB" sz="1700" dirty="0">
                <a:solidFill>
                  <a:srgbClr val="009CD6"/>
                </a:solidFill>
                <a:latin typeface="Avenir Nxt2 W1G" panose="020B0604020202020204" charset="0"/>
                <a:cs typeface="Avenir Nxt2 W1G" panose="020B0604020202020204" charset="0"/>
              </a:rPr>
              <a:t>global standards (Recommendations)</a:t>
            </a:r>
            <a:r>
              <a:rPr lang="en-GB" sz="1700" b="0" dirty="0">
                <a:latin typeface="Avenir Nxt2 W1G" panose="020B0604020202020204" charset="0"/>
                <a:cs typeface="Avenir Nxt2 W1G" panose="020B0604020202020204" charset="0"/>
              </a:rPr>
              <a:t>, </a:t>
            </a:r>
            <a:r>
              <a:rPr lang="en-GB" sz="1700" dirty="0">
                <a:solidFill>
                  <a:srgbClr val="009CD6"/>
                </a:solidFill>
                <a:latin typeface="Avenir Nxt2 W1G" panose="020B0604020202020204" charset="0"/>
                <a:cs typeface="Avenir Nxt2 W1G" panose="020B0604020202020204" charset="0"/>
              </a:rPr>
              <a:t>Reports</a:t>
            </a:r>
            <a:r>
              <a:rPr lang="en-GB" sz="1700" b="0" dirty="0">
                <a:latin typeface="Avenir Nxt2 W1G" panose="020B0604020202020204" charset="0"/>
                <a:cs typeface="Avenir Nxt2 W1G" panose="020B0604020202020204" charset="0"/>
              </a:rPr>
              <a:t> and </a:t>
            </a:r>
            <a:r>
              <a:rPr lang="en-GB" sz="1700" dirty="0">
                <a:solidFill>
                  <a:srgbClr val="009CD6"/>
                </a:solidFill>
                <a:latin typeface="Avenir Nxt2 W1G" panose="020B0604020202020204" charset="0"/>
                <a:cs typeface="Avenir Nxt2 W1G" panose="020B0604020202020204" charset="0"/>
              </a:rPr>
              <a:t>Handbooks</a:t>
            </a:r>
            <a:r>
              <a:rPr lang="en-GB" sz="1700" b="0" dirty="0">
                <a:latin typeface="Avenir Nxt2 W1G" panose="020B0604020202020204" charset="0"/>
                <a:cs typeface="Avenir Nxt2 W1G" panose="020B0604020202020204" charset="0"/>
              </a:rPr>
              <a:t> on radiocommunication matters.</a:t>
            </a:r>
          </a:p>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700" b="0" dirty="0">
                <a:latin typeface="Avenir Nxt2 W1G" panose="020B0604020202020204" charset="0"/>
                <a:cs typeface="Avenir Nxt2 W1G" panose="020B0604020202020204" charset="0"/>
              </a:rPr>
              <a:t>ITU-R Study Groups are established and assigned study questions by a </a:t>
            </a:r>
            <a:r>
              <a:rPr lang="en-GB" sz="1700" dirty="0">
                <a:solidFill>
                  <a:srgbClr val="009CD6"/>
                </a:solidFill>
                <a:latin typeface="Avenir Nxt2 W1G" panose="020B0604020202020204" charset="0"/>
                <a:cs typeface="Avenir Nxt2 W1G" panose="020B0604020202020204" charset="0"/>
              </a:rPr>
              <a:t>Radiocommunication Assembly (RA) </a:t>
            </a:r>
            <a:r>
              <a:rPr lang="en-GB" sz="1700" b="0" dirty="0">
                <a:latin typeface="Avenir Nxt2 W1G" panose="020B0604020202020204" charset="0"/>
                <a:cs typeface="Avenir Nxt2 W1G" panose="020B0604020202020204" charset="0"/>
              </a:rPr>
              <a:t>to prepare draft Recommendations, etc. for approval by ITU Member States.</a:t>
            </a:r>
          </a:p>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700" b="0" dirty="0">
                <a:latin typeface="Avenir Nxt2 W1G" panose="020B0604020202020204" charset="0"/>
                <a:cs typeface="Avenir Nxt2 W1G" panose="020B0604020202020204" charset="0"/>
              </a:rPr>
              <a:t>Except for ITU-R Recommendations incorporated by reference in the ITU Radio Regulations, compliance with ITU-R Recommendations is </a:t>
            </a:r>
            <a:r>
              <a:rPr lang="en-GB" sz="1700" dirty="0">
                <a:solidFill>
                  <a:srgbClr val="009CD6"/>
                </a:solidFill>
                <a:latin typeface="Avenir Nxt2 W1G" panose="020B0604020202020204" charset="0"/>
                <a:cs typeface="Avenir Nxt2 W1G" panose="020B0604020202020204" charset="0"/>
              </a:rPr>
              <a:t>not mandatory</a:t>
            </a:r>
            <a:r>
              <a:rPr lang="en-GB" sz="1700" b="0" dirty="0">
                <a:latin typeface="Avenir Nxt2 W1G" panose="020B0604020202020204" charset="0"/>
                <a:cs typeface="Avenir Nxt2 W1G" panose="020B0604020202020204" charset="0"/>
              </a:rPr>
              <a:t>. </a:t>
            </a:r>
            <a:endParaRPr lang="en-GB" sz="1700" b="0" dirty="0">
              <a:solidFill>
                <a:prstClr val="black"/>
              </a:solidFill>
              <a:latin typeface="Avenir Nxt2 W1G" panose="020B0604020202020204" charset="0"/>
              <a:cs typeface="Avenir Nxt2 W1G" panose="020B0604020202020204" charset="0"/>
            </a:endParaRPr>
          </a:p>
          <a:p>
            <a:pPr marL="285750" indent="-285750">
              <a:lnSpc>
                <a:spcPct val="150000"/>
              </a:lnSpc>
              <a:spcBef>
                <a:spcPts val="600"/>
              </a:spcBef>
              <a:buClr>
                <a:srgbClr val="00B0F0"/>
              </a:buClr>
              <a:buFont typeface="Arial" panose="020B0604020202020204" pitchFamily="34" charset="0"/>
              <a:buChar char="•"/>
              <a:defRPr/>
            </a:pPr>
            <a:r>
              <a:rPr lang="en-GB" sz="1700" b="0" dirty="0">
                <a:latin typeface="Avenir Nxt2 W1G" panose="020B0604020202020204" charset="0"/>
                <a:cs typeface="Avenir Nxt2 W1G" panose="020B0604020202020204" charset="0"/>
              </a:rPr>
              <a:t>ITU-R Recommendations enjoy a high reputation and worldwide implementation, </a:t>
            </a:r>
            <a:br>
              <a:rPr lang="en-GB" sz="1700" b="0" dirty="0">
                <a:latin typeface="Avenir Nxt2 W1G" panose="020B0604020202020204" charset="0"/>
                <a:cs typeface="Avenir Nxt2 W1G" panose="020B0604020202020204" charset="0"/>
              </a:rPr>
            </a:br>
            <a:r>
              <a:rPr lang="en-GB" sz="1700" b="0" dirty="0">
                <a:latin typeface="Avenir Nxt2 W1G" panose="020B0604020202020204" charset="0"/>
                <a:cs typeface="Avenir Nxt2 W1G" panose="020B0604020202020204" charset="0"/>
              </a:rPr>
              <a:t>having the status of </a:t>
            </a:r>
            <a:r>
              <a:rPr lang="en-GB" sz="1700" dirty="0">
                <a:solidFill>
                  <a:srgbClr val="009CD6"/>
                </a:solidFill>
                <a:latin typeface="Avenir Nxt2 W1G" panose="020B0604020202020204" charset="0"/>
                <a:cs typeface="Avenir Nxt2 W1G" panose="020B0604020202020204" charset="0"/>
              </a:rPr>
              <a:t>international standards </a:t>
            </a:r>
            <a:r>
              <a:rPr lang="en-GB" sz="1700" b="0" dirty="0">
                <a:latin typeface="Avenir Nxt2 W1G" panose="020B0604020202020204" charset="0"/>
                <a:cs typeface="Avenir Nxt2 W1G" panose="020B0604020202020204" charset="0"/>
              </a:rPr>
              <a:t>in their domain of application.</a:t>
            </a:r>
          </a:p>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endParaRPr lang="en-GB" sz="1600" b="0" dirty="0"/>
          </a:p>
        </p:txBody>
      </p:sp>
      <p:cxnSp>
        <p:nvCxnSpPr>
          <p:cNvPr id="2" name="Straight Connector 1">
            <a:extLst>
              <a:ext uri="{FF2B5EF4-FFF2-40B4-BE49-F238E27FC236}">
                <a16:creationId xmlns:a16="http://schemas.microsoft.com/office/drawing/2014/main" id="{4B057942-4896-5966-EE18-270079E08F93}"/>
              </a:ext>
            </a:extLst>
          </p:cNvPr>
          <p:cNvCxnSpPr/>
          <p:nvPr/>
        </p:nvCxnSpPr>
        <p:spPr>
          <a:xfrm flipH="1">
            <a:off x="0" y="6084346"/>
            <a:ext cx="7038601"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BDDD440-3958-DEEB-130B-C3B410092267}"/>
              </a:ext>
            </a:extLst>
          </p:cNvPr>
          <p:cNvSpPr/>
          <p:nvPr/>
        </p:nvSpPr>
        <p:spPr>
          <a:xfrm>
            <a:off x="6533787" y="5579532"/>
            <a:ext cx="1009629" cy="1009629"/>
          </a:xfrm>
          <a:prstGeom prst="ellipse">
            <a:avLst/>
          </a:prstGeom>
          <a:solidFill>
            <a:srgbClr val="009CD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 name="Graphic 1495">
            <a:extLst>
              <a:ext uri="{FF2B5EF4-FFF2-40B4-BE49-F238E27FC236}">
                <a16:creationId xmlns:a16="http://schemas.microsoft.com/office/drawing/2014/main" id="{A0ADA8C7-37D7-9C04-C803-13FFC28AF400}"/>
              </a:ext>
            </a:extLst>
          </p:cNvPr>
          <p:cNvGrpSpPr/>
          <p:nvPr/>
        </p:nvGrpSpPr>
        <p:grpSpPr>
          <a:xfrm>
            <a:off x="6661236" y="5839138"/>
            <a:ext cx="754730" cy="490416"/>
            <a:chOff x="6175173" y="2330072"/>
            <a:chExt cx="457200" cy="297084"/>
          </a:xfrm>
          <a:solidFill>
            <a:schemeClr val="bg1"/>
          </a:solidFill>
        </p:grpSpPr>
        <p:sp>
          <p:nvSpPr>
            <p:cNvPr id="16" name="Freeform: Shape 15">
              <a:extLst>
                <a:ext uri="{FF2B5EF4-FFF2-40B4-BE49-F238E27FC236}">
                  <a16:creationId xmlns:a16="http://schemas.microsoft.com/office/drawing/2014/main" id="{6226539A-BB70-4730-8D7C-BD225597E474}"/>
                </a:ext>
              </a:extLst>
            </p:cNvPr>
            <p:cNvSpPr/>
            <p:nvPr/>
          </p:nvSpPr>
          <p:spPr>
            <a:xfrm>
              <a:off x="6232373" y="2358171"/>
              <a:ext cx="343156" cy="216598"/>
            </a:xfrm>
            <a:custGeom>
              <a:avLst/>
              <a:gdLst>
                <a:gd name="connsiteX0" fmla="*/ 33954 w 343156"/>
                <a:gd name="connsiteY0" fmla="*/ 216598 h 216598"/>
                <a:gd name="connsiteX1" fmla="*/ 3569 w 343156"/>
                <a:gd name="connsiteY1" fmla="*/ 202787 h 216598"/>
                <a:gd name="connsiteX2" fmla="*/ 2235 w 343156"/>
                <a:gd name="connsiteY2" fmla="*/ 180785 h 216598"/>
                <a:gd name="connsiteX3" fmla="*/ 82817 w 343156"/>
                <a:gd name="connsiteY3" fmla="*/ 24955 h 216598"/>
                <a:gd name="connsiteX4" fmla="*/ 117107 w 343156"/>
                <a:gd name="connsiteY4" fmla="*/ 0 h 216598"/>
                <a:gd name="connsiteX5" fmla="*/ 227026 w 343156"/>
                <a:gd name="connsiteY5" fmla="*/ 0 h 216598"/>
                <a:gd name="connsiteX6" fmla="*/ 261506 w 343156"/>
                <a:gd name="connsiteY6" fmla="*/ 25622 h 216598"/>
                <a:gd name="connsiteX7" fmla="*/ 340944 w 343156"/>
                <a:gd name="connsiteY7" fmla="*/ 182594 h 216598"/>
                <a:gd name="connsiteX8" fmla="*/ 339801 w 343156"/>
                <a:gd name="connsiteY8" fmla="*/ 203549 h 216598"/>
                <a:gd name="connsiteX9" fmla="*/ 313894 w 343156"/>
                <a:gd name="connsiteY9" fmla="*/ 216217 h 216598"/>
                <a:gd name="connsiteX10" fmla="*/ 313512 w 343156"/>
                <a:gd name="connsiteY10" fmla="*/ 216217 h 216598"/>
                <a:gd name="connsiteX11" fmla="*/ 220548 w 343156"/>
                <a:gd name="connsiteY11" fmla="*/ 216408 h 216598"/>
                <a:gd name="connsiteX12" fmla="*/ 220548 w 343156"/>
                <a:gd name="connsiteY12" fmla="*/ 216408 h 216598"/>
                <a:gd name="connsiteX13" fmla="*/ 211023 w 343156"/>
                <a:gd name="connsiteY13" fmla="*/ 206883 h 216598"/>
                <a:gd name="connsiteX14" fmla="*/ 220548 w 343156"/>
                <a:gd name="connsiteY14" fmla="*/ 197358 h 216598"/>
                <a:gd name="connsiteX15" fmla="*/ 313607 w 343156"/>
                <a:gd name="connsiteY15" fmla="*/ 197167 h 216598"/>
                <a:gd name="connsiteX16" fmla="*/ 323799 w 343156"/>
                <a:gd name="connsiteY16" fmla="*/ 193167 h 216598"/>
                <a:gd name="connsiteX17" fmla="*/ 323799 w 343156"/>
                <a:gd name="connsiteY17" fmla="*/ 190786 h 216598"/>
                <a:gd name="connsiteX18" fmla="*/ 244361 w 343156"/>
                <a:gd name="connsiteY18" fmla="*/ 33814 h 216598"/>
                <a:gd name="connsiteX19" fmla="*/ 227026 w 343156"/>
                <a:gd name="connsiteY19" fmla="*/ 18955 h 216598"/>
                <a:gd name="connsiteX20" fmla="*/ 117107 w 343156"/>
                <a:gd name="connsiteY20" fmla="*/ 18955 h 216598"/>
                <a:gd name="connsiteX21" fmla="*/ 99962 w 343156"/>
                <a:gd name="connsiteY21" fmla="*/ 33242 h 216598"/>
                <a:gd name="connsiteX22" fmla="*/ 19380 w 343156"/>
                <a:gd name="connsiteY22" fmla="*/ 189071 h 216598"/>
                <a:gd name="connsiteX23" fmla="*/ 19666 w 343156"/>
                <a:gd name="connsiteY23" fmla="*/ 192500 h 216598"/>
                <a:gd name="connsiteX24" fmla="*/ 34049 w 343156"/>
                <a:gd name="connsiteY24" fmla="*/ 197548 h 216598"/>
                <a:gd name="connsiteX25" fmla="*/ 117107 w 343156"/>
                <a:gd name="connsiteY25" fmla="*/ 197358 h 216598"/>
                <a:gd name="connsiteX26" fmla="*/ 117107 w 343156"/>
                <a:gd name="connsiteY26" fmla="*/ 197358 h 216598"/>
                <a:gd name="connsiteX27" fmla="*/ 126632 w 343156"/>
                <a:gd name="connsiteY27" fmla="*/ 206883 h 216598"/>
                <a:gd name="connsiteX28" fmla="*/ 117107 w 343156"/>
                <a:gd name="connsiteY28" fmla="*/ 216408 h 216598"/>
                <a:gd name="connsiteX29" fmla="*/ 33954 w 343156"/>
                <a:gd name="connsiteY29" fmla="*/ 216598 h 2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156" h="216598">
                  <a:moveTo>
                    <a:pt x="33954" y="216598"/>
                  </a:moveTo>
                  <a:cubicBezTo>
                    <a:pt x="20142" y="216598"/>
                    <a:pt x="9094" y="211455"/>
                    <a:pt x="3569" y="202787"/>
                  </a:cubicBezTo>
                  <a:cubicBezTo>
                    <a:pt x="-622" y="196120"/>
                    <a:pt x="-1194" y="188119"/>
                    <a:pt x="2235" y="180785"/>
                  </a:cubicBezTo>
                  <a:lnTo>
                    <a:pt x="82817" y="24955"/>
                  </a:lnTo>
                  <a:cubicBezTo>
                    <a:pt x="89103" y="11144"/>
                    <a:pt x="104248" y="0"/>
                    <a:pt x="117107" y="0"/>
                  </a:cubicBezTo>
                  <a:lnTo>
                    <a:pt x="227026" y="0"/>
                  </a:lnTo>
                  <a:cubicBezTo>
                    <a:pt x="239693" y="0"/>
                    <a:pt x="254934" y="11239"/>
                    <a:pt x="261506" y="25622"/>
                  </a:cubicBezTo>
                  <a:lnTo>
                    <a:pt x="340944" y="182594"/>
                  </a:lnTo>
                  <a:cubicBezTo>
                    <a:pt x="344278" y="189833"/>
                    <a:pt x="343802" y="197358"/>
                    <a:pt x="339801" y="203549"/>
                  </a:cubicBezTo>
                  <a:cubicBezTo>
                    <a:pt x="334848" y="211265"/>
                    <a:pt x="324657" y="216217"/>
                    <a:pt x="313894" y="216217"/>
                  </a:cubicBezTo>
                  <a:lnTo>
                    <a:pt x="313512" y="216217"/>
                  </a:lnTo>
                  <a:lnTo>
                    <a:pt x="220548" y="216408"/>
                  </a:lnTo>
                  <a:lnTo>
                    <a:pt x="220548" y="216408"/>
                  </a:lnTo>
                  <a:cubicBezTo>
                    <a:pt x="215309" y="216408"/>
                    <a:pt x="211023" y="212122"/>
                    <a:pt x="211023" y="206883"/>
                  </a:cubicBezTo>
                  <a:cubicBezTo>
                    <a:pt x="211023" y="201644"/>
                    <a:pt x="215309" y="197358"/>
                    <a:pt x="220548" y="197358"/>
                  </a:cubicBezTo>
                  <a:lnTo>
                    <a:pt x="313607" y="197167"/>
                  </a:lnTo>
                  <a:cubicBezTo>
                    <a:pt x="318751" y="197167"/>
                    <a:pt x="322561" y="195167"/>
                    <a:pt x="323799" y="193167"/>
                  </a:cubicBezTo>
                  <a:cubicBezTo>
                    <a:pt x="324085" y="192691"/>
                    <a:pt x="324466" y="192215"/>
                    <a:pt x="323799" y="190786"/>
                  </a:cubicBezTo>
                  <a:lnTo>
                    <a:pt x="244361" y="33814"/>
                  </a:lnTo>
                  <a:cubicBezTo>
                    <a:pt x="240170" y="24765"/>
                    <a:pt x="231217" y="18955"/>
                    <a:pt x="227026" y="18955"/>
                  </a:cubicBezTo>
                  <a:lnTo>
                    <a:pt x="117107" y="18955"/>
                  </a:lnTo>
                  <a:cubicBezTo>
                    <a:pt x="112820" y="18955"/>
                    <a:pt x="103677" y="24955"/>
                    <a:pt x="99962" y="33242"/>
                  </a:cubicBezTo>
                  <a:lnTo>
                    <a:pt x="19380" y="189071"/>
                  </a:lnTo>
                  <a:cubicBezTo>
                    <a:pt x="18713" y="190595"/>
                    <a:pt x="19190" y="191738"/>
                    <a:pt x="19666" y="192500"/>
                  </a:cubicBezTo>
                  <a:cubicBezTo>
                    <a:pt x="21095" y="194786"/>
                    <a:pt x="25762" y="197453"/>
                    <a:pt x="34049" y="197548"/>
                  </a:cubicBezTo>
                  <a:lnTo>
                    <a:pt x="117107" y="197358"/>
                  </a:lnTo>
                  <a:lnTo>
                    <a:pt x="117107" y="197358"/>
                  </a:lnTo>
                  <a:cubicBezTo>
                    <a:pt x="122345" y="197358"/>
                    <a:pt x="126632" y="201644"/>
                    <a:pt x="126632" y="206883"/>
                  </a:cubicBezTo>
                  <a:cubicBezTo>
                    <a:pt x="126632" y="212122"/>
                    <a:pt x="122345" y="216408"/>
                    <a:pt x="117107" y="216408"/>
                  </a:cubicBezTo>
                  <a:lnTo>
                    <a:pt x="33954" y="216598"/>
                  </a:lnTo>
                  <a:close/>
                </a:path>
              </a:pathLst>
            </a:custGeom>
            <a:grp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B8E7F97-2135-7555-DE28-7C91A8E0BDA3}"/>
                </a:ext>
              </a:extLst>
            </p:cNvPr>
            <p:cNvSpPr/>
            <p:nvPr/>
          </p:nvSpPr>
          <p:spPr>
            <a:xfrm>
              <a:off x="6351081" y="2442168"/>
              <a:ext cx="96049" cy="100692"/>
            </a:xfrm>
            <a:custGeom>
              <a:avLst/>
              <a:gdLst>
                <a:gd name="connsiteX0" fmla="*/ 48310 w 96049"/>
                <a:gd name="connsiteY0" fmla="*/ 100692 h 100692"/>
                <a:gd name="connsiteX1" fmla="*/ 114 w 96049"/>
                <a:gd name="connsiteY1" fmla="*/ 53639 h 100692"/>
                <a:gd name="connsiteX2" fmla="*/ 114 w 96049"/>
                <a:gd name="connsiteY2" fmla="*/ 53639 h 100692"/>
                <a:gd name="connsiteX3" fmla="*/ 11544 w 96049"/>
                <a:gd name="connsiteY3" fmla="*/ 17349 h 100692"/>
                <a:gd name="connsiteX4" fmla="*/ 44596 w 96049"/>
                <a:gd name="connsiteY4" fmla="*/ 108 h 100692"/>
                <a:gd name="connsiteX5" fmla="*/ 95935 w 96049"/>
                <a:gd name="connsiteY5" fmla="*/ 47067 h 100692"/>
                <a:gd name="connsiteX6" fmla="*/ 84506 w 96049"/>
                <a:gd name="connsiteY6" fmla="*/ 83357 h 100692"/>
                <a:gd name="connsiteX7" fmla="*/ 51454 w 96049"/>
                <a:gd name="connsiteY7" fmla="*/ 100597 h 100692"/>
                <a:gd name="connsiteX8" fmla="*/ 48310 w 96049"/>
                <a:gd name="connsiteY8" fmla="*/ 100692 h 100692"/>
                <a:gd name="connsiteX9" fmla="*/ 47739 w 96049"/>
                <a:gd name="connsiteY9" fmla="*/ 19158 h 100692"/>
                <a:gd name="connsiteX10" fmla="*/ 45929 w 96049"/>
                <a:gd name="connsiteY10" fmla="*/ 19158 h 100692"/>
                <a:gd name="connsiteX11" fmla="*/ 26308 w 96049"/>
                <a:gd name="connsiteY11" fmla="*/ 29445 h 100692"/>
                <a:gd name="connsiteX12" fmla="*/ 19164 w 96049"/>
                <a:gd name="connsiteY12" fmla="*/ 52305 h 100692"/>
                <a:gd name="connsiteX13" fmla="*/ 19164 w 96049"/>
                <a:gd name="connsiteY13" fmla="*/ 52305 h 100692"/>
                <a:gd name="connsiteX14" fmla="*/ 50120 w 96049"/>
                <a:gd name="connsiteY14" fmla="*/ 81547 h 100692"/>
                <a:gd name="connsiteX15" fmla="*/ 69742 w 96049"/>
                <a:gd name="connsiteY15" fmla="*/ 71260 h 100692"/>
                <a:gd name="connsiteX16" fmla="*/ 76885 w 96049"/>
                <a:gd name="connsiteY16" fmla="*/ 48400 h 100692"/>
                <a:gd name="connsiteX17" fmla="*/ 47739 w 96049"/>
                <a:gd name="connsiteY17" fmla="*/ 19063 h 10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049" h="100692">
                  <a:moveTo>
                    <a:pt x="48310" y="100692"/>
                  </a:moveTo>
                  <a:cubicBezTo>
                    <a:pt x="23259" y="100692"/>
                    <a:pt x="2019" y="80214"/>
                    <a:pt x="114" y="53639"/>
                  </a:cubicBezTo>
                  <a:lnTo>
                    <a:pt x="114" y="53639"/>
                  </a:lnTo>
                  <a:cubicBezTo>
                    <a:pt x="-743" y="40304"/>
                    <a:pt x="3257" y="27445"/>
                    <a:pt x="11544" y="17349"/>
                  </a:cubicBezTo>
                  <a:cubicBezTo>
                    <a:pt x="19926" y="7157"/>
                    <a:pt x="31642" y="966"/>
                    <a:pt x="44596" y="108"/>
                  </a:cubicBezTo>
                  <a:cubicBezTo>
                    <a:pt x="71266" y="-1701"/>
                    <a:pt x="94031" y="19349"/>
                    <a:pt x="95935" y="47067"/>
                  </a:cubicBezTo>
                  <a:cubicBezTo>
                    <a:pt x="96793" y="60402"/>
                    <a:pt x="92792" y="73260"/>
                    <a:pt x="84506" y="83357"/>
                  </a:cubicBezTo>
                  <a:cubicBezTo>
                    <a:pt x="76124" y="93549"/>
                    <a:pt x="64408" y="99740"/>
                    <a:pt x="51454" y="100597"/>
                  </a:cubicBezTo>
                  <a:cubicBezTo>
                    <a:pt x="50406" y="100597"/>
                    <a:pt x="49358" y="100692"/>
                    <a:pt x="48310" y="100692"/>
                  </a:cubicBezTo>
                  <a:close/>
                  <a:moveTo>
                    <a:pt x="47739" y="19158"/>
                  </a:moveTo>
                  <a:cubicBezTo>
                    <a:pt x="47167" y="19158"/>
                    <a:pt x="46500" y="19158"/>
                    <a:pt x="45929" y="19158"/>
                  </a:cubicBezTo>
                  <a:cubicBezTo>
                    <a:pt x="38309" y="19635"/>
                    <a:pt x="31356" y="23349"/>
                    <a:pt x="26308" y="29445"/>
                  </a:cubicBezTo>
                  <a:cubicBezTo>
                    <a:pt x="21164" y="35732"/>
                    <a:pt x="18592" y="43828"/>
                    <a:pt x="19164" y="52305"/>
                  </a:cubicBezTo>
                  <a:lnTo>
                    <a:pt x="19164" y="52305"/>
                  </a:lnTo>
                  <a:cubicBezTo>
                    <a:pt x="20307" y="69546"/>
                    <a:pt x="34499" y="82690"/>
                    <a:pt x="50120" y="81547"/>
                  </a:cubicBezTo>
                  <a:cubicBezTo>
                    <a:pt x="57740" y="81071"/>
                    <a:pt x="64694" y="77356"/>
                    <a:pt x="69742" y="71260"/>
                  </a:cubicBezTo>
                  <a:cubicBezTo>
                    <a:pt x="74885" y="64974"/>
                    <a:pt x="77457" y="56877"/>
                    <a:pt x="76885" y="48400"/>
                  </a:cubicBezTo>
                  <a:cubicBezTo>
                    <a:pt x="75742" y="31827"/>
                    <a:pt x="62884" y="19063"/>
                    <a:pt x="47739" y="19063"/>
                  </a:cubicBezTo>
                  <a:close/>
                </a:path>
              </a:pathLst>
            </a:custGeom>
            <a:grp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77E481A-BE59-F36D-D06B-838A3B4EE643}"/>
                </a:ext>
              </a:extLst>
            </p:cNvPr>
            <p:cNvSpPr/>
            <p:nvPr/>
          </p:nvSpPr>
          <p:spPr>
            <a:xfrm>
              <a:off x="6319667" y="2546400"/>
              <a:ext cx="163067" cy="80756"/>
            </a:xfrm>
            <a:custGeom>
              <a:avLst/>
              <a:gdLst>
                <a:gd name="connsiteX0" fmla="*/ 153448 w 163067"/>
                <a:gd name="connsiteY0" fmla="*/ 80757 h 80756"/>
                <a:gd name="connsiteX1" fmla="*/ 9525 w 163067"/>
                <a:gd name="connsiteY1" fmla="*/ 80757 h 80756"/>
                <a:gd name="connsiteX2" fmla="*/ 2763 w 163067"/>
                <a:gd name="connsiteY2" fmla="*/ 77899 h 80756"/>
                <a:gd name="connsiteX3" fmla="*/ 0 w 163067"/>
                <a:gd name="connsiteY3" fmla="*/ 71041 h 80756"/>
                <a:gd name="connsiteX4" fmla="*/ 44196 w 163067"/>
                <a:gd name="connsiteY4" fmla="*/ 1890 h 80756"/>
                <a:gd name="connsiteX5" fmla="*/ 54483 w 163067"/>
                <a:gd name="connsiteY5" fmla="*/ 3795 h 80756"/>
                <a:gd name="connsiteX6" fmla="*/ 105442 w 163067"/>
                <a:gd name="connsiteY6" fmla="*/ 2842 h 80756"/>
                <a:gd name="connsiteX7" fmla="*/ 115443 w 163067"/>
                <a:gd name="connsiteY7" fmla="*/ 556 h 80756"/>
                <a:gd name="connsiteX8" fmla="*/ 163068 w 163067"/>
                <a:gd name="connsiteY8" fmla="*/ 71041 h 80756"/>
                <a:gd name="connsiteX9" fmla="*/ 160306 w 163067"/>
                <a:gd name="connsiteY9" fmla="*/ 77899 h 80756"/>
                <a:gd name="connsiteX10" fmla="*/ 153543 w 163067"/>
                <a:gd name="connsiteY10" fmla="*/ 80757 h 80756"/>
                <a:gd name="connsiteX11" fmla="*/ 20193 w 163067"/>
                <a:gd name="connsiteY11" fmla="*/ 61707 h 80756"/>
                <a:gd name="connsiteX12" fmla="*/ 142780 w 163067"/>
                <a:gd name="connsiteY12" fmla="*/ 61707 h 80756"/>
                <a:gd name="connsiteX13" fmla="*/ 114110 w 163067"/>
                <a:gd name="connsiteY13" fmla="*/ 20654 h 80756"/>
                <a:gd name="connsiteX14" fmla="*/ 46482 w 163067"/>
                <a:gd name="connsiteY14" fmla="*/ 21892 h 80756"/>
                <a:gd name="connsiteX15" fmla="*/ 20288 w 163067"/>
                <a:gd name="connsiteY15" fmla="*/ 61612 h 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067" h="80756">
                  <a:moveTo>
                    <a:pt x="153448" y="80757"/>
                  </a:moveTo>
                  <a:lnTo>
                    <a:pt x="9525" y="80757"/>
                  </a:lnTo>
                  <a:cubicBezTo>
                    <a:pt x="6954" y="80757"/>
                    <a:pt x="4477" y="79709"/>
                    <a:pt x="2763" y="77899"/>
                  </a:cubicBezTo>
                  <a:cubicBezTo>
                    <a:pt x="953" y="76090"/>
                    <a:pt x="0" y="73613"/>
                    <a:pt x="0" y="71041"/>
                  </a:cubicBezTo>
                  <a:cubicBezTo>
                    <a:pt x="0" y="68946"/>
                    <a:pt x="1334" y="19797"/>
                    <a:pt x="44196" y="1890"/>
                  </a:cubicBezTo>
                  <a:cubicBezTo>
                    <a:pt x="47720" y="461"/>
                    <a:pt x="51721" y="1223"/>
                    <a:pt x="54483" y="3795"/>
                  </a:cubicBezTo>
                  <a:cubicBezTo>
                    <a:pt x="68580" y="17225"/>
                    <a:pt x="91630" y="16844"/>
                    <a:pt x="105442" y="2842"/>
                  </a:cubicBezTo>
                  <a:cubicBezTo>
                    <a:pt x="108014" y="175"/>
                    <a:pt x="111919" y="-682"/>
                    <a:pt x="115443" y="556"/>
                  </a:cubicBezTo>
                  <a:cubicBezTo>
                    <a:pt x="161544" y="17130"/>
                    <a:pt x="162973" y="68851"/>
                    <a:pt x="163068" y="71041"/>
                  </a:cubicBezTo>
                  <a:cubicBezTo>
                    <a:pt x="163068" y="73613"/>
                    <a:pt x="162116" y="76090"/>
                    <a:pt x="160306" y="77899"/>
                  </a:cubicBezTo>
                  <a:cubicBezTo>
                    <a:pt x="158496" y="79709"/>
                    <a:pt x="156115" y="80757"/>
                    <a:pt x="153543" y="80757"/>
                  </a:cubicBezTo>
                  <a:close/>
                  <a:moveTo>
                    <a:pt x="20193" y="61707"/>
                  </a:moveTo>
                  <a:lnTo>
                    <a:pt x="142780" y="61707"/>
                  </a:lnTo>
                  <a:cubicBezTo>
                    <a:pt x="140494" y="49896"/>
                    <a:pt x="133731" y="30274"/>
                    <a:pt x="114110" y="20654"/>
                  </a:cubicBezTo>
                  <a:cubicBezTo>
                    <a:pt x="94869" y="36180"/>
                    <a:pt x="66294" y="36751"/>
                    <a:pt x="46482" y="21892"/>
                  </a:cubicBezTo>
                  <a:cubicBezTo>
                    <a:pt x="28670" y="31894"/>
                    <a:pt x="22479" y="50277"/>
                    <a:pt x="20288" y="61612"/>
                  </a:cubicBezTo>
                  <a:close/>
                </a:path>
              </a:pathLst>
            </a:custGeom>
            <a:grp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669F16D9-558E-044D-1DA9-A64E68E5E1CE}"/>
                </a:ext>
              </a:extLst>
            </p:cNvPr>
            <p:cNvSpPr/>
            <p:nvPr/>
          </p:nvSpPr>
          <p:spPr>
            <a:xfrm>
              <a:off x="6206605"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99"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C47BE25-3C94-B2A2-8C71-5A791F6A31CC}"/>
                </a:ext>
              </a:extLst>
            </p:cNvPr>
            <p:cNvSpPr/>
            <p:nvPr/>
          </p:nvSpPr>
          <p:spPr>
            <a:xfrm>
              <a:off x="6175173" y="2434203"/>
              <a:ext cx="121706" cy="80748"/>
            </a:xfrm>
            <a:custGeom>
              <a:avLst/>
              <a:gdLst>
                <a:gd name="connsiteX0" fmla="*/ 83820 w 121706"/>
                <a:gd name="connsiteY0" fmla="*/ 80749 h 80748"/>
                <a:gd name="connsiteX1" fmla="*/ 9525 w 121706"/>
                <a:gd name="connsiteY1" fmla="*/ 80749 h 80748"/>
                <a:gd name="connsiteX2" fmla="*/ 2762 w 121706"/>
                <a:gd name="connsiteY2" fmla="*/ 77891 h 80748"/>
                <a:gd name="connsiteX3" fmla="*/ 0 w 121706"/>
                <a:gd name="connsiteY3" fmla="*/ 71033 h 80748"/>
                <a:gd name="connsiteX4" fmla="*/ 44196 w 121706"/>
                <a:gd name="connsiteY4" fmla="*/ 1882 h 80748"/>
                <a:gd name="connsiteX5" fmla="*/ 54483 w 121706"/>
                <a:gd name="connsiteY5" fmla="*/ 3787 h 80748"/>
                <a:gd name="connsiteX6" fmla="*/ 105442 w 121706"/>
                <a:gd name="connsiteY6" fmla="*/ 2834 h 80748"/>
                <a:gd name="connsiteX7" fmla="*/ 118872 w 121706"/>
                <a:gd name="connsiteY7" fmla="*/ 2739 h 80748"/>
                <a:gd name="connsiteX8" fmla="*/ 118967 w 121706"/>
                <a:gd name="connsiteY8" fmla="*/ 16169 h 80748"/>
                <a:gd name="connsiteX9" fmla="*/ 79439 w 121706"/>
                <a:gd name="connsiteY9" fmla="*/ 32933 h 80748"/>
                <a:gd name="connsiteX10" fmla="*/ 46482 w 121706"/>
                <a:gd name="connsiteY10" fmla="*/ 21884 h 80748"/>
                <a:gd name="connsiteX11" fmla="*/ 20288 w 121706"/>
                <a:gd name="connsiteY11" fmla="*/ 61603 h 80748"/>
                <a:gd name="connsiteX12" fmla="*/ 83820 w 121706"/>
                <a:gd name="connsiteY12" fmla="*/ 61603 h 80748"/>
                <a:gd name="connsiteX13" fmla="*/ 93345 w 121706"/>
                <a:gd name="connsiteY13" fmla="*/ 71128 h 80748"/>
                <a:gd name="connsiteX14" fmla="*/ 83820 w 121706"/>
                <a:gd name="connsiteY14" fmla="*/ 80653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83820" y="80749"/>
                  </a:moveTo>
                  <a:lnTo>
                    <a:pt x="9525" y="80749"/>
                  </a:lnTo>
                  <a:cubicBezTo>
                    <a:pt x="6953" y="80749"/>
                    <a:pt x="4476" y="79701"/>
                    <a:pt x="2762" y="77891"/>
                  </a:cubicBezTo>
                  <a:cubicBezTo>
                    <a:pt x="952" y="76081"/>
                    <a:pt x="0" y="73605"/>
                    <a:pt x="0" y="71033"/>
                  </a:cubicBezTo>
                  <a:cubicBezTo>
                    <a:pt x="0" y="68938"/>
                    <a:pt x="1334" y="19789"/>
                    <a:pt x="44196" y="1882"/>
                  </a:cubicBezTo>
                  <a:cubicBezTo>
                    <a:pt x="47720" y="453"/>
                    <a:pt x="51721" y="1215"/>
                    <a:pt x="54483" y="3787"/>
                  </a:cubicBezTo>
                  <a:cubicBezTo>
                    <a:pt x="68675" y="17312"/>
                    <a:pt x="91630" y="16836"/>
                    <a:pt x="105442" y="2834"/>
                  </a:cubicBezTo>
                  <a:cubicBezTo>
                    <a:pt x="109157" y="-881"/>
                    <a:pt x="115158" y="-976"/>
                    <a:pt x="118872" y="2739"/>
                  </a:cubicBezTo>
                  <a:cubicBezTo>
                    <a:pt x="122587" y="6454"/>
                    <a:pt x="122682" y="12454"/>
                    <a:pt x="118967" y="16169"/>
                  </a:cubicBezTo>
                  <a:cubicBezTo>
                    <a:pt x="108299" y="27028"/>
                    <a:pt x="94298" y="32933"/>
                    <a:pt x="79439" y="32933"/>
                  </a:cubicBezTo>
                  <a:cubicBezTo>
                    <a:pt x="67533" y="32933"/>
                    <a:pt x="56007" y="29028"/>
                    <a:pt x="46482" y="21884"/>
                  </a:cubicBezTo>
                  <a:cubicBezTo>
                    <a:pt x="28670" y="31885"/>
                    <a:pt x="22479" y="50269"/>
                    <a:pt x="20288" y="61603"/>
                  </a:cubicBezTo>
                  <a:lnTo>
                    <a:pt x="83820" y="61603"/>
                  </a:lnTo>
                  <a:cubicBezTo>
                    <a:pt x="89059" y="61603"/>
                    <a:pt x="93345" y="65890"/>
                    <a:pt x="93345" y="71128"/>
                  </a:cubicBezTo>
                  <a:cubicBezTo>
                    <a:pt x="93345" y="76367"/>
                    <a:pt x="89059" y="80653"/>
                    <a:pt x="83820" y="80653"/>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839B52-276E-2A32-27E7-F983338EA3F5}"/>
                </a:ext>
              </a:extLst>
            </p:cNvPr>
            <p:cNvSpPr/>
            <p:nvPr/>
          </p:nvSpPr>
          <p:spPr>
            <a:xfrm>
              <a:off x="6504928"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04"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26F94A7-688F-0302-0543-913CA142E864}"/>
                </a:ext>
              </a:extLst>
            </p:cNvPr>
            <p:cNvSpPr/>
            <p:nvPr/>
          </p:nvSpPr>
          <p:spPr>
            <a:xfrm>
              <a:off x="6510666" y="2434299"/>
              <a:ext cx="121706" cy="80748"/>
            </a:xfrm>
            <a:custGeom>
              <a:avLst/>
              <a:gdLst>
                <a:gd name="connsiteX0" fmla="*/ 112181 w 121706"/>
                <a:gd name="connsiteY0" fmla="*/ 80653 h 80748"/>
                <a:gd name="connsiteX1" fmla="*/ 39220 w 121706"/>
                <a:gd name="connsiteY1" fmla="*/ 80653 h 80748"/>
                <a:gd name="connsiteX2" fmla="*/ 29695 w 121706"/>
                <a:gd name="connsiteY2" fmla="*/ 71128 h 80748"/>
                <a:gd name="connsiteX3" fmla="*/ 39220 w 121706"/>
                <a:gd name="connsiteY3" fmla="*/ 61603 h 80748"/>
                <a:gd name="connsiteX4" fmla="*/ 101418 w 121706"/>
                <a:gd name="connsiteY4" fmla="*/ 61603 h 80748"/>
                <a:gd name="connsiteX5" fmla="*/ 75224 w 121706"/>
                <a:gd name="connsiteY5" fmla="*/ 21884 h 80748"/>
                <a:gd name="connsiteX6" fmla="*/ 42267 w 121706"/>
                <a:gd name="connsiteY6" fmla="*/ 32933 h 80748"/>
                <a:gd name="connsiteX7" fmla="*/ 2739 w 121706"/>
                <a:gd name="connsiteY7" fmla="*/ 16169 h 80748"/>
                <a:gd name="connsiteX8" fmla="*/ 2834 w 121706"/>
                <a:gd name="connsiteY8" fmla="*/ 2739 h 80748"/>
                <a:gd name="connsiteX9" fmla="*/ 16264 w 121706"/>
                <a:gd name="connsiteY9" fmla="*/ 2834 h 80748"/>
                <a:gd name="connsiteX10" fmla="*/ 67223 w 121706"/>
                <a:gd name="connsiteY10" fmla="*/ 3787 h 80748"/>
                <a:gd name="connsiteX11" fmla="*/ 77510 w 121706"/>
                <a:gd name="connsiteY11" fmla="*/ 1882 h 80748"/>
                <a:gd name="connsiteX12" fmla="*/ 121706 w 121706"/>
                <a:gd name="connsiteY12" fmla="*/ 71033 h 80748"/>
                <a:gd name="connsiteX13" fmla="*/ 118944 w 121706"/>
                <a:gd name="connsiteY13" fmla="*/ 77891 h 80748"/>
                <a:gd name="connsiteX14" fmla="*/ 112181 w 121706"/>
                <a:gd name="connsiteY14" fmla="*/ 80749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112181" y="80653"/>
                  </a:moveTo>
                  <a:lnTo>
                    <a:pt x="39220" y="80653"/>
                  </a:lnTo>
                  <a:cubicBezTo>
                    <a:pt x="33981" y="80653"/>
                    <a:pt x="29695" y="76367"/>
                    <a:pt x="29695" y="71128"/>
                  </a:cubicBezTo>
                  <a:cubicBezTo>
                    <a:pt x="29695" y="65890"/>
                    <a:pt x="33981" y="61603"/>
                    <a:pt x="39220" y="61603"/>
                  </a:cubicBezTo>
                  <a:lnTo>
                    <a:pt x="101418" y="61603"/>
                  </a:lnTo>
                  <a:cubicBezTo>
                    <a:pt x="99227" y="50269"/>
                    <a:pt x="92940" y="31790"/>
                    <a:pt x="75224" y="21884"/>
                  </a:cubicBezTo>
                  <a:cubicBezTo>
                    <a:pt x="65604" y="29028"/>
                    <a:pt x="54174" y="32933"/>
                    <a:pt x="42267" y="32933"/>
                  </a:cubicBezTo>
                  <a:cubicBezTo>
                    <a:pt x="27408" y="32933"/>
                    <a:pt x="13407" y="26932"/>
                    <a:pt x="2739" y="16169"/>
                  </a:cubicBezTo>
                  <a:cubicBezTo>
                    <a:pt x="-976" y="12454"/>
                    <a:pt x="-881" y="6358"/>
                    <a:pt x="2834" y="2739"/>
                  </a:cubicBezTo>
                  <a:cubicBezTo>
                    <a:pt x="6549" y="-976"/>
                    <a:pt x="12645" y="-881"/>
                    <a:pt x="16264" y="2834"/>
                  </a:cubicBezTo>
                  <a:cubicBezTo>
                    <a:pt x="29980" y="16836"/>
                    <a:pt x="53031" y="17217"/>
                    <a:pt x="67223" y="3787"/>
                  </a:cubicBezTo>
                  <a:cubicBezTo>
                    <a:pt x="69985" y="1215"/>
                    <a:pt x="73986" y="453"/>
                    <a:pt x="77510" y="1882"/>
                  </a:cubicBezTo>
                  <a:cubicBezTo>
                    <a:pt x="120372" y="19789"/>
                    <a:pt x="121706" y="68938"/>
                    <a:pt x="121706" y="71033"/>
                  </a:cubicBezTo>
                  <a:cubicBezTo>
                    <a:pt x="121706" y="73605"/>
                    <a:pt x="120754" y="76081"/>
                    <a:pt x="118944" y="77891"/>
                  </a:cubicBezTo>
                  <a:cubicBezTo>
                    <a:pt x="117134" y="79701"/>
                    <a:pt x="114753" y="80749"/>
                    <a:pt x="112181" y="80749"/>
                  </a:cubicBezTo>
                  <a:close/>
                </a:path>
              </a:pathLst>
            </a:custGeom>
            <a:grpFill/>
            <a:ln w="9525" cap="flat">
              <a:noFill/>
              <a:prstDash val="solid"/>
              <a:miter/>
            </a:ln>
          </p:spPr>
          <p:txBody>
            <a:bodyPr rtlCol="0" anchor="ctr"/>
            <a:lstStyle/>
            <a:p>
              <a:endParaRPr lang="en-GB"/>
            </a:p>
          </p:txBody>
        </p:sp>
      </p:grpSp>
      <p:grpSp>
        <p:nvGrpSpPr>
          <p:cNvPr id="8" name="Group 7">
            <a:extLst>
              <a:ext uri="{FF2B5EF4-FFF2-40B4-BE49-F238E27FC236}">
                <a16:creationId xmlns:a16="http://schemas.microsoft.com/office/drawing/2014/main" id="{A4B9890D-9E4B-0927-9992-BE7009E5424B}"/>
              </a:ext>
            </a:extLst>
          </p:cNvPr>
          <p:cNvGrpSpPr/>
          <p:nvPr/>
        </p:nvGrpSpPr>
        <p:grpSpPr>
          <a:xfrm>
            <a:off x="9917659" y="5861660"/>
            <a:ext cx="1948690" cy="724821"/>
            <a:chOff x="7105879" y="5913678"/>
            <a:chExt cx="1948690" cy="724821"/>
          </a:xfrm>
        </p:grpSpPr>
        <p:sp>
          <p:nvSpPr>
            <p:cNvPr id="9" name="Rectangle 8">
              <a:extLst>
                <a:ext uri="{FF2B5EF4-FFF2-40B4-BE49-F238E27FC236}">
                  <a16:creationId xmlns:a16="http://schemas.microsoft.com/office/drawing/2014/main" id="{79A211CF-6736-C801-97F9-9A60028C7A29}"/>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E2944BDC-1328-E38B-BD6F-23455A4EA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5879" y="5916058"/>
              <a:ext cx="1948690" cy="722441"/>
            </a:xfrm>
            <a:prstGeom prst="rect">
              <a:avLst/>
            </a:prstGeom>
          </p:spPr>
        </p:pic>
      </p:grpSp>
    </p:spTree>
    <p:extLst>
      <p:ext uri="{BB962C8B-B14F-4D97-AF65-F5344CB8AC3E}">
        <p14:creationId xmlns:p14="http://schemas.microsoft.com/office/powerpoint/2010/main" val="155099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1"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
                                        <p:tgtEl>
                                          <p:spTgt spid="6"/>
                                        </p:tgtEl>
                                      </p:cBhvr>
                                    </p:animEffec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75FD-3930-796D-201B-43CA63830E97}"/>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B737378B-5827-0030-A1ED-B14837D60080}"/>
              </a:ext>
            </a:extLst>
          </p:cNvPr>
          <p:cNvSpPr txBox="1">
            <a:spLocks/>
          </p:cNvSpPr>
          <p:nvPr/>
        </p:nvSpPr>
        <p:spPr>
          <a:xfrm>
            <a:off x="667344" y="337904"/>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What we do</a:t>
            </a:r>
          </a:p>
        </p:txBody>
      </p:sp>
      <p:sp>
        <p:nvSpPr>
          <p:cNvPr id="4" name="Title 9">
            <a:extLst>
              <a:ext uri="{FF2B5EF4-FFF2-40B4-BE49-F238E27FC236}">
                <a16:creationId xmlns:a16="http://schemas.microsoft.com/office/drawing/2014/main" id="{287988EC-436F-C7DB-1232-3C3F5B1598DB}"/>
              </a:ext>
            </a:extLst>
          </p:cNvPr>
          <p:cNvSpPr txBox="1">
            <a:spLocks/>
          </p:cNvSpPr>
          <p:nvPr/>
        </p:nvSpPr>
        <p:spPr>
          <a:xfrm>
            <a:off x="667344" y="1391625"/>
            <a:ext cx="6170765" cy="308803"/>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xt2 W1G" panose="020B0503020202020204"/>
              </a:rPr>
              <a:t>ITU-R Study Groups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Avenir Nxt2 W1G" panose="020B0503020202020204"/>
            </a:endParaRPr>
          </a:p>
        </p:txBody>
      </p:sp>
      <p:sp>
        <p:nvSpPr>
          <p:cNvPr id="5" name="Title 11">
            <a:extLst>
              <a:ext uri="{FF2B5EF4-FFF2-40B4-BE49-F238E27FC236}">
                <a16:creationId xmlns:a16="http://schemas.microsoft.com/office/drawing/2014/main" id="{3BC22398-96F0-6218-1B73-18F2FF8570CA}"/>
              </a:ext>
            </a:extLst>
          </p:cNvPr>
          <p:cNvSpPr txBox="1">
            <a:spLocks/>
          </p:cNvSpPr>
          <p:nvPr/>
        </p:nvSpPr>
        <p:spPr>
          <a:xfrm>
            <a:off x="768477" y="1700428"/>
            <a:ext cx="10248389" cy="46291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700" b="0" dirty="0">
                <a:latin typeface="Avenir Nxt2 W1G" panose="020B0604020202020204" charset="0"/>
                <a:cs typeface="Avenir Nxt2 W1G" panose="020B0604020202020204" charset="0"/>
              </a:rPr>
              <a:t>ITU-R Study Groups carry out preparatory studies for </a:t>
            </a:r>
            <a:r>
              <a:rPr lang="en-GB" sz="1700" dirty="0">
                <a:solidFill>
                  <a:srgbClr val="009CD6"/>
                </a:solidFill>
                <a:latin typeface="Avenir Nxt2 W1G" panose="020B0604020202020204" charset="0"/>
                <a:cs typeface="Avenir Nxt2 W1G" panose="020B0604020202020204" charset="0"/>
              </a:rPr>
              <a:t>Regional Radiocommunication Conferences (RRCs)</a:t>
            </a:r>
            <a:r>
              <a:rPr lang="en-GB" sz="1700" b="0" dirty="0">
                <a:latin typeface="Avenir Nxt2 W1G" panose="020B0604020202020204" charset="0"/>
                <a:cs typeface="Avenir Nxt2 W1G" panose="020B0604020202020204" charset="0"/>
              </a:rPr>
              <a:t>. </a:t>
            </a:r>
          </a:p>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700" b="0" dirty="0">
                <a:latin typeface="Avenir Nxt2 W1G" panose="020B0604020202020204" charset="0"/>
                <a:cs typeface="Avenir Nxt2 W1G" panose="020B0604020202020204" charset="0"/>
              </a:rPr>
              <a:t>On the basis of the input material from the Study Groups, alongside any new material submitted by ITU Member States and ITU-R Sector Members, the </a:t>
            </a:r>
            <a:r>
              <a:rPr lang="en-GB" sz="1700" dirty="0">
                <a:solidFill>
                  <a:srgbClr val="009CD6"/>
                </a:solidFill>
                <a:latin typeface="Avenir Nxt2 W1G" panose="020B0604020202020204" charset="0"/>
                <a:cs typeface="Avenir Nxt2 W1G" panose="020B0604020202020204" charset="0"/>
              </a:rPr>
              <a:t>Conference Preparatory Meeting (CPM) </a:t>
            </a:r>
            <a:r>
              <a:rPr lang="en-GB" sz="1700" b="0" dirty="0">
                <a:latin typeface="Avenir Nxt2 W1G" panose="020B0604020202020204" charset="0"/>
                <a:cs typeface="Avenir Nxt2 W1G" panose="020B0604020202020204" charset="0"/>
              </a:rPr>
              <a:t>prepares a Report on the technical, operational and regulatory or procedural matters to be considered by a given Conference.</a:t>
            </a:r>
          </a:p>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700" b="0" dirty="0">
                <a:latin typeface="Avenir Nxt2 W1G" panose="020B0604020202020204" charset="0"/>
                <a:cs typeface="Avenir Nxt2 W1G" panose="020B0604020202020204" charset="0"/>
              </a:rPr>
              <a:t>Study Groups accomplish their work in </a:t>
            </a:r>
            <a:r>
              <a:rPr lang="en-GB" sz="1700" dirty="0">
                <a:solidFill>
                  <a:srgbClr val="009CD6"/>
                </a:solidFill>
                <a:latin typeface="Avenir Nxt2 W1G" panose="020B0604020202020204" charset="0"/>
                <a:cs typeface="Avenir Nxt2 W1G" panose="020B0604020202020204" charset="0"/>
              </a:rPr>
              <a:t>cooperation</a:t>
            </a:r>
            <a:r>
              <a:rPr lang="en-GB" sz="1700" b="0" dirty="0">
                <a:latin typeface="Avenir Nxt2 W1G" panose="020B0604020202020204" charset="0"/>
                <a:cs typeface="Avenir Nxt2 W1G" panose="020B0604020202020204" charset="0"/>
              </a:rPr>
              <a:t> with other international radiocommunication organizations. Particular attention is paid to the radiocommunication </a:t>
            </a:r>
            <a:r>
              <a:rPr lang="en-GB" sz="1700" dirty="0">
                <a:solidFill>
                  <a:srgbClr val="009CD6"/>
                </a:solidFill>
                <a:latin typeface="Avenir Nxt2 W1G" panose="020B0604020202020204" charset="0"/>
                <a:cs typeface="Avenir Nxt2 W1G" panose="020B0604020202020204" charset="0"/>
              </a:rPr>
              <a:t>needs of developing countries</a:t>
            </a:r>
            <a:r>
              <a:rPr lang="en-GB" sz="1700" b="0" dirty="0">
                <a:latin typeface="Avenir Nxt2 W1G" panose="020B0604020202020204" charset="0"/>
                <a:cs typeface="Avenir Nxt2 W1G" panose="020B0604020202020204" charset="0"/>
              </a:rPr>
              <a:t>.</a:t>
            </a:r>
          </a:p>
        </p:txBody>
      </p:sp>
      <p:cxnSp>
        <p:nvCxnSpPr>
          <p:cNvPr id="2" name="Straight Connector 1">
            <a:extLst>
              <a:ext uri="{FF2B5EF4-FFF2-40B4-BE49-F238E27FC236}">
                <a16:creationId xmlns:a16="http://schemas.microsoft.com/office/drawing/2014/main" id="{E1FF74EB-D96F-8B3D-27EC-A32DD9B93496}"/>
              </a:ext>
            </a:extLst>
          </p:cNvPr>
          <p:cNvCxnSpPr/>
          <p:nvPr/>
        </p:nvCxnSpPr>
        <p:spPr>
          <a:xfrm flipH="1">
            <a:off x="0" y="6084346"/>
            <a:ext cx="7038601"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51814CA-F2A3-CF63-E8F1-47C010A347A5}"/>
              </a:ext>
            </a:extLst>
          </p:cNvPr>
          <p:cNvSpPr/>
          <p:nvPr/>
        </p:nvSpPr>
        <p:spPr>
          <a:xfrm>
            <a:off x="6533787" y="5579532"/>
            <a:ext cx="1009629" cy="1009629"/>
          </a:xfrm>
          <a:prstGeom prst="ellipse">
            <a:avLst/>
          </a:prstGeom>
          <a:solidFill>
            <a:srgbClr val="009CD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aphic 1495">
            <a:extLst>
              <a:ext uri="{FF2B5EF4-FFF2-40B4-BE49-F238E27FC236}">
                <a16:creationId xmlns:a16="http://schemas.microsoft.com/office/drawing/2014/main" id="{B74870D7-175A-9362-70E8-EDF670D22099}"/>
              </a:ext>
            </a:extLst>
          </p:cNvPr>
          <p:cNvGrpSpPr/>
          <p:nvPr/>
        </p:nvGrpSpPr>
        <p:grpSpPr>
          <a:xfrm>
            <a:off x="6661236" y="5839138"/>
            <a:ext cx="754730" cy="490416"/>
            <a:chOff x="6175173" y="2330072"/>
            <a:chExt cx="457200" cy="297084"/>
          </a:xfrm>
          <a:solidFill>
            <a:schemeClr val="bg1"/>
          </a:solidFill>
        </p:grpSpPr>
        <p:sp>
          <p:nvSpPr>
            <p:cNvPr id="8" name="Freeform: Shape 7">
              <a:extLst>
                <a:ext uri="{FF2B5EF4-FFF2-40B4-BE49-F238E27FC236}">
                  <a16:creationId xmlns:a16="http://schemas.microsoft.com/office/drawing/2014/main" id="{D880CC49-95EF-4C4C-20CB-0DCA9C9C6B36}"/>
                </a:ext>
              </a:extLst>
            </p:cNvPr>
            <p:cNvSpPr/>
            <p:nvPr/>
          </p:nvSpPr>
          <p:spPr>
            <a:xfrm>
              <a:off x="6232373" y="2358171"/>
              <a:ext cx="343156" cy="216598"/>
            </a:xfrm>
            <a:custGeom>
              <a:avLst/>
              <a:gdLst>
                <a:gd name="connsiteX0" fmla="*/ 33954 w 343156"/>
                <a:gd name="connsiteY0" fmla="*/ 216598 h 216598"/>
                <a:gd name="connsiteX1" fmla="*/ 3569 w 343156"/>
                <a:gd name="connsiteY1" fmla="*/ 202787 h 216598"/>
                <a:gd name="connsiteX2" fmla="*/ 2235 w 343156"/>
                <a:gd name="connsiteY2" fmla="*/ 180785 h 216598"/>
                <a:gd name="connsiteX3" fmla="*/ 82817 w 343156"/>
                <a:gd name="connsiteY3" fmla="*/ 24955 h 216598"/>
                <a:gd name="connsiteX4" fmla="*/ 117107 w 343156"/>
                <a:gd name="connsiteY4" fmla="*/ 0 h 216598"/>
                <a:gd name="connsiteX5" fmla="*/ 227026 w 343156"/>
                <a:gd name="connsiteY5" fmla="*/ 0 h 216598"/>
                <a:gd name="connsiteX6" fmla="*/ 261506 w 343156"/>
                <a:gd name="connsiteY6" fmla="*/ 25622 h 216598"/>
                <a:gd name="connsiteX7" fmla="*/ 340944 w 343156"/>
                <a:gd name="connsiteY7" fmla="*/ 182594 h 216598"/>
                <a:gd name="connsiteX8" fmla="*/ 339801 w 343156"/>
                <a:gd name="connsiteY8" fmla="*/ 203549 h 216598"/>
                <a:gd name="connsiteX9" fmla="*/ 313894 w 343156"/>
                <a:gd name="connsiteY9" fmla="*/ 216217 h 216598"/>
                <a:gd name="connsiteX10" fmla="*/ 313512 w 343156"/>
                <a:gd name="connsiteY10" fmla="*/ 216217 h 216598"/>
                <a:gd name="connsiteX11" fmla="*/ 220548 w 343156"/>
                <a:gd name="connsiteY11" fmla="*/ 216408 h 216598"/>
                <a:gd name="connsiteX12" fmla="*/ 220548 w 343156"/>
                <a:gd name="connsiteY12" fmla="*/ 216408 h 216598"/>
                <a:gd name="connsiteX13" fmla="*/ 211023 w 343156"/>
                <a:gd name="connsiteY13" fmla="*/ 206883 h 216598"/>
                <a:gd name="connsiteX14" fmla="*/ 220548 w 343156"/>
                <a:gd name="connsiteY14" fmla="*/ 197358 h 216598"/>
                <a:gd name="connsiteX15" fmla="*/ 313607 w 343156"/>
                <a:gd name="connsiteY15" fmla="*/ 197167 h 216598"/>
                <a:gd name="connsiteX16" fmla="*/ 323799 w 343156"/>
                <a:gd name="connsiteY16" fmla="*/ 193167 h 216598"/>
                <a:gd name="connsiteX17" fmla="*/ 323799 w 343156"/>
                <a:gd name="connsiteY17" fmla="*/ 190786 h 216598"/>
                <a:gd name="connsiteX18" fmla="*/ 244361 w 343156"/>
                <a:gd name="connsiteY18" fmla="*/ 33814 h 216598"/>
                <a:gd name="connsiteX19" fmla="*/ 227026 w 343156"/>
                <a:gd name="connsiteY19" fmla="*/ 18955 h 216598"/>
                <a:gd name="connsiteX20" fmla="*/ 117107 w 343156"/>
                <a:gd name="connsiteY20" fmla="*/ 18955 h 216598"/>
                <a:gd name="connsiteX21" fmla="*/ 99962 w 343156"/>
                <a:gd name="connsiteY21" fmla="*/ 33242 h 216598"/>
                <a:gd name="connsiteX22" fmla="*/ 19380 w 343156"/>
                <a:gd name="connsiteY22" fmla="*/ 189071 h 216598"/>
                <a:gd name="connsiteX23" fmla="*/ 19666 w 343156"/>
                <a:gd name="connsiteY23" fmla="*/ 192500 h 216598"/>
                <a:gd name="connsiteX24" fmla="*/ 34049 w 343156"/>
                <a:gd name="connsiteY24" fmla="*/ 197548 h 216598"/>
                <a:gd name="connsiteX25" fmla="*/ 117107 w 343156"/>
                <a:gd name="connsiteY25" fmla="*/ 197358 h 216598"/>
                <a:gd name="connsiteX26" fmla="*/ 117107 w 343156"/>
                <a:gd name="connsiteY26" fmla="*/ 197358 h 216598"/>
                <a:gd name="connsiteX27" fmla="*/ 126632 w 343156"/>
                <a:gd name="connsiteY27" fmla="*/ 206883 h 216598"/>
                <a:gd name="connsiteX28" fmla="*/ 117107 w 343156"/>
                <a:gd name="connsiteY28" fmla="*/ 216408 h 216598"/>
                <a:gd name="connsiteX29" fmla="*/ 33954 w 343156"/>
                <a:gd name="connsiteY29" fmla="*/ 216598 h 2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156" h="216598">
                  <a:moveTo>
                    <a:pt x="33954" y="216598"/>
                  </a:moveTo>
                  <a:cubicBezTo>
                    <a:pt x="20142" y="216598"/>
                    <a:pt x="9094" y="211455"/>
                    <a:pt x="3569" y="202787"/>
                  </a:cubicBezTo>
                  <a:cubicBezTo>
                    <a:pt x="-622" y="196120"/>
                    <a:pt x="-1194" y="188119"/>
                    <a:pt x="2235" y="180785"/>
                  </a:cubicBezTo>
                  <a:lnTo>
                    <a:pt x="82817" y="24955"/>
                  </a:lnTo>
                  <a:cubicBezTo>
                    <a:pt x="89103" y="11144"/>
                    <a:pt x="104248" y="0"/>
                    <a:pt x="117107" y="0"/>
                  </a:cubicBezTo>
                  <a:lnTo>
                    <a:pt x="227026" y="0"/>
                  </a:lnTo>
                  <a:cubicBezTo>
                    <a:pt x="239693" y="0"/>
                    <a:pt x="254934" y="11239"/>
                    <a:pt x="261506" y="25622"/>
                  </a:cubicBezTo>
                  <a:lnTo>
                    <a:pt x="340944" y="182594"/>
                  </a:lnTo>
                  <a:cubicBezTo>
                    <a:pt x="344278" y="189833"/>
                    <a:pt x="343802" y="197358"/>
                    <a:pt x="339801" y="203549"/>
                  </a:cubicBezTo>
                  <a:cubicBezTo>
                    <a:pt x="334848" y="211265"/>
                    <a:pt x="324657" y="216217"/>
                    <a:pt x="313894" y="216217"/>
                  </a:cubicBezTo>
                  <a:lnTo>
                    <a:pt x="313512" y="216217"/>
                  </a:lnTo>
                  <a:lnTo>
                    <a:pt x="220548" y="216408"/>
                  </a:lnTo>
                  <a:lnTo>
                    <a:pt x="220548" y="216408"/>
                  </a:lnTo>
                  <a:cubicBezTo>
                    <a:pt x="215309" y="216408"/>
                    <a:pt x="211023" y="212122"/>
                    <a:pt x="211023" y="206883"/>
                  </a:cubicBezTo>
                  <a:cubicBezTo>
                    <a:pt x="211023" y="201644"/>
                    <a:pt x="215309" y="197358"/>
                    <a:pt x="220548" y="197358"/>
                  </a:cubicBezTo>
                  <a:lnTo>
                    <a:pt x="313607" y="197167"/>
                  </a:lnTo>
                  <a:cubicBezTo>
                    <a:pt x="318751" y="197167"/>
                    <a:pt x="322561" y="195167"/>
                    <a:pt x="323799" y="193167"/>
                  </a:cubicBezTo>
                  <a:cubicBezTo>
                    <a:pt x="324085" y="192691"/>
                    <a:pt x="324466" y="192215"/>
                    <a:pt x="323799" y="190786"/>
                  </a:cubicBezTo>
                  <a:lnTo>
                    <a:pt x="244361" y="33814"/>
                  </a:lnTo>
                  <a:cubicBezTo>
                    <a:pt x="240170" y="24765"/>
                    <a:pt x="231217" y="18955"/>
                    <a:pt x="227026" y="18955"/>
                  </a:cubicBezTo>
                  <a:lnTo>
                    <a:pt x="117107" y="18955"/>
                  </a:lnTo>
                  <a:cubicBezTo>
                    <a:pt x="112820" y="18955"/>
                    <a:pt x="103677" y="24955"/>
                    <a:pt x="99962" y="33242"/>
                  </a:cubicBezTo>
                  <a:lnTo>
                    <a:pt x="19380" y="189071"/>
                  </a:lnTo>
                  <a:cubicBezTo>
                    <a:pt x="18713" y="190595"/>
                    <a:pt x="19190" y="191738"/>
                    <a:pt x="19666" y="192500"/>
                  </a:cubicBezTo>
                  <a:cubicBezTo>
                    <a:pt x="21095" y="194786"/>
                    <a:pt x="25762" y="197453"/>
                    <a:pt x="34049" y="197548"/>
                  </a:cubicBezTo>
                  <a:lnTo>
                    <a:pt x="117107" y="197358"/>
                  </a:lnTo>
                  <a:lnTo>
                    <a:pt x="117107" y="197358"/>
                  </a:lnTo>
                  <a:cubicBezTo>
                    <a:pt x="122345" y="197358"/>
                    <a:pt x="126632" y="201644"/>
                    <a:pt x="126632" y="206883"/>
                  </a:cubicBezTo>
                  <a:cubicBezTo>
                    <a:pt x="126632" y="212122"/>
                    <a:pt x="122345" y="216408"/>
                    <a:pt x="117107" y="216408"/>
                  </a:cubicBezTo>
                  <a:lnTo>
                    <a:pt x="33954" y="216598"/>
                  </a:ln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14C4DAD-9212-B367-75E1-C2A85E963437}"/>
                </a:ext>
              </a:extLst>
            </p:cNvPr>
            <p:cNvSpPr/>
            <p:nvPr/>
          </p:nvSpPr>
          <p:spPr>
            <a:xfrm>
              <a:off x="6351081" y="2442168"/>
              <a:ext cx="96049" cy="100692"/>
            </a:xfrm>
            <a:custGeom>
              <a:avLst/>
              <a:gdLst>
                <a:gd name="connsiteX0" fmla="*/ 48310 w 96049"/>
                <a:gd name="connsiteY0" fmla="*/ 100692 h 100692"/>
                <a:gd name="connsiteX1" fmla="*/ 114 w 96049"/>
                <a:gd name="connsiteY1" fmla="*/ 53639 h 100692"/>
                <a:gd name="connsiteX2" fmla="*/ 114 w 96049"/>
                <a:gd name="connsiteY2" fmla="*/ 53639 h 100692"/>
                <a:gd name="connsiteX3" fmla="*/ 11544 w 96049"/>
                <a:gd name="connsiteY3" fmla="*/ 17349 h 100692"/>
                <a:gd name="connsiteX4" fmla="*/ 44596 w 96049"/>
                <a:gd name="connsiteY4" fmla="*/ 108 h 100692"/>
                <a:gd name="connsiteX5" fmla="*/ 95935 w 96049"/>
                <a:gd name="connsiteY5" fmla="*/ 47067 h 100692"/>
                <a:gd name="connsiteX6" fmla="*/ 84506 w 96049"/>
                <a:gd name="connsiteY6" fmla="*/ 83357 h 100692"/>
                <a:gd name="connsiteX7" fmla="*/ 51454 w 96049"/>
                <a:gd name="connsiteY7" fmla="*/ 100597 h 100692"/>
                <a:gd name="connsiteX8" fmla="*/ 48310 w 96049"/>
                <a:gd name="connsiteY8" fmla="*/ 100692 h 100692"/>
                <a:gd name="connsiteX9" fmla="*/ 47739 w 96049"/>
                <a:gd name="connsiteY9" fmla="*/ 19158 h 100692"/>
                <a:gd name="connsiteX10" fmla="*/ 45929 w 96049"/>
                <a:gd name="connsiteY10" fmla="*/ 19158 h 100692"/>
                <a:gd name="connsiteX11" fmla="*/ 26308 w 96049"/>
                <a:gd name="connsiteY11" fmla="*/ 29445 h 100692"/>
                <a:gd name="connsiteX12" fmla="*/ 19164 w 96049"/>
                <a:gd name="connsiteY12" fmla="*/ 52305 h 100692"/>
                <a:gd name="connsiteX13" fmla="*/ 19164 w 96049"/>
                <a:gd name="connsiteY13" fmla="*/ 52305 h 100692"/>
                <a:gd name="connsiteX14" fmla="*/ 50120 w 96049"/>
                <a:gd name="connsiteY14" fmla="*/ 81547 h 100692"/>
                <a:gd name="connsiteX15" fmla="*/ 69742 w 96049"/>
                <a:gd name="connsiteY15" fmla="*/ 71260 h 100692"/>
                <a:gd name="connsiteX16" fmla="*/ 76885 w 96049"/>
                <a:gd name="connsiteY16" fmla="*/ 48400 h 100692"/>
                <a:gd name="connsiteX17" fmla="*/ 47739 w 96049"/>
                <a:gd name="connsiteY17" fmla="*/ 19063 h 10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049" h="100692">
                  <a:moveTo>
                    <a:pt x="48310" y="100692"/>
                  </a:moveTo>
                  <a:cubicBezTo>
                    <a:pt x="23259" y="100692"/>
                    <a:pt x="2019" y="80214"/>
                    <a:pt x="114" y="53639"/>
                  </a:cubicBezTo>
                  <a:lnTo>
                    <a:pt x="114" y="53639"/>
                  </a:lnTo>
                  <a:cubicBezTo>
                    <a:pt x="-743" y="40304"/>
                    <a:pt x="3257" y="27445"/>
                    <a:pt x="11544" y="17349"/>
                  </a:cubicBezTo>
                  <a:cubicBezTo>
                    <a:pt x="19926" y="7157"/>
                    <a:pt x="31642" y="966"/>
                    <a:pt x="44596" y="108"/>
                  </a:cubicBezTo>
                  <a:cubicBezTo>
                    <a:pt x="71266" y="-1701"/>
                    <a:pt x="94031" y="19349"/>
                    <a:pt x="95935" y="47067"/>
                  </a:cubicBezTo>
                  <a:cubicBezTo>
                    <a:pt x="96793" y="60402"/>
                    <a:pt x="92792" y="73260"/>
                    <a:pt x="84506" y="83357"/>
                  </a:cubicBezTo>
                  <a:cubicBezTo>
                    <a:pt x="76124" y="93549"/>
                    <a:pt x="64408" y="99740"/>
                    <a:pt x="51454" y="100597"/>
                  </a:cubicBezTo>
                  <a:cubicBezTo>
                    <a:pt x="50406" y="100597"/>
                    <a:pt x="49358" y="100692"/>
                    <a:pt x="48310" y="100692"/>
                  </a:cubicBezTo>
                  <a:close/>
                  <a:moveTo>
                    <a:pt x="47739" y="19158"/>
                  </a:moveTo>
                  <a:cubicBezTo>
                    <a:pt x="47167" y="19158"/>
                    <a:pt x="46500" y="19158"/>
                    <a:pt x="45929" y="19158"/>
                  </a:cubicBezTo>
                  <a:cubicBezTo>
                    <a:pt x="38309" y="19635"/>
                    <a:pt x="31356" y="23349"/>
                    <a:pt x="26308" y="29445"/>
                  </a:cubicBezTo>
                  <a:cubicBezTo>
                    <a:pt x="21164" y="35732"/>
                    <a:pt x="18592" y="43828"/>
                    <a:pt x="19164" y="52305"/>
                  </a:cubicBezTo>
                  <a:lnTo>
                    <a:pt x="19164" y="52305"/>
                  </a:lnTo>
                  <a:cubicBezTo>
                    <a:pt x="20307" y="69546"/>
                    <a:pt x="34499" y="82690"/>
                    <a:pt x="50120" y="81547"/>
                  </a:cubicBezTo>
                  <a:cubicBezTo>
                    <a:pt x="57740" y="81071"/>
                    <a:pt x="64694" y="77356"/>
                    <a:pt x="69742" y="71260"/>
                  </a:cubicBezTo>
                  <a:cubicBezTo>
                    <a:pt x="74885" y="64974"/>
                    <a:pt x="77457" y="56877"/>
                    <a:pt x="76885" y="48400"/>
                  </a:cubicBezTo>
                  <a:cubicBezTo>
                    <a:pt x="75742" y="31827"/>
                    <a:pt x="62884" y="19063"/>
                    <a:pt x="47739" y="1906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4EFF922-C226-52F0-0229-7E9E5689850A}"/>
                </a:ext>
              </a:extLst>
            </p:cNvPr>
            <p:cNvSpPr/>
            <p:nvPr/>
          </p:nvSpPr>
          <p:spPr>
            <a:xfrm>
              <a:off x="6319667" y="2546400"/>
              <a:ext cx="163067" cy="80756"/>
            </a:xfrm>
            <a:custGeom>
              <a:avLst/>
              <a:gdLst>
                <a:gd name="connsiteX0" fmla="*/ 153448 w 163067"/>
                <a:gd name="connsiteY0" fmla="*/ 80757 h 80756"/>
                <a:gd name="connsiteX1" fmla="*/ 9525 w 163067"/>
                <a:gd name="connsiteY1" fmla="*/ 80757 h 80756"/>
                <a:gd name="connsiteX2" fmla="*/ 2763 w 163067"/>
                <a:gd name="connsiteY2" fmla="*/ 77899 h 80756"/>
                <a:gd name="connsiteX3" fmla="*/ 0 w 163067"/>
                <a:gd name="connsiteY3" fmla="*/ 71041 h 80756"/>
                <a:gd name="connsiteX4" fmla="*/ 44196 w 163067"/>
                <a:gd name="connsiteY4" fmla="*/ 1890 h 80756"/>
                <a:gd name="connsiteX5" fmla="*/ 54483 w 163067"/>
                <a:gd name="connsiteY5" fmla="*/ 3795 h 80756"/>
                <a:gd name="connsiteX6" fmla="*/ 105442 w 163067"/>
                <a:gd name="connsiteY6" fmla="*/ 2842 h 80756"/>
                <a:gd name="connsiteX7" fmla="*/ 115443 w 163067"/>
                <a:gd name="connsiteY7" fmla="*/ 556 h 80756"/>
                <a:gd name="connsiteX8" fmla="*/ 163068 w 163067"/>
                <a:gd name="connsiteY8" fmla="*/ 71041 h 80756"/>
                <a:gd name="connsiteX9" fmla="*/ 160306 w 163067"/>
                <a:gd name="connsiteY9" fmla="*/ 77899 h 80756"/>
                <a:gd name="connsiteX10" fmla="*/ 153543 w 163067"/>
                <a:gd name="connsiteY10" fmla="*/ 80757 h 80756"/>
                <a:gd name="connsiteX11" fmla="*/ 20193 w 163067"/>
                <a:gd name="connsiteY11" fmla="*/ 61707 h 80756"/>
                <a:gd name="connsiteX12" fmla="*/ 142780 w 163067"/>
                <a:gd name="connsiteY12" fmla="*/ 61707 h 80756"/>
                <a:gd name="connsiteX13" fmla="*/ 114110 w 163067"/>
                <a:gd name="connsiteY13" fmla="*/ 20654 h 80756"/>
                <a:gd name="connsiteX14" fmla="*/ 46482 w 163067"/>
                <a:gd name="connsiteY14" fmla="*/ 21892 h 80756"/>
                <a:gd name="connsiteX15" fmla="*/ 20288 w 163067"/>
                <a:gd name="connsiteY15" fmla="*/ 61612 h 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067" h="80756">
                  <a:moveTo>
                    <a:pt x="153448" y="80757"/>
                  </a:moveTo>
                  <a:lnTo>
                    <a:pt x="9525" y="80757"/>
                  </a:lnTo>
                  <a:cubicBezTo>
                    <a:pt x="6954" y="80757"/>
                    <a:pt x="4477" y="79709"/>
                    <a:pt x="2763" y="77899"/>
                  </a:cubicBezTo>
                  <a:cubicBezTo>
                    <a:pt x="953" y="76090"/>
                    <a:pt x="0" y="73613"/>
                    <a:pt x="0" y="71041"/>
                  </a:cubicBezTo>
                  <a:cubicBezTo>
                    <a:pt x="0" y="68946"/>
                    <a:pt x="1334" y="19797"/>
                    <a:pt x="44196" y="1890"/>
                  </a:cubicBezTo>
                  <a:cubicBezTo>
                    <a:pt x="47720" y="461"/>
                    <a:pt x="51721" y="1223"/>
                    <a:pt x="54483" y="3795"/>
                  </a:cubicBezTo>
                  <a:cubicBezTo>
                    <a:pt x="68580" y="17225"/>
                    <a:pt x="91630" y="16844"/>
                    <a:pt x="105442" y="2842"/>
                  </a:cubicBezTo>
                  <a:cubicBezTo>
                    <a:pt x="108014" y="175"/>
                    <a:pt x="111919" y="-682"/>
                    <a:pt x="115443" y="556"/>
                  </a:cubicBezTo>
                  <a:cubicBezTo>
                    <a:pt x="161544" y="17130"/>
                    <a:pt x="162973" y="68851"/>
                    <a:pt x="163068" y="71041"/>
                  </a:cubicBezTo>
                  <a:cubicBezTo>
                    <a:pt x="163068" y="73613"/>
                    <a:pt x="162116" y="76090"/>
                    <a:pt x="160306" y="77899"/>
                  </a:cubicBezTo>
                  <a:cubicBezTo>
                    <a:pt x="158496" y="79709"/>
                    <a:pt x="156115" y="80757"/>
                    <a:pt x="153543" y="80757"/>
                  </a:cubicBezTo>
                  <a:close/>
                  <a:moveTo>
                    <a:pt x="20193" y="61707"/>
                  </a:moveTo>
                  <a:lnTo>
                    <a:pt x="142780" y="61707"/>
                  </a:lnTo>
                  <a:cubicBezTo>
                    <a:pt x="140494" y="49896"/>
                    <a:pt x="133731" y="30274"/>
                    <a:pt x="114110" y="20654"/>
                  </a:cubicBezTo>
                  <a:cubicBezTo>
                    <a:pt x="94869" y="36180"/>
                    <a:pt x="66294" y="36751"/>
                    <a:pt x="46482" y="21892"/>
                  </a:cubicBezTo>
                  <a:cubicBezTo>
                    <a:pt x="28670" y="31894"/>
                    <a:pt x="22479" y="50277"/>
                    <a:pt x="20288" y="61612"/>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857F617-BA1E-66A9-FBC7-63CA45710258}"/>
                </a:ext>
              </a:extLst>
            </p:cNvPr>
            <p:cNvSpPr/>
            <p:nvPr/>
          </p:nvSpPr>
          <p:spPr>
            <a:xfrm>
              <a:off x="6206605"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99"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597707C-C57F-40F9-5F4B-9EF9879F6F32}"/>
                </a:ext>
              </a:extLst>
            </p:cNvPr>
            <p:cNvSpPr/>
            <p:nvPr/>
          </p:nvSpPr>
          <p:spPr>
            <a:xfrm>
              <a:off x="6175173" y="2434203"/>
              <a:ext cx="121706" cy="80748"/>
            </a:xfrm>
            <a:custGeom>
              <a:avLst/>
              <a:gdLst>
                <a:gd name="connsiteX0" fmla="*/ 83820 w 121706"/>
                <a:gd name="connsiteY0" fmla="*/ 80749 h 80748"/>
                <a:gd name="connsiteX1" fmla="*/ 9525 w 121706"/>
                <a:gd name="connsiteY1" fmla="*/ 80749 h 80748"/>
                <a:gd name="connsiteX2" fmla="*/ 2762 w 121706"/>
                <a:gd name="connsiteY2" fmla="*/ 77891 h 80748"/>
                <a:gd name="connsiteX3" fmla="*/ 0 w 121706"/>
                <a:gd name="connsiteY3" fmla="*/ 71033 h 80748"/>
                <a:gd name="connsiteX4" fmla="*/ 44196 w 121706"/>
                <a:gd name="connsiteY4" fmla="*/ 1882 h 80748"/>
                <a:gd name="connsiteX5" fmla="*/ 54483 w 121706"/>
                <a:gd name="connsiteY5" fmla="*/ 3787 h 80748"/>
                <a:gd name="connsiteX6" fmla="*/ 105442 w 121706"/>
                <a:gd name="connsiteY6" fmla="*/ 2834 h 80748"/>
                <a:gd name="connsiteX7" fmla="*/ 118872 w 121706"/>
                <a:gd name="connsiteY7" fmla="*/ 2739 h 80748"/>
                <a:gd name="connsiteX8" fmla="*/ 118967 w 121706"/>
                <a:gd name="connsiteY8" fmla="*/ 16169 h 80748"/>
                <a:gd name="connsiteX9" fmla="*/ 79439 w 121706"/>
                <a:gd name="connsiteY9" fmla="*/ 32933 h 80748"/>
                <a:gd name="connsiteX10" fmla="*/ 46482 w 121706"/>
                <a:gd name="connsiteY10" fmla="*/ 21884 h 80748"/>
                <a:gd name="connsiteX11" fmla="*/ 20288 w 121706"/>
                <a:gd name="connsiteY11" fmla="*/ 61603 h 80748"/>
                <a:gd name="connsiteX12" fmla="*/ 83820 w 121706"/>
                <a:gd name="connsiteY12" fmla="*/ 61603 h 80748"/>
                <a:gd name="connsiteX13" fmla="*/ 93345 w 121706"/>
                <a:gd name="connsiteY13" fmla="*/ 71128 h 80748"/>
                <a:gd name="connsiteX14" fmla="*/ 83820 w 121706"/>
                <a:gd name="connsiteY14" fmla="*/ 80653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83820" y="80749"/>
                  </a:moveTo>
                  <a:lnTo>
                    <a:pt x="9525" y="80749"/>
                  </a:lnTo>
                  <a:cubicBezTo>
                    <a:pt x="6953" y="80749"/>
                    <a:pt x="4476" y="79701"/>
                    <a:pt x="2762" y="77891"/>
                  </a:cubicBezTo>
                  <a:cubicBezTo>
                    <a:pt x="952" y="76081"/>
                    <a:pt x="0" y="73605"/>
                    <a:pt x="0" y="71033"/>
                  </a:cubicBezTo>
                  <a:cubicBezTo>
                    <a:pt x="0" y="68938"/>
                    <a:pt x="1334" y="19789"/>
                    <a:pt x="44196" y="1882"/>
                  </a:cubicBezTo>
                  <a:cubicBezTo>
                    <a:pt x="47720" y="453"/>
                    <a:pt x="51721" y="1215"/>
                    <a:pt x="54483" y="3787"/>
                  </a:cubicBezTo>
                  <a:cubicBezTo>
                    <a:pt x="68675" y="17312"/>
                    <a:pt x="91630" y="16836"/>
                    <a:pt x="105442" y="2834"/>
                  </a:cubicBezTo>
                  <a:cubicBezTo>
                    <a:pt x="109157" y="-881"/>
                    <a:pt x="115158" y="-976"/>
                    <a:pt x="118872" y="2739"/>
                  </a:cubicBezTo>
                  <a:cubicBezTo>
                    <a:pt x="122587" y="6454"/>
                    <a:pt x="122682" y="12454"/>
                    <a:pt x="118967" y="16169"/>
                  </a:cubicBezTo>
                  <a:cubicBezTo>
                    <a:pt x="108299" y="27028"/>
                    <a:pt x="94298" y="32933"/>
                    <a:pt x="79439" y="32933"/>
                  </a:cubicBezTo>
                  <a:cubicBezTo>
                    <a:pt x="67533" y="32933"/>
                    <a:pt x="56007" y="29028"/>
                    <a:pt x="46482" y="21884"/>
                  </a:cubicBezTo>
                  <a:cubicBezTo>
                    <a:pt x="28670" y="31885"/>
                    <a:pt x="22479" y="50269"/>
                    <a:pt x="20288" y="61603"/>
                  </a:cubicBezTo>
                  <a:lnTo>
                    <a:pt x="83820" y="61603"/>
                  </a:lnTo>
                  <a:cubicBezTo>
                    <a:pt x="89059" y="61603"/>
                    <a:pt x="93345" y="65890"/>
                    <a:pt x="93345" y="71128"/>
                  </a:cubicBezTo>
                  <a:cubicBezTo>
                    <a:pt x="93345" y="76367"/>
                    <a:pt x="89059" y="80653"/>
                    <a:pt x="83820" y="8065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98E4179-CD5C-3022-04F8-73C55800E417}"/>
                </a:ext>
              </a:extLst>
            </p:cNvPr>
            <p:cNvSpPr/>
            <p:nvPr/>
          </p:nvSpPr>
          <p:spPr>
            <a:xfrm>
              <a:off x="6504928"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04"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5ED8C30-0D1D-62A0-88BE-DE5E62857662}"/>
                </a:ext>
              </a:extLst>
            </p:cNvPr>
            <p:cNvSpPr/>
            <p:nvPr/>
          </p:nvSpPr>
          <p:spPr>
            <a:xfrm>
              <a:off x="6510666" y="2434299"/>
              <a:ext cx="121706" cy="80748"/>
            </a:xfrm>
            <a:custGeom>
              <a:avLst/>
              <a:gdLst>
                <a:gd name="connsiteX0" fmla="*/ 112181 w 121706"/>
                <a:gd name="connsiteY0" fmla="*/ 80653 h 80748"/>
                <a:gd name="connsiteX1" fmla="*/ 39220 w 121706"/>
                <a:gd name="connsiteY1" fmla="*/ 80653 h 80748"/>
                <a:gd name="connsiteX2" fmla="*/ 29695 w 121706"/>
                <a:gd name="connsiteY2" fmla="*/ 71128 h 80748"/>
                <a:gd name="connsiteX3" fmla="*/ 39220 w 121706"/>
                <a:gd name="connsiteY3" fmla="*/ 61603 h 80748"/>
                <a:gd name="connsiteX4" fmla="*/ 101418 w 121706"/>
                <a:gd name="connsiteY4" fmla="*/ 61603 h 80748"/>
                <a:gd name="connsiteX5" fmla="*/ 75224 w 121706"/>
                <a:gd name="connsiteY5" fmla="*/ 21884 h 80748"/>
                <a:gd name="connsiteX6" fmla="*/ 42267 w 121706"/>
                <a:gd name="connsiteY6" fmla="*/ 32933 h 80748"/>
                <a:gd name="connsiteX7" fmla="*/ 2739 w 121706"/>
                <a:gd name="connsiteY7" fmla="*/ 16169 h 80748"/>
                <a:gd name="connsiteX8" fmla="*/ 2834 w 121706"/>
                <a:gd name="connsiteY8" fmla="*/ 2739 h 80748"/>
                <a:gd name="connsiteX9" fmla="*/ 16264 w 121706"/>
                <a:gd name="connsiteY9" fmla="*/ 2834 h 80748"/>
                <a:gd name="connsiteX10" fmla="*/ 67223 w 121706"/>
                <a:gd name="connsiteY10" fmla="*/ 3787 h 80748"/>
                <a:gd name="connsiteX11" fmla="*/ 77510 w 121706"/>
                <a:gd name="connsiteY11" fmla="*/ 1882 h 80748"/>
                <a:gd name="connsiteX12" fmla="*/ 121706 w 121706"/>
                <a:gd name="connsiteY12" fmla="*/ 71033 h 80748"/>
                <a:gd name="connsiteX13" fmla="*/ 118944 w 121706"/>
                <a:gd name="connsiteY13" fmla="*/ 77891 h 80748"/>
                <a:gd name="connsiteX14" fmla="*/ 112181 w 121706"/>
                <a:gd name="connsiteY14" fmla="*/ 80749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112181" y="80653"/>
                  </a:moveTo>
                  <a:lnTo>
                    <a:pt x="39220" y="80653"/>
                  </a:lnTo>
                  <a:cubicBezTo>
                    <a:pt x="33981" y="80653"/>
                    <a:pt x="29695" y="76367"/>
                    <a:pt x="29695" y="71128"/>
                  </a:cubicBezTo>
                  <a:cubicBezTo>
                    <a:pt x="29695" y="65890"/>
                    <a:pt x="33981" y="61603"/>
                    <a:pt x="39220" y="61603"/>
                  </a:cubicBezTo>
                  <a:lnTo>
                    <a:pt x="101418" y="61603"/>
                  </a:lnTo>
                  <a:cubicBezTo>
                    <a:pt x="99227" y="50269"/>
                    <a:pt x="92940" y="31790"/>
                    <a:pt x="75224" y="21884"/>
                  </a:cubicBezTo>
                  <a:cubicBezTo>
                    <a:pt x="65604" y="29028"/>
                    <a:pt x="54174" y="32933"/>
                    <a:pt x="42267" y="32933"/>
                  </a:cubicBezTo>
                  <a:cubicBezTo>
                    <a:pt x="27408" y="32933"/>
                    <a:pt x="13407" y="26932"/>
                    <a:pt x="2739" y="16169"/>
                  </a:cubicBezTo>
                  <a:cubicBezTo>
                    <a:pt x="-976" y="12454"/>
                    <a:pt x="-881" y="6358"/>
                    <a:pt x="2834" y="2739"/>
                  </a:cubicBezTo>
                  <a:cubicBezTo>
                    <a:pt x="6549" y="-976"/>
                    <a:pt x="12645" y="-881"/>
                    <a:pt x="16264" y="2834"/>
                  </a:cubicBezTo>
                  <a:cubicBezTo>
                    <a:pt x="29980" y="16836"/>
                    <a:pt x="53031" y="17217"/>
                    <a:pt x="67223" y="3787"/>
                  </a:cubicBezTo>
                  <a:cubicBezTo>
                    <a:pt x="69985" y="1215"/>
                    <a:pt x="73986" y="453"/>
                    <a:pt x="77510" y="1882"/>
                  </a:cubicBezTo>
                  <a:cubicBezTo>
                    <a:pt x="120372" y="19789"/>
                    <a:pt x="121706" y="68938"/>
                    <a:pt x="121706" y="71033"/>
                  </a:cubicBezTo>
                  <a:cubicBezTo>
                    <a:pt x="121706" y="73605"/>
                    <a:pt x="120754" y="76081"/>
                    <a:pt x="118944" y="77891"/>
                  </a:cubicBezTo>
                  <a:cubicBezTo>
                    <a:pt x="117134" y="79701"/>
                    <a:pt x="114753" y="80749"/>
                    <a:pt x="112181" y="80749"/>
                  </a:cubicBezTo>
                  <a:close/>
                </a:path>
              </a:pathLst>
            </a:custGeom>
            <a:grpFill/>
            <a:ln w="9525" cap="flat">
              <a:noFill/>
              <a:prstDash val="solid"/>
              <a:miter/>
            </a:ln>
          </p:spPr>
          <p:txBody>
            <a:bodyPr rtlCol="0" anchor="ctr"/>
            <a:lstStyle/>
            <a:p>
              <a:endParaRPr lang="en-GB"/>
            </a:p>
          </p:txBody>
        </p:sp>
      </p:grpSp>
      <p:grpSp>
        <p:nvGrpSpPr>
          <p:cNvPr id="16" name="Group 15">
            <a:extLst>
              <a:ext uri="{FF2B5EF4-FFF2-40B4-BE49-F238E27FC236}">
                <a16:creationId xmlns:a16="http://schemas.microsoft.com/office/drawing/2014/main" id="{E469B2AB-1AED-C5FB-7A3E-86E29BCB01FF}"/>
              </a:ext>
            </a:extLst>
          </p:cNvPr>
          <p:cNvGrpSpPr/>
          <p:nvPr/>
        </p:nvGrpSpPr>
        <p:grpSpPr>
          <a:xfrm>
            <a:off x="9917659" y="5861660"/>
            <a:ext cx="1948690" cy="724821"/>
            <a:chOff x="7105879" y="5913678"/>
            <a:chExt cx="1948690" cy="724821"/>
          </a:xfrm>
        </p:grpSpPr>
        <p:sp>
          <p:nvSpPr>
            <p:cNvPr id="17" name="Rectangle 16">
              <a:extLst>
                <a:ext uri="{FF2B5EF4-FFF2-40B4-BE49-F238E27FC236}">
                  <a16:creationId xmlns:a16="http://schemas.microsoft.com/office/drawing/2014/main" id="{ADF2C906-906E-0052-8331-1F2F53F6C5AB}"/>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a:extLst>
                <a:ext uri="{FF2B5EF4-FFF2-40B4-BE49-F238E27FC236}">
                  <a16:creationId xmlns:a16="http://schemas.microsoft.com/office/drawing/2014/main" id="{4B5AFD41-6E8E-89ED-826D-8FB44AFFE2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5879" y="5916058"/>
              <a:ext cx="1948690" cy="722441"/>
            </a:xfrm>
            <a:prstGeom prst="rect">
              <a:avLst/>
            </a:prstGeom>
          </p:spPr>
        </p:pic>
      </p:grpSp>
    </p:spTree>
    <p:extLst>
      <p:ext uri="{BB962C8B-B14F-4D97-AF65-F5344CB8AC3E}">
        <p14:creationId xmlns:p14="http://schemas.microsoft.com/office/powerpoint/2010/main" val="335384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1"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
                                        <p:tgtEl>
                                          <p:spTgt spid="6"/>
                                        </p:tgtEl>
                                      </p:cBhvr>
                                    </p:animEffec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75FD-3930-796D-201B-43CA63830E97}"/>
            </a:ext>
          </a:extLst>
        </p:cNvPr>
        <p:cNvGrpSpPr/>
        <p:nvPr/>
      </p:nvGrpSpPr>
      <p:grpSpPr>
        <a:xfrm>
          <a:off x="0" y="0"/>
          <a:ext cx="0" cy="0"/>
          <a:chOff x="0" y="0"/>
          <a:chExt cx="0" cy="0"/>
        </a:xfrm>
      </p:grpSpPr>
      <p:sp>
        <p:nvSpPr>
          <p:cNvPr id="49" name="Callout: Line with Accent Bar 48">
            <a:extLst>
              <a:ext uri="{FF2B5EF4-FFF2-40B4-BE49-F238E27FC236}">
                <a16:creationId xmlns:a16="http://schemas.microsoft.com/office/drawing/2014/main" id="{FEA6DB89-953A-D32A-34E8-DB9A77D4EA92}"/>
              </a:ext>
            </a:extLst>
          </p:cNvPr>
          <p:cNvSpPr/>
          <p:nvPr/>
        </p:nvSpPr>
        <p:spPr>
          <a:xfrm>
            <a:off x="7150728" y="1533318"/>
            <a:ext cx="1945552" cy="3238258"/>
          </a:xfrm>
          <a:prstGeom prst="accentCallout1">
            <a:avLst>
              <a:gd name="adj1" fmla="val 39396"/>
              <a:gd name="adj2" fmla="val -6922"/>
              <a:gd name="adj3" fmla="val 39342"/>
              <a:gd name="adj4" fmla="val -60130"/>
            </a:avLst>
          </a:prstGeom>
          <a:noFill/>
          <a:ln>
            <a:solidFill>
              <a:srgbClr val="009C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9">
            <a:extLst>
              <a:ext uri="{FF2B5EF4-FFF2-40B4-BE49-F238E27FC236}">
                <a16:creationId xmlns:a16="http://schemas.microsoft.com/office/drawing/2014/main" id="{287988EC-436F-C7DB-1232-3C3F5B1598DB}"/>
              </a:ext>
            </a:extLst>
          </p:cNvPr>
          <p:cNvSpPr txBox="1">
            <a:spLocks/>
          </p:cNvSpPr>
          <p:nvPr/>
        </p:nvSpPr>
        <p:spPr>
          <a:xfrm>
            <a:off x="667344" y="1391625"/>
            <a:ext cx="6170765" cy="308803"/>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xt2 W1G" panose="020B0503020202020204"/>
              </a:rPr>
              <a:t>ITU-R Study Groups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Avenir Nxt2 W1G" panose="020B0503020202020204"/>
            </a:endParaRPr>
          </a:p>
        </p:txBody>
      </p:sp>
      <p:sp>
        <p:nvSpPr>
          <p:cNvPr id="2" name="Text Placeholder 3">
            <a:extLst>
              <a:ext uri="{FF2B5EF4-FFF2-40B4-BE49-F238E27FC236}">
                <a16:creationId xmlns:a16="http://schemas.microsoft.com/office/drawing/2014/main" id="{44C39C86-2F26-3F5E-D281-E1E1CDB707B3}"/>
              </a:ext>
            </a:extLst>
          </p:cNvPr>
          <p:cNvSpPr txBox="1">
            <a:spLocks/>
          </p:cNvSpPr>
          <p:nvPr/>
        </p:nvSpPr>
        <p:spPr>
          <a:xfrm>
            <a:off x="667344" y="337904"/>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What we do</a:t>
            </a:r>
          </a:p>
        </p:txBody>
      </p:sp>
      <p:cxnSp>
        <p:nvCxnSpPr>
          <p:cNvPr id="3" name="Straight Connector 2">
            <a:extLst>
              <a:ext uri="{FF2B5EF4-FFF2-40B4-BE49-F238E27FC236}">
                <a16:creationId xmlns:a16="http://schemas.microsoft.com/office/drawing/2014/main" id="{96BA62E7-589F-85A8-B2CD-5AC6EDDC6A32}"/>
              </a:ext>
            </a:extLst>
          </p:cNvPr>
          <p:cNvCxnSpPr/>
          <p:nvPr/>
        </p:nvCxnSpPr>
        <p:spPr>
          <a:xfrm flipH="1">
            <a:off x="0" y="6084346"/>
            <a:ext cx="7038601"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D9C5EBE0-4477-2727-89FD-58424C9799BB}"/>
              </a:ext>
            </a:extLst>
          </p:cNvPr>
          <p:cNvSpPr/>
          <p:nvPr/>
        </p:nvSpPr>
        <p:spPr>
          <a:xfrm>
            <a:off x="6533787" y="5579532"/>
            <a:ext cx="1009629" cy="1009629"/>
          </a:xfrm>
          <a:prstGeom prst="ellipse">
            <a:avLst/>
          </a:prstGeom>
          <a:solidFill>
            <a:srgbClr val="009CD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aphic 1495">
            <a:extLst>
              <a:ext uri="{FF2B5EF4-FFF2-40B4-BE49-F238E27FC236}">
                <a16:creationId xmlns:a16="http://schemas.microsoft.com/office/drawing/2014/main" id="{6C4543B3-D063-2A4B-88F0-0D37492680B4}"/>
              </a:ext>
            </a:extLst>
          </p:cNvPr>
          <p:cNvGrpSpPr/>
          <p:nvPr/>
        </p:nvGrpSpPr>
        <p:grpSpPr>
          <a:xfrm>
            <a:off x="6661236" y="5839138"/>
            <a:ext cx="754730" cy="490416"/>
            <a:chOff x="6175173" y="2330072"/>
            <a:chExt cx="457200" cy="297084"/>
          </a:xfrm>
          <a:solidFill>
            <a:schemeClr val="bg1"/>
          </a:solidFill>
        </p:grpSpPr>
        <p:sp>
          <p:nvSpPr>
            <p:cNvPr id="8" name="Freeform: Shape 7">
              <a:extLst>
                <a:ext uri="{FF2B5EF4-FFF2-40B4-BE49-F238E27FC236}">
                  <a16:creationId xmlns:a16="http://schemas.microsoft.com/office/drawing/2014/main" id="{D6AE90BF-D5FE-F37B-434D-34DB85C5C077}"/>
                </a:ext>
              </a:extLst>
            </p:cNvPr>
            <p:cNvSpPr/>
            <p:nvPr/>
          </p:nvSpPr>
          <p:spPr>
            <a:xfrm>
              <a:off x="6232373" y="2358171"/>
              <a:ext cx="343156" cy="216598"/>
            </a:xfrm>
            <a:custGeom>
              <a:avLst/>
              <a:gdLst>
                <a:gd name="connsiteX0" fmla="*/ 33954 w 343156"/>
                <a:gd name="connsiteY0" fmla="*/ 216598 h 216598"/>
                <a:gd name="connsiteX1" fmla="*/ 3569 w 343156"/>
                <a:gd name="connsiteY1" fmla="*/ 202787 h 216598"/>
                <a:gd name="connsiteX2" fmla="*/ 2235 w 343156"/>
                <a:gd name="connsiteY2" fmla="*/ 180785 h 216598"/>
                <a:gd name="connsiteX3" fmla="*/ 82817 w 343156"/>
                <a:gd name="connsiteY3" fmla="*/ 24955 h 216598"/>
                <a:gd name="connsiteX4" fmla="*/ 117107 w 343156"/>
                <a:gd name="connsiteY4" fmla="*/ 0 h 216598"/>
                <a:gd name="connsiteX5" fmla="*/ 227026 w 343156"/>
                <a:gd name="connsiteY5" fmla="*/ 0 h 216598"/>
                <a:gd name="connsiteX6" fmla="*/ 261506 w 343156"/>
                <a:gd name="connsiteY6" fmla="*/ 25622 h 216598"/>
                <a:gd name="connsiteX7" fmla="*/ 340944 w 343156"/>
                <a:gd name="connsiteY7" fmla="*/ 182594 h 216598"/>
                <a:gd name="connsiteX8" fmla="*/ 339801 w 343156"/>
                <a:gd name="connsiteY8" fmla="*/ 203549 h 216598"/>
                <a:gd name="connsiteX9" fmla="*/ 313894 w 343156"/>
                <a:gd name="connsiteY9" fmla="*/ 216217 h 216598"/>
                <a:gd name="connsiteX10" fmla="*/ 313512 w 343156"/>
                <a:gd name="connsiteY10" fmla="*/ 216217 h 216598"/>
                <a:gd name="connsiteX11" fmla="*/ 220548 w 343156"/>
                <a:gd name="connsiteY11" fmla="*/ 216408 h 216598"/>
                <a:gd name="connsiteX12" fmla="*/ 220548 w 343156"/>
                <a:gd name="connsiteY12" fmla="*/ 216408 h 216598"/>
                <a:gd name="connsiteX13" fmla="*/ 211023 w 343156"/>
                <a:gd name="connsiteY13" fmla="*/ 206883 h 216598"/>
                <a:gd name="connsiteX14" fmla="*/ 220548 w 343156"/>
                <a:gd name="connsiteY14" fmla="*/ 197358 h 216598"/>
                <a:gd name="connsiteX15" fmla="*/ 313607 w 343156"/>
                <a:gd name="connsiteY15" fmla="*/ 197167 h 216598"/>
                <a:gd name="connsiteX16" fmla="*/ 323799 w 343156"/>
                <a:gd name="connsiteY16" fmla="*/ 193167 h 216598"/>
                <a:gd name="connsiteX17" fmla="*/ 323799 w 343156"/>
                <a:gd name="connsiteY17" fmla="*/ 190786 h 216598"/>
                <a:gd name="connsiteX18" fmla="*/ 244361 w 343156"/>
                <a:gd name="connsiteY18" fmla="*/ 33814 h 216598"/>
                <a:gd name="connsiteX19" fmla="*/ 227026 w 343156"/>
                <a:gd name="connsiteY19" fmla="*/ 18955 h 216598"/>
                <a:gd name="connsiteX20" fmla="*/ 117107 w 343156"/>
                <a:gd name="connsiteY20" fmla="*/ 18955 h 216598"/>
                <a:gd name="connsiteX21" fmla="*/ 99962 w 343156"/>
                <a:gd name="connsiteY21" fmla="*/ 33242 h 216598"/>
                <a:gd name="connsiteX22" fmla="*/ 19380 w 343156"/>
                <a:gd name="connsiteY22" fmla="*/ 189071 h 216598"/>
                <a:gd name="connsiteX23" fmla="*/ 19666 w 343156"/>
                <a:gd name="connsiteY23" fmla="*/ 192500 h 216598"/>
                <a:gd name="connsiteX24" fmla="*/ 34049 w 343156"/>
                <a:gd name="connsiteY24" fmla="*/ 197548 h 216598"/>
                <a:gd name="connsiteX25" fmla="*/ 117107 w 343156"/>
                <a:gd name="connsiteY25" fmla="*/ 197358 h 216598"/>
                <a:gd name="connsiteX26" fmla="*/ 117107 w 343156"/>
                <a:gd name="connsiteY26" fmla="*/ 197358 h 216598"/>
                <a:gd name="connsiteX27" fmla="*/ 126632 w 343156"/>
                <a:gd name="connsiteY27" fmla="*/ 206883 h 216598"/>
                <a:gd name="connsiteX28" fmla="*/ 117107 w 343156"/>
                <a:gd name="connsiteY28" fmla="*/ 216408 h 216598"/>
                <a:gd name="connsiteX29" fmla="*/ 33954 w 343156"/>
                <a:gd name="connsiteY29" fmla="*/ 216598 h 2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156" h="216598">
                  <a:moveTo>
                    <a:pt x="33954" y="216598"/>
                  </a:moveTo>
                  <a:cubicBezTo>
                    <a:pt x="20142" y="216598"/>
                    <a:pt x="9094" y="211455"/>
                    <a:pt x="3569" y="202787"/>
                  </a:cubicBezTo>
                  <a:cubicBezTo>
                    <a:pt x="-622" y="196120"/>
                    <a:pt x="-1194" y="188119"/>
                    <a:pt x="2235" y="180785"/>
                  </a:cubicBezTo>
                  <a:lnTo>
                    <a:pt x="82817" y="24955"/>
                  </a:lnTo>
                  <a:cubicBezTo>
                    <a:pt x="89103" y="11144"/>
                    <a:pt x="104248" y="0"/>
                    <a:pt x="117107" y="0"/>
                  </a:cubicBezTo>
                  <a:lnTo>
                    <a:pt x="227026" y="0"/>
                  </a:lnTo>
                  <a:cubicBezTo>
                    <a:pt x="239693" y="0"/>
                    <a:pt x="254934" y="11239"/>
                    <a:pt x="261506" y="25622"/>
                  </a:cubicBezTo>
                  <a:lnTo>
                    <a:pt x="340944" y="182594"/>
                  </a:lnTo>
                  <a:cubicBezTo>
                    <a:pt x="344278" y="189833"/>
                    <a:pt x="343802" y="197358"/>
                    <a:pt x="339801" y="203549"/>
                  </a:cubicBezTo>
                  <a:cubicBezTo>
                    <a:pt x="334848" y="211265"/>
                    <a:pt x="324657" y="216217"/>
                    <a:pt x="313894" y="216217"/>
                  </a:cubicBezTo>
                  <a:lnTo>
                    <a:pt x="313512" y="216217"/>
                  </a:lnTo>
                  <a:lnTo>
                    <a:pt x="220548" y="216408"/>
                  </a:lnTo>
                  <a:lnTo>
                    <a:pt x="220548" y="216408"/>
                  </a:lnTo>
                  <a:cubicBezTo>
                    <a:pt x="215309" y="216408"/>
                    <a:pt x="211023" y="212122"/>
                    <a:pt x="211023" y="206883"/>
                  </a:cubicBezTo>
                  <a:cubicBezTo>
                    <a:pt x="211023" y="201644"/>
                    <a:pt x="215309" y="197358"/>
                    <a:pt x="220548" y="197358"/>
                  </a:cubicBezTo>
                  <a:lnTo>
                    <a:pt x="313607" y="197167"/>
                  </a:lnTo>
                  <a:cubicBezTo>
                    <a:pt x="318751" y="197167"/>
                    <a:pt x="322561" y="195167"/>
                    <a:pt x="323799" y="193167"/>
                  </a:cubicBezTo>
                  <a:cubicBezTo>
                    <a:pt x="324085" y="192691"/>
                    <a:pt x="324466" y="192215"/>
                    <a:pt x="323799" y="190786"/>
                  </a:cubicBezTo>
                  <a:lnTo>
                    <a:pt x="244361" y="33814"/>
                  </a:lnTo>
                  <a:cubicBezTo>
                    <a:pt x="240170" y="24765"/>
                    <a:pt x="231217" y="18955"/>
                    <a:pt x="227026" y="18955"/>
                  </a:cubicBezTo>
                  <a:lnTo>
                    <a:pt x="117107" y="18955"/>
                  </a:lnTo>
                  <a:cubicBezTo>
                    <a:pt x="112820" y="18955"/>
                    <a:pt x="103677" y="24955"/>
                    <a:pt x="99962" y="33242"/>
                  </a:cubicBezTo>
                  <a:lnTo>
                    <a:pt x="19380" y="189071"/>
                  </a:lnTo>
                  <a:cubicBezTo>
                    <a:pt x="18713" y="190595"/>
                    <a:pt x="19190" y="191738"/>
                    <a:pt x="19666" y="192500"/>
                  </a:cubicBezTo>
                  <a:cubicBezTo>
                    <a:pt x="21095" y="194786"/>
                    <a:pt x="25762" y="197453"/>
                    <a:pt x="34049" y="197548"/>
                  </a:cubicBezTo>
                  <a:lnTo>
                    <a:pt x="117107" y="197358"/>
                  </a:lnTo>
                  <a:lnTo>
                    <a:pt x="117107" y="197358"/>
                  </a:lnTo>
                  <a:cubicBezTo>
                    <a:pt x="122345" y="197358"/>
                    <a:pt x="126632" y="201644"/>
                    <a:pt x="126632" y="206883"/>
                  </a:cubicBezTo>
                  <a:cubicBezTo>
                    <a:pt x="126632" y="212122"/>
                    <a:pt x="122345" y="216408"/>
                    <a:pt x="117107" y="216408"/>
                  </a:cubicBezTo>
                  <a:lnTo>
                    <a:pt x="33954" y="216598"/>
                  </a:ln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7E2FA5B-9380-99AA-C2E5-5336EDFC9FCA}"/>
                </a:ext>
              </a:extLst>
            </p:cNvPr>
            <p:cNvSpPr/>
            <p:nvPr/>
          </p:nvSpPr>
          <p:spPr>
            <a:xfrm>
              <a:off x="6351081" y="2442168"/>
              <a:ext cx="96049" cy="100692"/>
            </a:xfrm>
            <a:custGeom>
              <a:avLst/>
              <a:gdLst>
                <a:gd name="connsiteX0" fmla="*/ 48310 w 96049"/>
                <a:gd name="connsiteY0" fmla="*/ 100692 h 100692"/>
                <a:gd name="connsiteX1" fmla="*/ 114 w 96049"/>
                <a:gd name="connsiteY1" fmla="*/ 53639 h 100692"/>
                <a:gd name="connsiteX2" fmla="*/ 114 w 96049"/>
                <a:gd name="connsiteY2" fmla="*/ 53639 h 100692"/>
                <a:gd name="connsiteX3" fmla="*/ 11544 w 96049"/>
                <a:gd name="connsiteY3" fmla="*/ 17349 h 100692"/>
                <a:gd name="connsiteX4" fmla="*/ 44596 w 96049"/>
                <a:gd name="connsiteY4" fmla="*/ 108 h 100692"/>
                <a:gd name="connsiteX5" fmla="*/ 95935 w 96049"/>
                <a:gd name="connsiteY5" fmla="*/ 47067 h 100692"/>
                <a:gd name="connsiteX6" fmla="*/ 84506 w 96049"/>
                <a:gd name="connsiteY6" fmla="*/ 83357 h 100692"/>
                <a:gd name="connsiteX7" fmla="*/ 51454 w 96049"/>
                <a:gd name="connsiteY7" fmla="*/ 100597 h 100692"/>
                <a:gd name="connsiteX8" fmla="*/ 48310 w 96049"/>
                <a:gd name="connsiteY8" fmla="*/ 100692 h 100692"/>
                <a:gd name="connsiteX9" fmla="*/ 47739 w 96049"/>
                <a:gd name="connsiteY9" fmla="*/ 19158 h 100692"/>
                <a:gd name="connsiteX10" fmla="*/ 45929 w 96049"/>
                <a:gd name="connsiteY10" fmla="*/ 19158 h 100692"/>
                <a:gd name="connsiteX11" fmla="*/ 26308 w 96049"/>
                <a:gd name="connsiteY11" fmla="*/ 29445 h 100692"/>
                <a:gd name="connsiteX12" fmla="*/ 19164 w 96049"/>
                <a:gd name="connsiteY12" fmla="*/ 52305 h 100692"/>
                <a:gd name="connsiteX13" fmla="*/ 19164 w 96049"/>
                <a:gd name="connsiteY13" fmla="*/ 52305 h 100692"/>
                <a:gd name="connsiteX14" fmla="*/ 50120 w 96049"/>
                <a:gd name="connsiteY14" fmla="*/ 81547 h 100692"/>
                <a:gd name="connsiteX15" fmla="*/ 69742 w 96049"/>
                <a:gd name="connsiteY15" fmla="*/ 71260 h 100692"/>
                <a:gd name="connsiteX16" fmla="*/ 76885 w 96049"/>
                <a:gd name="connsiteY16" fmla="*/ 48400 h 100692"/>
                <a:gd name="connsiteX17" fmla="*/ 47739 w 96049"/>
                <a:gd name="connsiteY17" fmla="*/ 19063 h 10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049" h="100692">
                  <a:moveTo>
                    <a:pt x="48310" y="100692"/>
                  </a:moveTo>
                  <a:cubicBezTo>
                    <a:pt x="23259" y="100692"/>
                    <a:pt x="2019" y="80214"/>
                    <a:pt x="114" y="53639"/>
                  </a:cubicBezTo>
                  <a:lnTo>
                    <a:pt x="114" y="53639"/>
                  </a:lnTo>
                  <a:cubicBezTo>
                    <a:pt x="-743" y="40304"/>
                    <a:pt x="3257" y="27445"/>
                    <a:pt x="11544" y="17349"/>
                  </a:cubicBezTo>
                  <a:cubicBezTo>
                    <a:pt x="19926" y="7157"/>
                    <a:pt x="31642" y="966"/>
                    <a:pt x="44596" y="108"/>
                  </a:cubicBezTo>
                  <a:cubicBezTo>
                    <a:pt x="71266" y="-1701"/>
                    <a:pt x="94031" y="19349"/>
                    <a:pt x="95935" y="47067"/>
                  </a:cubicBezTo>
                  <a:cubicBezTo>
                    <a:pt x="96793" y="60402"/>
                    <a:pt x="92792" y="73260"/>
                    <a:pt x="84506" y="83357"/>
                  </a:cubicBezTo>
                  <a:cubicBezTo>
                    <a:pt x="76124" y="93549"/>
                    <a:pt x="64408" y="99740"/>
                    <a:pt x="51454" y="100597"/>
                  </a:cubicBezTo>
                  <a:cubicBezTo>
                    <a:pt x="50406" y="100597"/>
                    <a:pt x="49358" y="100692"/>
                    <a:pt x="48310" y="100692"/>
                  </a:cubicBezTo>
                  <a:close/>
                  <a:moveTo>
                    <a:pt x="47739" y="19158"/>
                  </a:moveTo>
                  <a:cubicBezTo>
                    <a:pt x="47167" y="19158"/>
                    <a:pt x="46500" y="19158"/>
                    <a:pt x="45929" y="19158"/>
                  </a:cubicBezTo>
                  <a:cubicBezTo>
                    <a:pt x="38309" y="19635"/>
                    <a:pt x="31356" y="23349"/>
                    <a:pt x="26308" y="29445"/>
                  </a:cubicBezTo>
                  <a:cubicBezTo>
                    <a:pt x="21164" y="35732"/>
                    <a:pt x="18592" y="43828"/>
                    <a:pt x="19164" y="52305"/>
                  </a:cubicBezTo>
                  <a:lnTo>
                    <a:pt x="19164" y="52305"/>
                  </a:lnTo>
                  <a:cubicBezTo>
                    <a:pt x="20307" y="69546"/>
                    <a:pt x="34499" y="82690"/>
                    <a:pt x="50120" y="81547"/>
                  </a:cubicBezTo>
                  <a:cubicBezTo>
                    <a:pt x="57740" y="81071"/>
                    <a:pt x="64694" y="77356"/>
                    <a:pt x="69742" y="71260"/>
                  </a:cubicBezTo>
                  <a:cubicBezTo>
                    <a:pt x="74885" y="64974"/>
                    <a:pt x="77457" y="56877"/>
                    <a:pt x="76885" y="48400"/>
                  </a:cubicBezTo>
                  <a:cubicBezTo>
                    <a:pt x="75742" y="31827"/>
                    <a:pt x="62884" y="19063"/>
                    <a:pt x="47739" y="1906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C69CD8F-D74A-0BB7-5879-15BA67707C63}"/>
                </a:ext>
              </a:extLst>
            </p:cNvPr>
            <p:cNvSpPr/>
            <p:nvPr/>
          </p:nvSpPr>
          <p:spPr>
            <a:xfrm>
              <a:off x="6319667" y="2546400"/>
              <a:ext cx="163067" cy="80756"/>
            </a:xfrm>
            <a:custGeom>
              <a:avLst/>
              <a:gdLst>
                <a:gd name="connsiteX0" fmla="*/ 153448 w 163067"/>
                <a:gd name="connsiteY0" fmla="*/ 80757 h 80756"/>
                <a:gd name="connsiteX1" fmla="*/ 9525 w 163067"/>
                <a:gd name="connsiteY1" fmla="*/ 80757 h 80756"/>
                <a:gd name="connsiteX2" fmla="*/ 2763 w 163067"/>
                <a:gd name="connsiteY2" fmla="*/ 77899 h 80756"/>
                <a:gd name="connsiteX3" fmla="*/ 0 w 163067"/>
                <a:gd name="connsiteY3" fmla="*/ 71041 h 80756"/>
                <a:gd name="connsiteX4" fmla="*/ 44196 w 163067"/>
                <a:gd name="connsiteY4" fmla="*/ 1890 h 80756"/>
                <a:gd name="connsiteX5" fmla="*/ 54483 w 163067"/>
                <a:gd name="connsiteY5" fmla="*/ 3795 h 80756"/>
                <a:gd name="connsiteX6" fmla="*/ 105442 w 163067"/>
                <a:gd name="connsiteY6" fmla="*/ 2842 h 80756"/>
                <a:gd name="connsiteX7" fmla="*/ 115443 w 163067"/>
                <a:gd name="connsiteY7" fmla="*/ 556 h 80756"/>
                <a:gd name="connsiteX8" fmla="*/ 163068 w 163067"/>
                <a:gd name="connsiteY8" fmla="*/ 71041 h 80756"/>
                <a:gd name="connsiteX9" fmla="*/ 160306 w 163067"/>
                <a:gd name="connsiteY9" fmla="*/ 77899 h 80756"/>
                <a:gd name="connsiteX10" fmla="*/ 153543 w 163067"/>
                <a:gd name="connsiteY10" fmla="*/ 80757 h 80756"/>
                <a:gd name="connsiteX11" fmla="*/ 20193 w 163067"/>
                <a:gd name="connsiteY11" fmla="*/ 61707 h 80756"/>
                <a:gd name="connsiteX12" fmla="*/ 142780 w 163067"/>
                <a:gd name="connsiteY12" fmla="*/ 61707 h 80756"/>
                <a:gd name="connsiteX13" fmla="*/ 114110 w 163067"/>
                <a:gd name="connsiteY13" fmla="*/ 20654 h 80756"/>
                <a:gd name="connsiteX14" fmla="*/ 46482 w 163067"/>
                <a:gd name="connsiteY14" fmla="*/ 21892 h 80756"/>
                <a:gd name="connsiteX15" fmla="*/ 20288 w 163067"/>
                <a:gd name="connsiteY15" fmla="*/ 61612 h 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067" h="80756">
                  <a:moveTo>
                    <a:pt x="153448" y="80757"/>
                  </a:moveTo>
                  <a:lnTo>
                    <a:pt x="9525" y="80757"/>
                  </a:lnTo>
                  <a:cubicBezTo>
                    <a:pt x="6954" y="80757"/>
                    <a:pt x="4477" y="79709"/>
                    <a:pt x="2763" y="77899"/>
                  </a:cubicBezTo>
                  <a:cubicBezTo>
                    <a:pt x="953" y="76090"/>
                    <a:pt x="0" y="73613"/>
                    <a:pt x="0" y="71041"/>
                  </a:cubicBezTo>
                  <a:cubicBezTo>
                    <a:pt x="0" y="68946"/>
                    <a:pt x="1334" y="19797"/>
                    <a:pt x="44196" y="1890"/>
                  </a:cubicBezTo>
                  <a:cubicBezTo>
                    <a:pt x="47720" y="461"/>
                    <a:pt x="51721" y="1223"/>
                    <a:pt x="54483" y="3795"/>
                  </a:cubicBezTo>
                  <a:cubicBezTo>
                    <a:pt x="68580" y="17225"/>
                    <a:pt x="91630" y="16844"/>
                    <a:pt x="105442" y="2842"/>
                  </a:cubicBezTo>
                  <a:cubicBezTo>
                    <a:pt x="108014" y="175"/>
                    <a:pt x="111919" y="-682"/>
                    <a:pt x="115443" y="556"/>
                  </a:cubicBezTo>
                  <a:cubicBezTo>
                    <a:pt x="161544" y="17130"/>
                    <a:pt x="162973" y="68851"/>
                    <a:pt x="163068" y="71041"/>
                  </a:cubicBezTo>
                  <a:cubicBezTo>
                    <a:pt x="163068" y="73613"/>
                    <a:pt x="162116" y="76090"/>
                    <a:pt x="160306" y="77899"/>
                  </a:cubicBezTo>
                  <a:cubicBezTo>
                    <a:pt x="158496" y="79709"/>
                    <a:pt x="156115" y="80757"/>
                    <a:pt x="153543" y="80757"/>
                  </a:cubicBezTo>
                  <a:close/>
                  <a:moveTo>
                    <a:pt x="20193" y="61707"/>
                  </a:moveTo>
                  <a:lnTo>
                    <a:pt x="142780" y="61707"/>
                  </a:lnTo>
                  <a:cubicBezTo>
                    <a:pt x="140494" y="49896"/>
                    <a:pt x="133731" y="30274"/>
                    <a:pt x="114110" y="20654"/>
                  </a:cubicBezTo>
                  <a:cubicBezTo>
                    <a:pt x="94869" y="36180"/>
                    <a:pt x="66294" y="36751"/>
                    <a:pt x="46482" y="21892"/>
                  </a:cubicBezTo>
                  <a:cubicBezTo>
                    <a:pt x="28670" y="31894"/>
                    <a:pt x="22479" y="50277"/>
                    <a:pt x="20288" y="61612"/>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B94D2-9852-3C67-8DB3-DF87B8D3DF9F}"/>
                </a:ext>
              </a:extLst>
            </p:cNvPr>
            <p:cNvSpPr/>
            <p:nvPr/>
          </p:nvSpPr>
          <p:spPr>
            <a:xfrm>
              <a:off x="6206605"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99"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CA4622A-C5EA-F9E5-8930-D7D68C232806}"/>
                </a:ext>
              </a:extLst>
            </p:cNvPr>
            <p:cNvSpPr/>
            <p:nvPr/>
          </p:nvSpPr>
          <p:spPr>
            <a:xfrm>
              <a:off x="6175173" y="2434203"/>
              <a:ext cx="121706" cy="80748"/>
            </a:xfrm>
            <a:custGeom>
              <a:avLst/>
              <a:gdLst>
                <a:gd name="connsiteX0" fmla="*/ 83820 w 121706"/>
                <a:gd name="connsiteY0" fmla="*/ 80749 h 80748"/>
                <a:gd name="connsiteX1" fmla="*/ 9525 w 121706"/>
                <a:gd name="connsiteY1" fmla="*/ 80749 h 80748"/>
                <a:gd name="connsiteX2" fmla="*/ 2762 w 121706"/>
                <a:gd name="connsiteY2" fmla="*/ 77891 h 80748"/>
                <a:gd name="connsiteX3" fmla="*/ 0 w 121706"/>
                <a:gd name="connsiteY3" fmla="*/ 71033 h 80748"/>
                <a:gd name="connsiteX4" fmla="*/ 44196 w 121706"/>
                <a:gd name="connsiteY4" fmla="*/ 1882 h 80748"/>
                <a:gd name="connsiteX5" fmla="*/ 54483 w 121706"/>
                <a:gd name="connsiteY5" fmla="*/ 3787 h 80748"/>
                <a:gd name="connsiteX6" fmla="*/ 105442 w 121706"/>
                <a:gd name="connsiteY6" fmla="*/ 2834 h 80748"/>
                <a:gd name="connsiteX7" fmla="*/ 118872 w 121706"/>
                <a:gd name="connsiteY7" fmla="*/ 2739 h 80748"/>
                <a:gd name="connsiteX8" fmla="*/ 118967 w 121706"/>
                <a:gd name="connsiteY8" fmla="*/ 16169 h 80748"/>
                <a:gd name="connsiteX9" fmla="*/ 79439 w 121706"/>
                <a:gd name="connsiteY9" fmla="*/ 32933 h 80748"/>
                <a:gd name="connsiteX10" fmla="*/ 46482 w 121706"/>
                <a:gd name="connsiteY10" fmla="*/ 21884 h 80748"/>
                <a:gd name="connsiteX11" fmla="*/ 20288 w 121706"/>
                <a:gd name="connsiteY11" fmla="*/ 61603 h 80748"/>
                <a:gd name="connsiteX12" fmla="*/ 83820 w 121706"/>
                <a:gd name="connsiteY12" fmla="*/ 61603 h 80748"/>
                <a:gd name="connsiteX13" fmla="*/ 93345 w 121706"/>
                <a:gd name="connsiteY13" fmla="*/ 71128 h 80748"/>
                <a:gd name="connsiteX14" fmla="*/ 83820 w 121706"/>
                <a:gd name="connsiteY14" fmla="*/ 80653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83820" y="80749"/>
                  </a:moveTo>
                  <a:lnTo>
                    <a:pt x="9525" y="80749"/>
                  </a:lnTo>
                  <a:cubicBezTo>
                    <a:pt x="6953" y="80749"/>
                    <a:pt x="4476" y="79701"/>
                    <a:pt x="2762" y="77891"/>
                  </a:cubicBezTo>
                  <a:cubicBezTo>
                    <a:pt x="952" y="76081"/>
                    <a:pt x="0" y="73605"/>
                    <a:pt x="0" y="71033"/>
                  </a:cubicBezTo>
                  <a:cubicBezTo>
                    <a:pt x="0" y="68938"/>
                    <a:pt x="1334" y="19789"/>
                    <a:pt x="44196" y="1882"/>
                  </a:cubicBezTo>
                  <a:cubicBezTo>
                    <a:pt x="47720" y="453"/>
                    <a:pt x="51721" y="1215"/>
                    <a:pt x="54483" y="3787"/>
                  </a:cubicBezTo>
                  <a:cubicBezTo>
                    <a:pt x="68675" y="17312"/>
                    <a:pt x="91630" y="16836"/>
                    <a:pt x="105442" y="2834"/>
                  </a:cubicBezTo>
                  <a:cubicBezTo>
                    <a:pt x="109157" y="-881"/>
                    <a:pt x="115158" y="-976"/>
                    <a:pt x="118872" y="2739"/>
                  </a:cubicBezTo>
                  <a:cubicBezTo>
                    <a:pt x="122587" y="6454"/>
                    <a:pt x="122682" y="12454"/>
                    <a:pt x="118967" y="16169"/>
                  </a:cubicBezTo>
                  <a:cubicBezTo>
                    <a:pt x="108299" y="27028"/>
                    <a:pt x="94298" y="32933"/>
                    <a:pt x="79439" y="32933"/>
                  </a:cubicBezTo>
                  <a:cubicBezTo>
                    <a:pt x="67533" y="32933"/>
                    <a:pt x="56007" y="29028"/>
                    <a:pt x="46482" y="21884"/>
                  </a:cubicBezTo>
                  <a:cubicBezTo>
                    <a:pt x="28670" y="31885"/>
                    <a:pt x="22479" y="50269"/>
                    <a:pt x="20288" y="61603"/>
                  </a:cubicBezTo>
                  <a:lnTo>
                    <a:pt x="83820" y="61603"/>
                  </a:lnTo>
                  <a:cubicBezTo>
                    <a:pt x="89059" y="61603"/>
                    <a:pt x="93345" y="65890"/>
                    <a:pt x="93345" y="71128"/>
                  </a:cubicBezTo>
                  <a:cubicBezTo>
                    <a:pt x="93345" y="76367"/>
                    <a:pt x="89059" y="80653"/>
                    <a:pt x="83820" y="8065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5C5526-1183-5C73-A354-BC5A21071B43}"/>
                </a:ext>
              </a:extLst>
            </p:cNvPr>
            <p:cNvSpPr/>
            <p:nvPr/>
          </p:nvSpPr>
          <p:spPr>
            <a:xfrm>
              <a:off x="6504928"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04"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D3820C7-3565-3999-E095-56FC4961D143}"/>
                </a:ext>
              </a:extLst>
            </p:cNvPr>
            <p:cNvSpPr/>
            <p:nvPr/>
          </p:nvSpPr>
          <p:spPr>
            <a:xfrm>
              <a:off x="6510666" y="2434299"/>
              <a:ext cx="121706" cy="80748"/>
            </a:xfrm>
            <a:custGeom>
              <a:avLst/>
              <a:gdLst>
                <a:gd name="connsiteX0" fmla="*/ 112181 w 121706"/>
                <a:gd name="connsiteY0" fmla="*/ 80653 h 80748"/>
                <a:gd name="connsiteX1" fmla="*/ 39220 w 121706"/>
                <a:gd name="connsiteY1" fmla="*/ 80653 h 80748"/>
                <a:gd name="connsiteX2" fmla="*/ 29695 w 121706"/>
                <a:gd name="connsiteY2" fmla="*/ 71128 h 80748"/>
                <a:gd name="connsiteX3" fmla="*/ 39220 w 121706"/>
                <a:gd name="connsiteY3" fmla="*/ 61603 h 80748"/>
                <a:gd name="connsiteX4" fmla="*/ 101418 w 121706"/>
                <a:gd name="connsiteY4" fmla="*/ 61603 h 80748"/>
                <a:gd name="connsiteX5" fmla="*/ 75224 w 121706"/>
                <a:gd name="connsiteY5" fmla="*/ 21884 h 80748"/>
                <a:gd name="connsiteX6" fmla="*/ 42267 w 121706"/>
                <a:gd name="connsiteY6" fmla="*/ 32933 h 80748"/>
                <a:gd name="connsiteX7" fmla="*/ 2739 w 121706"/>
                <a:gd name="connsiteY7" fmla="*/ 16169 h 80748"/>
                <a:gd name="connsiteX8" fmla="*/ 2834 w 121706"/>
                <a:gd name="connsiteY8" fmla="*/ 2739 h 80748"/>
                <a:gd name="connsiteX9" fmla="*/ 16264 w 121706"/>
                <a:gd name="connsiteY9" fmla="*/ 2834 h 80748"/>
                <a:gd name="connsiteX10" fmla="*/ 67223 w 121706"/>
                <a:gd name="connsiteY10" fmla="*/ 3787 h 80748"/>
                <a:gd name="connsiteX11" fmla="*/ 77510 w 121706"/>
                <a:gd name="connsiteY11" fmla="*/ 1882 h 80748"/>
                <a:gd name="connsiteX12" fmla="*/ 121706 w 121706"/>
                <a:gd name="connsiteY12" fmla="*/ 71033 h 80748"/>
                <a:gd name="connsiteX13" fmla="*/ 118944 w 121706"/>
                <a:gd name="connsiteY13" fmla="*/ 77891 h 80748"/>
                <a:gd name="connsiteX14" fmla="*/ 112181 w 121706"/>
                <a:gd name="connsiteY14" fmla="*/ 80749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112181" y="80653"/>
                  </a:moveTo>
                  <a:lnTo>
                    <a:pt x="39220" y="80653"/>
                  </a:lnTo>
                  <a:cubicBezTo>
                    <a:pt x="33981" y="80653"/>
                    <a:pt x="29695" y="76367"/>
                    <a:pt x="29695" y="71128"/>
                  </a:cubicBezTo>
                  <a:cubicBezTo>
                    <a:pt x="29695" y="65890"/>
                    <a:pt x="33981" y="61603"/>
                    <a:pt x="39220" y="61603"/>
                  </a:cubicBezTo>
                  <a:lnTo>
                    <a:pt x="101418" y="61603"/>
                  </a:lnTo>
                  <a:cubicBezTo>
                    <a:pt x="99227" y="50269"/>
                    <a:pt x="92940" y="31790"/>
                    <a:pt x="75224" y="21884"/>
                  </a:cubicBezTo>
                  <a:cubicBezTo>
                    <a:pt x="65604" y="29028"/>
                    <a:pt x="54174" y="32933"/>
                    <a:pt x="42267" y="32933"/>
                  </a:cubicBezTo>
                  <a:cubicBezTo>
                    <a:pt x="27408" y="32933"/>
                    <a:pt x="13407" y="26932"/>
                    <a:pt x="2739" y="16169"/>
                  </a:cubicBezTo>
                  <a:cubicBezTo>
                    <a:pt x="-976" y="12454"/>
                    <a:pt x="-881" y="6358"/>
                    <a:pt x="2834" y="2739"/>
                  </a:cubicBezTo>
                  <a:cubicBezTo>
                    <a:pt x="6549" y="-976"/>
                    <a:pt x="12645" y="-881"/>
                    <a:pt x="16264" y="2834"/>
                  </a:cubicBezTo>
                  <a:cubicBezTo>
                    <a:pt x="29980" y="16836"/>
                    <a:pt x="53031" y="17217"/>
                    <a:pt x="67223" y="3787"/>
                  </a:cubicBezTo>
                  <a:cubicBezTo>
                    <a:pt x="69985" y="1215"/>
                    <a:pt x="73986" y="453"/>
                    <a:pt x="77510" y="1882"/>
                  </a:cubicBezTo>
                  <a:cubicBezTo>
                    <a:pt x="120372" y="19789"/>
                    <a:pt x="121706" y="68938"/>
                    <a:pt x="121706" y="71033"/>
                  </a:cubicBezTo>
                  <a:cubicBezTo>
                    <a:pt x="121706" y="73605"/>
                    <a:pt x="120754" y="76081"/>
                    <a:pt x="118944" y="77891"/>
                  </a:cubicBezTo>
                  <a:cubicBezTo>
                    <a:pt x="117134" y="79701"/>
                    <a:pt x="114753" y="80749"/>
                    <a:pt x="112181" y="80749"/>
                  </a:cubicBezTo>
                  <a:close/>
                </a:path>
              </a:pathLst>
            </a:custGeom>
            <a:grpFill/>
            <a:ln w="9525" cap="flat">
              <a:noFill/>
              <a:prstDash val="solid"/>
              <a:miter/>
            </a:ln>
          </p:spPr>
          <p:txBody>
            <a:bodyPr rtlCol="0" anchor="ctr"/>
            <a:lstStyle/>
            <a:p>
              <a:endParaRPr lang="en-GB"/>
            </a:p>
          </p:txBody>
        </p:sp>
      </p:grpSp>
      <p:grpSp>
        <p:nvGrpSpPr>
          <p:cNvPr id="16" name="Group 15">
            <a:extLst>
              <a:ext uri="{FF2B5EF4-FFF2-40B4-BE49-F238E27FC236}">
                <a16:creationId xmlns:a16="http://schemas.microsoft.com/office/drawing/2014/main" id="{78953816-EBC6-9313-CAEE-10FDAF295985}"/>
              </a:ext>
            </a:extLst>
          </p:cNvPr>
          <p:cNvGrpSpPr/>
          <p:nvPr/>
        </p:nvGrpSpPr>
        <p:grpSpPr>
          <a:xfrm>
            <a:off x="9917659" y="5861660"/>
            <a:ext cx="1948690" cy="724821"/>
            <a:chOff x="7105879" y="5913678"/>
            <a:chExt cx="1948690" cy="724821"/>
          </a:xfrm>
        </p:grpSpPr>
        <p:sp>
          <p:nvSpPr>
            <p:cNvPr id="17" name="Rectangle 16">
              <a:extLst>
                <a:ext uri="{FF2B5EF4-FFF2-40B4-BE49-F238E27FC236}">
                  <a16:creationId xmlns:a16="http://schemas.microsoft.com/office/drawing/2014/main" id="{22C58C00-A823-AEB2-2D9D-E5D3505B40DD}"/>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a:extLst>
                <a:ext uri="{FF2B5EF4-FFF2-40B4-BE49-F238E27FC236}">
                  <a16:creationId xmlns:a16="http://schemas.microsoft.com/office/drawing/2014/main" id="{0C4C66D4-D8F2-498E-BEC7-EF7BADB101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5879" y="5916058"/>
              <a:ext cx="1948690" cy="722441"/>
            </a:xfrm>
            <a:prstGeom prst="rect">
              <a:avLst/>
            </a:prstGeom>
          </p:spPr>
        </p:pic>
      </p:grpSp>
      <p:grpSp>
        <p:nvGrpSpPr>
          <p:cNvPr id="19" name="Group 18">
            <a:extLst>
              <a:ext uri="{FF2B5EF4-FFF2-40B4-BE49-F238E27FC236}">
                <a16:creationId xmlns:a16="http://schemas.microsoft.com/office/drawing/2014/main" id="{D6054CA7-CADA-6373-514E-1C35AD677768}"/>
              </a:ext>
            </a:extLst>
          </p:cNvPr>
          <p:cNvGrpSpPr/>
          <p:nvPr/>
        </p:nvGrpSpPr>
        <p:grpSpPr>
          <a:xfrm>
            <a:off x="-444649" y="3527459"/>
            <a:ext cx="5136297" cy="2230404"/>
            <a:chOff x="6023266" y="4504776"/>
            <a:chExt cx="5136297" cy="2230404"/>
          </a:xfrm>
        </p:grpSpPr>
        <p:sp>
          <p:nvSpPr>
            <p:cNvPr id="20" name="Shape 600">
              <a:extLst>
                <a:ext uri="{FF2B5EF4-FFF2-40B4-BE49-F238E27FC236}">
                  <a16:creationId xmlns:a16="http://schemas.microsoft.com/office/drawing/2014/main" id="{3AFB3B6E-CE68-938D-62F7-352B54ABB855}"/>
                </a:ext>
              </a:extLst>
            </p:cNvPr>
            <p:cNvSpPr/>
            <p:nvPr/>
          </p:nvSpPr>
          <p:spPr>
            <a:xfrm>
              <a:off x="6805735" y="4980934"/>
              <a:ext cx="3783615" cy="1754246"/>
            </a:xfrm>
            <a:prstGeom prst="rect">
              <a:avLst/>
            </a:prstGeom>
            <a:noFill/>
            <a:ln>
              <a:noFill/>
            </a:ln>
          </p:spPr>
          <p:txBody>
            <a:bodyPr wrap="none" lIns="182824" tIns="91400" rIns="182824" bIns="91400" anchor="t" anchorCtr="0">
              <a:spAutoFit/>
            </a:bodyPr>
            <a:lstStyle/>
            <a:p>
              <a:pPr algn="ctr" defTabSz="457200">
                <a:buSzPct val="25000"/>
              </a:pPr>
              <a:r>
                <a:rPr lang="en-GB" sz="3200" b="1" dirty="0">
                  <a:solidFill>
                    <a:srgbClr val="009CD6"/>
                  </a:solidFill>
                  <a:latin typeface="Avenir Nxt2 W1G" panose="020B0503020202020204" pitchFamily="34" charset="0"/>
                  <a:ea typeface="Roboto"/>
                  <a:cs typeface="Roboto"/>
                </a:rPr>
                <a:t>Specialists</a:t>
              </a:r>
              <a:r>
                <a:rPr lang="en-GB" sz="5400" b="1" dirty="0">
                  <a:solidFill>
                    <a:srgbClr val="009CD6"/>
                  </a:solidFill>
                  <a:latin typeface="Avenir Nxt2 W1G" panose="020B0503020202020204" pitchFamily="34" charset="0"/>
                  <a:ea typeface="Roboto"/>
                  <a:cs typeface="Roboto"/>
                </a:rPr>
                <a:t> </a:t>
              </a:r>
            </a:p>
            <a:p>
              <a:pPr algn="ctr" defTabSz="457200">
                <a:buSzPct val="25000"/>
              </a:pPr>
              <a:r>
                <a:rPr lang="en-GB" sz="1600" i="1" dirty="0">
                  <a:latin typeface="Avenir Nxt2 W1G" panose="020B0503020202020204" pitchFamily="34" charset="0"/>
                  <a:ea typeface="Roboto"/>
                </a:rPr>
                <a:t>from administrations, </a:t>
              </a:r>
            </a:p>
            <a:p>
              <a:pPr algn="ctr" defTabSz="457200">
                <a:buSzPct val="25000"/>
              </a:pPr>
              <a:r>
                <a:rPr lang="en-GB" sz="1600" i="1" dirty="0">
                  <a:latin typeface="Avenir Nxt2 W1G" panose="020B0503020202020204" pitchFamily="34" charset="0"/>
                  <a:ea typeface="Roboto"/>
                </a:rPr>
                <a:t>the telecommunications industry and </a:t>
              </a:r>
            </a:p>
            <a:p>
              <a:pPr algn="ctr" defTabSz="457200">
                <a:buSzPct val="25000"/>
              </a:pPr>
              <a:r>
                <a:rPr lang="en-GB" sz="1600" i="1" dirty="0">
                  <a:latin typeface="Avenir Nxt2 W1G" panose="020B0503020202020204" pitchFamily="34" charset="0"/>
                  <a:ea typeface="Roboto"/>
                </a:rPr>
                <a:t>academic organizations</a:t>
              </a:r>
            </a:p>
          </p:txBody>
        </p:sp>
        <p:sp>
          <p:nvSpPr>
            <p:cNvPr id="21" name="Shape 616">
              <a:extLst>
                <a:ext uri="{FF2B5EF4-FFF2-40B4-BE49-F238E27FC236}">
                  <a16:creationId xmlns:a16="http://schemas.microsoft.com/office/drawing/2014/main" id="{0B6199F6-B857-355F-1350-7616CED711A1}"/>
                </a:ext>
              </a:extLst>
            </p:cNvPr>
            <p:cNvSpPr/>
            <p:nvPr/>
          </p:nvSpPr>
          <p:spPr>
            <a:xfrm>
              <a:off x="6023266" y="4504776"/>
              <a:ext cx="5136297" cy="973199"/>
            </a:xfrm>
            <a:prstGeom prst="rect">
              <a:avLst/>
            </a:prstGeom>
            <a:noFill/>
            <a:ln>
              <a:noFill/>
            </a:ln>
          </p:spPr>
          <p:txBody>
            <a:bodyPr lIns="182824" tIns="91400" rIns="182824" bIns="91400" anchor="t" anchorCtr="0">
              <a:spAutoFit/>
            </a:bodyPr>
            <a:lstStyle/>
            <a:p>
              <a:pPr algn="ctr" defTabSz="457200">
                <a:lnSpc>
                  <a:spcPct val="130000"/>
                </a:lnSpc>
                <a:buSzPct val="25000"/>
              </a:pPr>
              <a:r>
                <a:rPr lang="de-DE" sz="4400" b="1" dirty="0">
                  <a:solidFill>
                    <a:srgbClr val="009CD6"/>
                  </a:solidFill>
                  <a:latin typeface="Avenir Nxt2 W1G" panose="020B0503020202020204" pitchFamily="34" charset="0"/>
                  <a:ea typeface="Roboto"/>
                  <a:cs typeface="Roboto"/>
                  <a:sym typeface="Roboto"/>
                </a:rPr>
                <a:t>5000</a:t>
              </a:r>
            </a:p>
          </p:txBody>
        </p:sp>
      </p:grpSp>
      <p:grpSp>
        <p:nvGrpSpPr>
          <p:cNvPr id="26" name="Group 25">
            <a:extLst>
              <a:ext uri="{FF2B5EF4-FFF2-40B4-BE49-F238E27FC236}">
                <a16:creationId xmlns:a16="http://schemas.microsoft.com/office/drawing/2014/main" id="{F583B0B3-56D6-02A6-BF56-B2C32583FBC8}"/>
              </a:ext>
            </a:extLst>
          </p:cNvPr>
          <p:cNvGrpSpPr/>
          <p:nvPr/>
        </p:nvGrpSpPr>
        <p:grpSpPr>
          <a:xfrm>
            <a:off x="1363173" y="2060749"/>
            <a:ext cx="1498544" cy="1498544"/>
            <a:chOff x="4939561" y="2108332"/>
            <a:chExt cx="2184400" cy="2184400"/>
          </a:xfrm>
        </p:grpSpPr>
        <p:sp>
          <p:nvSpPr>
            <p:cNvPr id="15" name="Oval 14">
              <a:extLst>
                <a:ext uri="{FF2B5EF4-FFF2-40B4-BE49-F238E27FC236}">
                  <a16:creationId xmlns:a16="http://schemas.microsoft.com/office/drawing/2014/main" id="{541EBD68-1774-29FF-FE93-C284353E79E8}"/>
                </a:ext>
              </a:extLst>
            </p:cNvPr>
            <p:cNvSpPr/>
            <p:nvPr/>
          </p:nvSpPr>
          <p:spPr>
            <a:xfrm>
              <a:off x="4939561" y="2108332"/>
              <a:ext cx="2184400" cy="2184400"/>
            </a:xfrm>
            <a:prstGeom prst="ellipse">
              <a:avLst/>
            </a:prstGeom>
            <a:solidFill>
              <a:srgbClr val="009C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98A26B45-5DE5-A454-3E8B-B6A3397B4242}"/>
                </a:ext>
              </a:extLst>
            </p:cNvPr>
            <p:cNvGrpSpPr/>
            <p:nvPr/>
          </p:nvGrpSpPr>
          <p:grpSpPr>
            <a:xfrm>
              <a:off x="5242736" y="2639570"/>
              <a:ext cx="1578051" cy="1323526"/>
              <a:chOff x="7810369" y="2868038"/>
              <a:chExt cx="1578051" cy="1323526"/>
            </a:xfrm>
          </p:grpSpPr>
          <p:pic>
            <p:nvPicPr>
              <p:cNvPr id="23" name="Graphic 22">
                <a:extLst>
                  <a:ext uri="{FF2B5EF4-FFF2-40B4-BE49-F238E27FC236}">
                    <a16:creationId xmlns:a16="http://schemas.microsoft.com/office/drawing/2014/main" id="{E317930D-7261-8279-AFCC-EC1E739911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369" y="2909182"/>
                <a:ext cx="649442" cy="472318"/>
              </a:xfrm>
              <a:prstGeom prst="rect">
                <a:avLst/>
              </a:prstGeom>
            </p:spPr>
          </p:pic>
          <p:pic>
            <p:nvPicPr>
              <p:cNvPr id="24" name="Graphic 23">
                <a:extLst>
                  <a:ext uri="{FF2B5EF4-FFF2-40B4-BE49-F238E27FC236}">
                    <a16:creationId xmlns:a16="http://schemas.microsoft.com/office/drawing/2014/main" id="{9A97563F-DBB8-2C09-B0A3-7CED4C50482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2341"/>
              <a:stretch/>
            </p:blipFill>
            <p:spPr>
              <a:xfrm>
                <a:off x="8755004" y="2868038"/>
                <a:ext cx="633416" cy="513062"/>
              </a:xfrm>
              <a:prstGeom prst="rect">
                <a:avLst/>
              </a:prstGeom>
            </p:spPr>
          </p:pic>
          <p:pic>
            <p:nvPicPr>
              <p:cNvPr id="25" name="Graphic 24">
                <a:extLst>
                  <a:ext uri="{FF2B5EF4-FFF2-40B4-BE49-F238E27FC236}">
                    <a16:creationId xmlns:a16="http://schemas.microsoft.com/office/drawing/2014/main" id="{90CE8F05-4E92-D806-1F97-88916E955D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52980" y="3664734"/>
                <a:ext cx="526830" cy="526830"/>
              </a:xfrm>
              <a:prstGeom prst="rect">
                <a:avLst/>
              </a:prstGeom>
            </p:spPr>
          </p:pic>
        </p:grpSp>
      </p:grpSp>
      <p:sp>
        <p:nvSpPr>
          <p:cNvPr id="29" name="Title 11">
            <a:extLst>
              <a:ext uri="{FF2B5EF4-FFF2-40B4-BE49-F238E27FC236}">
                <a16:creationId xmlns:a16="http://schemas.microsoft.com/office/drawing/2014/main" id="{CDB80B0A-4530-03E2-F2FE-C4B859E1BC9E}"/>
              </a:ext>
            </a:extLst>
          </p:cNvPr>
          <p:cNvSpPr txBox="1">
            <a:spLocks/>
          </p:cNvSpPr>
          <p:nvPr/>
        </p:nvSpPr>
        <p:spPr>
          <a:xfrm>
            <a:off x="7132377" y="1440934"/>
            <a:ext cx="4479278" cy="9098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600" b="0" dirty="0">
                <a:latin typeface="Avenir Nxt2 W1G" panose="020B0604020202020204" charset="0"/>
                <a:cs typeface="Avenir Nxt2 W1G" panose="020B0604020202020204" charset="0"/>
              </a:rPr>
              <a:t>efficient management and use of the </a:t>
            </a:r>
            <a:r>
              <a:rPr lang="en-GB" sz="1600" dirty="0">
                <a:solidFill>
                  <a:srgbClr val="009CD6"/>
                </a:solidFill>
                <a:latin typeface="Avenir Nxt2 W1G" panose="020B0604020202020204" charset="0"/>
                <a:cs typeface="Avenir Nxt2 W1G" panose="020B0604020202020204" charset="0"/>
              </a:rPr>
              <a:t>spectrum/orbit resource</a:t>
            </a:r>
            <a:endParaRPr lang="en-GB" sz="1600" b="0" dirty="0">
              <a:latin typeface="Avenir Nxt2 W1G" panose="020B0604020202020204" charset="0"/>
              <a:cs typeface="Avenir Nxt2 W1G" panose="020B0604020202020204" charset="0"/>
            </a:endParaRPr>
          </a:p>
        </p:txBody>
      </p:sp>
      <p:grpSp>
        <p:nvGrpSpPr>
          <p:cNvPr id="42" name="Group 41">
            <a:extLst>
              <a:ext uri="{FF2B5EF4-FFF2-40B4-BE49-F238E27FC236}">
                <a16:creationId xmlns:a16="http://schemas.microsoft.com/office/drawing/2014/main" id="{EE0CFF1D-0CF3-6252-CF54-0CA558F176BB}"/>
              </a:ext>
            </a:extLst>
          </p:cNvPr>
          <p:cNvGrpSpPr/>
          <p:nvPr/>
        </p:nvGrpSpPr>
        <p:grpSpPr>
          <a:xfrm>
            <a:off x="4624514" y="1968412"/>
            <a:ext cx="1610689" cy="1610689"/>
            <a:chOff x="4714591" y="1860305"/>
            <a:chExt cx="1610689" cy="1610689"/>
          </a:xfrm>
        </p:grpSpPr>
        <p:sp>
          <p:nvSpPr>
            <p:cNvPr id="32" name="Oval 31">
              <a:extLst>
                <a:ext uri="{FF2B5EF4-FFF2-40B4-BE49-F238E27FC236}">
                  <a16:creationId xmlns:a16="http://schemas.microsoft.com/office/drawing/2014/main" id="{87CFC22B-A542-6F87-CFEC-D0580DF6EE13}"/>
                </a:ext>
              </a:extLst>
            </p:cNvPr>
            <p:cNvSpPr/>
            <p:nvPr/>
          </p:nvSpPr>
          <p:spPr>
            <a:xfrm>
              <a:off x="4714591" y="1860305"/>
              <a:ext cx="1610689" cy="1610689"/>
            </a:xfrm>
            <a:prstGeom prst="ellipse">
              <a:avLst/>
            </a:prstGeom>
            <a:solidFill>
              <a:srgbClr val="009CD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aphic 1495">
              <a:extLst>
                <a:ext uri="{FF2B5EF4-FFF2-40B4-BE49-F238E27FC236}">
                  <a16:creationId xmlns:a16="http://schemas.microsoft.com/office/drawing/2014/main" id="{B79F8898-8B1F-627D-1D28-78FB1F3BEAB1}"/>
                </a:ext>
              </a:extLst>
            </p:cNvPr>
            <p:cNvGrpSpPr/>
            <p:nvPr/>
          </p:nvGrpSpPr>
          <p:grpSpPr>
            <a:xfrm>
              <a:off x="4917914" y="2238578"/>
              <a:ext cx="1204041" cy="782374"/>
              <a:chOff x="6175173" y="2330072"/>
              <a:chExt cx="457200" cy="297084"/>
            </a:xfrm>
            <a:solidFill>
              <a:schemeClr val="bg1"/>
            </a:solidFill>
          </p:grpSpPr>
          <p:sp>
            <p:nvSpPr>
              <p:cNvPr id="34" name="Freeform: Shape 33">
                <a:extLst>
                  <a:ext uri="{FF2B5EF4-FFF2-40B4-BE49-F238E27FC236}">
                    <a16:creationId xmlns:a16="http://schemas.microsoft.com/office/drawing/2014/main" id="{CE4543E8-3FBA-5BF1-09B1-7AF02F0BC8CC}"/>
                  </a:ext>
                </a:extLst>
              </p:cNvPr>
              <p:cNvSpPr/>
              <p:nvPr/>
            </p:nvSpPr>
            <p:spPr>
              <a:xfrm>
                <a:off x="6232373" y="2358171"/>
                <a:ext cx="343156" cy="216598"/>
              </a:xfrm>
              <a:custGeom>
                <a:avLst/>
                <a:gdLst>
                  <a:gd name="connsiteX0" fmla="*/ 33954 w 343156"/>
                  <a:gd name="connsiteY0" fmla="*/ 216598 h 216598"/>
                  <a:gd name="connsiteX1" fmla="*/ 3569 w 343156"/>
                  <a:gd name="connsiteY1" fmla="*/ 202787 h 216598"/>
                  <a:gd name="connsiteX2" fmla="*/ 2235 w 343156"/>
                  <a:gd name="connsiteY2" fmla="*/ 180785 h 216598"/>
                  <a:gd name="connsiteX3" fmla="*/ 82817 w 343156"/>
                  <a:gd name="connsiteY3" fmla="*/ 24955 h 216598"/>
                  <a:gd name="connsiteX4" fmla="*/ 117107 w 343156"/>
                  <a:gd name="connsiteY4" fmla="*/ 0 h 216598"/>
                  <a:gd name="connsiteX5" fmla="*/ 227026 w 343156"/>
                  <a:gd name="connsiteY5" fmla="*/ 0 h 216598"/>
                  <a:gd name="connsiteX6" fmla="*/ 261506 w 343156"/>
                  <a:gd name="connsiteY6" fmla="*/ 25622 h 216598"/>
                  <a:gd name="connsiteX7" fmla="*/ 340944 w 343156"/>
                  <a:gd name="connsiteY7" fmla="*/ 182594 h 216598"/>
                  <a:gd name="connsiteX8" fmla="*/ 339801 w 343156"/>
                  <a:gd name="connsiteY8" fmla="*/ 203549 h 216598"/>
                  <a:gd name="connsiteX9" fmla="*/ 313894 w 343156"/>
                  <a:gd name="connsiteY9" fmla="*/ 216217 h 216598"/>
                  <a:gd name="connsiteX10" fmla="*/ 313512 w 343156"/>
                  <a:gd name="connsiteY10" fmla="*/ 216217 h 216598"/>
                  <a:gd name="connsiteX11" fmla="*/ 220548 w 343156"/>
                  <a:gd name="connsiteY11" fmla="*/ 216408 h 216598"/>
                  <a:gd name="connsiteX12" fmla="*/ 220548 w 343156"/>
                  <a:gd name="connsiteY12" fmla="*/ 216408 h 216598"/>
                  <a:gd name="connsiteX13" fmla="*/ 211023 w 343156"/>
                  <a:gd name="connsiteY13" fmla="*/ 206883 h 216598"/>
                  <a:gd name="connsiteX14" fmla="*/ 220548 w 343156"/>
                  <a:gd name="connsiteY14" fmla="*/ 197358 h 216598"/>
                  <a:gd name="connsiteX15" fmla="*/ 313607 w 343156"/>
                  <a:gd name="connsiteY15" fmla="*/ 197167 h 216598"/>
                  <a:gd name="connsiteX16" fmla="*/ 323799 w 343156"/>
                  <a:gd name="connsiteY16" fmla="*/ 193167 h 216598"/>
                  <a:gd name="connsiteX17" fmla="*/ 323799 w 343156"/>
                  <a:gd name="connsiteY17" fmla="*/ 190786 h 216598"/>
                  <a:gd name="connsiteX18" fmla="*/ 244361 w 343156"/>
                  <a:gd name="connsiteY18" fmla="*/ 33814 h 216598"/>
                  <a:gd name="connsiteX19" fmla="*/ 227026 w 343156"/>
                  <a:gd name="connsiteY19" fmla="*/ 18955 h 216598"/>
                  <a:gd name="connsiteX20" fmla="*/ 117107 w 343156"/>
                  <a:gd name="connsiteY20" fmla="*/ 18955 h 216598"/>
                  <a:gd name="connsiteX21" fmla="*/ 99962 w 343156"/>
                  <a:gd name="connsiteY21" fmla="*/ 33242 h 216598"/>
                  <a:gd name="connsiteX22" fmla="*/ 19380 w 343156"/>
                  <a:gd name="connsiteY22" fmla="*/ 189071 h 216598"/>
                  <a:gd name="connsiteX23" fmla="*/ 19666 w 343156"/>
                  <a:gd name="connsiteY23" fmla="*/ 192500 h 216598"/>
                  <a:gd name="connsiteX24" fmla="*/ 34049 w 343156"/>
                  <a:gd name="connsiteY24" fmla="*/ 197548 h 216598"/>
                  <a:gd name="connsiteX25" fmla="*/ 117107 w 343156"/>
                  <a:gd name="connsiteY25" fmla="*/ 197358 h 216598"/>
                  <a:gd name="connsiteX26" fmla="*/ 117107 w 343156"/>
                  <a:gd name="connsiteY26" fmla="*/ 197358 h 216598"/>
                  <a:gd name="connsiteX27" fmla="*/ 126632 w 343156"/>
                  <a:gd name="connsiteY27" fmla="*/ 206883 h 216598"/>
                  <a:gd name="connsiteX28" fmla="*/ 117107 w 343156"/>
                  <a:gd name="connsiteY28" fmla="*/ 216408 h 216598"/>
                  <a:gd name="connsiteX29" fmla="*/ 33954 w 343156"/>
                  <a:gd name="connsiteY29" fmla="*/ 216598 h 2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156" h="216598">
                    <a:moveTo>
                      <a:pt x="33954" y="216598"/>
                    </a:moveTo>
                    <a:cubicBezTo>
                      <a:pt x="20142" y="216598"/>
                      <a:pt x="9094" y="211455"/>
                      <a:pt x="3569" y="202787"/>
                    </a:cubicBezTo>
                    <a:cubicBezTo>
                      <a:pt x="-622" y="196120"/>
                      <a:pt x="-1194" y="188119"/>
                      <a:pt x="2235" y="180785"/>
                    </a:cubicBezTo>
                    <a:lnTo>
                      <a:pt x="82817" y="24955"/>
                    </a:lnTo>
                    <a:cubicBezTo>
                      <a:pt x="89103" y="11144"/>
                      <a:pt x="104248" y="0"/>
                      <a:pt x="117107" y="0"/>
                    </a:cubicBezTo>
                    <a:lnTo>
                      <a:pt x="227026" y="0"/>
                    </a:lnTo>
                    <a:cubicBezTo>
                      <a:pt x="239693" y="0"/>
                      <a:pt x="254934" y="11239"/>
                      <a:pt x="261506" y="25622"/>
                    </a:cubicBezTo>
                    <a:lnTo>
                      <a:pt x="340944" y="182594"/>
                    </a:lnTo>
                    <a:cubicBezTo>
                      <a:pt x="344278" y="189833"/>
                      <a:pt x="343802" y="197358"/>
                      <a:pt x="339801" y="203549"/>
                    </a:cubicBezTo>
                    <a:cubicBezTo>
                      <a:pt x="334848" y="211265"/>
                      <a:pt x="324657" y="216217"/>
                      <a:pt x="313894" y="216217"/>
                    </a:cubicBezTo>
                    <a:lnTo>
                      <a:pt x="313512" y="216217"/>
                    </a:lnTo>
                    <a:lnTo>
                      <a:pt x="220548" y="216408"/>
                    </a:lnTo>
                    <a:lnTo>
                      <a:pt x="220548" y="216408"/>
                    </a:lnTo>
                    <a:cubicBezTo>
                      <a:pt x="215309" y="216408"/>
                      <a:pt x="211023" y="212122"/>
                      <a:pt x="211023" y="206883"/>
                    </a:cubicBezTo>
                    <a:cubicBezTo>
                      <a:pt x="211023" y="201644"/>
                      <a:pt x="215309" y="197358"/>
                      <a:pt x="220548" y="197358"/>
                    </a:cubicBezTo>
                    <a:lnTo>
                      <a:pt x="313607" y="197167"/>
                    </a:lnTo>
                    <a:cubicBezTo>
                      <a:pt x="318751" y="197167"/>
                      <a:pt x="322561" y="195167"/>
                      <a:pt x="323799" y="193167"/>
                    </a:cubicBezTo>
                    <a:cubicBezTo>
                      <a:pt x="324085" y="192691"/>
                      <a:pt x="324466" y="192215"/>
                      <a:pt x="323799" y="190786"/>
                    </a:cubicBezTo>
                    <a:lnTo>
                      <a:pt x="244361" y="33814"/>
                    </a:lnTo>
                    <a:cubicBezTo>
                      <a:pt x="240170" y="24765"/>
                      <a:pt x="231217" y="18955"/>
                      <a:pt x="227026" y="18955"/>
                    </a:cubicBezTo>
                    <a:lnTo>
                      <a:pt x="117107" y="18955"/>
                    </a:lnTo>
                    <a:cubicBezTo>
                      <a:pt x="112820" y="18955"/>
                      <a:pt x="103677" y="24955"/>
                      <a:pt x="99962" y="33242"/>
                    </a:cubicBezTo>
                    <a:lnTo>
                      <a:pt x="19380" y="189071"/>
                    </a:lnTo>
                    <a:cubicBezTo>
                      <a:pt x="18713" y="190595"/>
                      <a:pt x="19190" y="191738"/>
                      <a:pt x="19666" y="192500"/>
                    </a:cubicBezTo>
                    <a:cubicBezTo>
                      <a:pt x="21095" y="194786"/>
                      <a:pt x="25762" y="197453"/>
                      <a:pt x="34049" y="197548"/>
                    </a:cubicBezTo>
                    <a:lnTo>
                      <a:pt x="117107" y="197358"/>
                    </a:lnTo>
                    <a:lnTo>
                      <a:pt x="117107" y="197358"/>
                    </a:lnTo>
                    <a:cubicBezTo>
                      <a:pt x="122345" y="197358"/>
                      <a:pt x="126632" y="201644"/>
                      <a:pt x="126632" y="206883"/>
                    </a:cubicBezTo>
                    <a:cubicBezTo>
                      <a:pt x="126632" y="212122"/>
                      <a:pt x="122345" y="216408"/>
                      <a:pt x="117107" y="216408"/>
                    </a:cubicBezTo>
                    <a:lnTo>
                      <a:pt x="33954" y="216598"/>
                    </a:ln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73D0E8-062B-69A2-A412-04E7D1ECA954}"/>
                  </a:ext>
                </a:extLst>
              </p:cNvPr>
              <p:cNvSpPr/>
              <p:nvPr/>
            </p:nvSpPr>
            <p:spPr>
              <a:xfrm>
                <a:off x="6351081" y="2442168"/>
                <a:ext cx="96049" cy="100692"/>
              </a:xfrm>
              <a:custGeom>
                <a:avLst/>
                <a:gdLst>
                  <a:gd name="connsiteX0" fmla="*/ 48310 w 96049"/>
                  <a:gd name="connsiteY0" fmla="*/ 100692 h 100692"/>
                  <a:gd name="connsiteX1" fmla="*/ 114 w 96049"/>
                  <a:gd name="connsiteY1" fmla="*/ 53639 h 100692"/>
                  <a:gd name="connsiteX2" fmla="*/ 114 w 96049"/>
                  <a:gd name="connsiteY2" fmla="*/ 53639 h 100692"/>
                  <a:gd name="connsiteX3" fmla="*/ 11544 w 96049"/>
                  <a:gd name="connsiteY3" fmla="*/ 17349 h 100692"/>
                  <a:gd name="connsiteX4" fmla="*/ 44596 w 96049"/>
                  <a:gd name="connsiteY4" fmla="*/ 108 h 100692"/>
                  <a:gd name="connsiteX5" fmla="*/ 95935 w 96049"/>
                  <a:gd name="connsiteY5" fmla="*/ 47067 h 100692"/>
                  <a:gd name="connsiteX6" fmla="*/ 84506 w 96049"/>
                  <a:gd name="connsiteY6" fmla="*/ 83357 h 100692"/>
                  <a:gd name="connsiteX7" fmla="*/ 51454 w 96049"/>
                  <a:gd name="connsiteY7" fmla="*/ 100597 h 100692"/>
                  <a:gd name="connsiteX8" fmla="*/ 48310 w 96049"/>
                  <a:gd name="connsiteY8" fmla="*/ 100692 h 100692"/>
                  <a:gd name="connsiteX9" fmla="*/ 47739 w 96049"/>
                  <a:gd name="connsiteY9" fmla="*/ 19158 h 100692"/>
                  <a:gd name="connsiteX10" fmla="*/ 45929 w 96049"/>
                  <a:gd name="connsiteY10" fmla="*/ 19158 h 100692"/>
                  <a:gd name="connsiteX11" fmla="*/ 26308 w 96049"/>
                  <a:gd name="connsiteY11" fmla="*/ 29445 h 100692"/>
                  <a:gd name="connsiteX12" fmla="*/ 19164 w 96049"/>
                  <a:gd name="connsiteY12" fmla="*/ 52305 h 100692"/>
                  <a:gd name="connsiteX13" fmla="*/ 19164 w 96049"/>
                  <a:gd name="connsiteY13" fmla="*/ 52305 h 100692"/>
                  <a:gd name="connsiteX14" fmla="*/ 50120 w 96049"/>
                  <a:gd name="connsiteY14" fmla="*/ 81547 h 100692"/>
                  <a:gd name="connsiteX15" fmla="*/ 69742 w 96049"/>
                  <a:gd name="connsiteY15" fmla="*/ 71260 h 100692"/>
                  <a:gd name="connsiteX16" fmla="*/ 76885 w 96049"/>
                  <a:gd name="connsiteY16" fmla="*/ 48400 h 100692"/>
                  <a:gd name="connsiteX17" fmla="*/ 47739 w 96049"/>
                  <a:gd name="connsiteY17" fmla="*/ 19063 h 10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049" h="100692">
                    <a:moveTo>
                      <a:pt x="48310" y="100692"/>
                    </a:moveTo>
                    <a:cubicBezTo>
                      <a:pt x="23259" y="100692"/>
                      <a:pt x="2019" y="80214"/>
                      <a:pt x="114" y="53639"/>
                    </a:cubicBezTo>
                    <a:lnTo>
                      <a:pt x="114" y="53639"/>
                    </a:lnTo>
                    <a:cubicBezTo>
                      <a:pt x="-743" y="40304"/>
                      <a:pt x="3257" y="27445"/>
                      <a:pt x="11544" y="17349"/>
                    </a:cubicBezTo>
                    <a:cubicBezTo>
                      <a:pt x="19926" y="7157"/>
                      <a:pt x="31642" y="966"/>
                      <a:pt x="44596" y="108"/>
                    </a:cubicBezTo>
                    <a:cubicBezTo>
                      <a:pt x="71266" y="-1701"/>
                      <a:pt x="94031" y="19349"/>
                      <a:pt x="95935" y="47067"/>
                    </a:cubicBezTo>
                    <a:cubicBezTo>
                      <a:pt x="96793" y="60402"/>
                      <a:pt x="92792" y="73260"/>
                      <a:pt x="84506" y="83357"/>
                    </a:cubicBezTo>
                    <a:cubicBezTo>
                      <a:pt x="76124" y="93549"/>
                      <a:pt x="64408" y="99740"/>
                      <a:pt x="51454" y="100597"/>
                    </a:cubicBezTo>
                    <a:cubicBezTo>
                      <a:pt x="50406" y="100597"/>
                      <a:pt x="49358" y="100692"/>
                      <a:pt x="48310" y="100692"/>
                    </a:cubicBezTo>
                    <a:close/>
                    <a:moveTo>
                      <a:pt x="47739" y="19158"/>
                    </a:moveTo>
                    <a:cubicBezTo>
                      <a:pt x="47167" y="19158"/>
                      <a:pt x="46500" y="19158"/>
                      <a:pt x="45929" y="19158"/>
                    </a:cubicBezTo>
                    <a:cubicBezTo>
                      <a:pt x="38309" y="19635"/>
                      <a:pt x="31356" y="23349"/>
                      <a:pt x="26308" y="29445"/>
                    </a:cubicBezTo>
                    <a:cubicBezTo>
                      <a:pt x="21164" y="35732"/>
                      <a:pt x="18592" y="43828"/>
                      <a:pt x="19164" y="52305"/>
                    </a:cubicBezTo>
                    <a:lnTo>
                      <a:pt x="19164" y="52305"/>
                    </a:lnTo>
                    <a:cubicBezTo>
                      <a:pt x="20307" y="69546"/>
                      <a:pt x="34499" y="82690"/>
                      <a:pt x="50120" y="81547"/>
                    </a:cubicBezTo>
                    <a:cubicBezTo>
                      <a:pt x="57740" y="81071"/>
                      <a:pt x="64694" y="77356"/>
                      <a:pt x="69742" y="71260"/>
                    </a:cubicBezTo>
                    <a:cubicBezTo>
                      <a:pt x="74885" y="64974"/>
                      <a:pt x="77457" y="56877"/>
                      <a:pt x="76885" y="48400"/>
                    </a:cubicBezTo>
                    <a:cubicBezTo>
                      <a:pt x="75742" y="31827"/>
                      <a:pt x="62884" y="19063"/>
                      <a:pt x="47739" y="19063"/>
                    </a:cubicBez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81AFC50F-F8B4-405F-79DF-DA34EECBDC1A}"/>
                  </a:ext>
                </a:extLst>
              </p:cNvPr>
              <p:cNvSpPr/>
              <p:nvPr/>
            </p:nvSpPr>
            <p:spPr>
              <a:xfrm>
                <a:off x="6319667" y="2546400"/>
                <a:ext cx="163067" cy="80756"/>
              </a:xfrm>
              <a:custGeom>
                <a:avLst/>
                <a:gdLst>
                  <a:gd name="connsiteX0" fmla="*/ 153448 w 163067"/>
                  <a:gd name="connsiteY0" fmla="*/ 80757 h 80756"/>
                  <a:gd name="connsiteX1" fmla="*/ 9525 w 163067"/>
                  <a:gd name="connsiteY1" fmla="*/ 80757 h 80756"/>
                  <a:gd name="connsiteX2" fmla="*/ 2763 w 163067"/>
                  <a:gd name="connsiteY2" fmla="*/ 77899 h 80756"/>
                  <a:gd name="connsiteX3" fmla="*/ 0 w 163067"/>
                  <a:gd name="connsiteY3" fmla="*/ 71041 h 80756"/>
                  <a:gd name="connsiteX4" fmla="*/ 44196 w 163067"/>
                  <a:gd name="connsiteY4" fmla="*/ 1890 h 80756"/>
                  <a:gd name="connsiteX5" fmla="*/ 54483 w 163067"/>
                  <a:gd name="connsiteY5" fmla="*/ 3795 h 80756"/>
                  <a:gd name="connsiteX6" fmla="*/ 105442 w 163067"/>
                  <a:gd name="connsiteY6" fmla="*/ 2842 h 80756"/>
                  <a:gd name="connsiteX7" fmla="*/ 115443 w 163067"/>
                  <a:gd name="connsiteY7" fmla="*/ 556 h 80756"/>
                  <a:gd name="connsiteX8" fmla="*/ 163068 w 163067"/>
                  <a:gd name="connsiteY8" fmla="*/ 71041 h 80756"/>
                  <a:gd name="connsiteX9" fmla="*/ 160306 w 163067"/>
                  <a:gd name="connsiteY9" fmla="*/ 77899 h 80756"/>
                  <a:gd name="connsiteX10" fmla="*/ 153543 w 163067"/>
                  <a:gd name="connsiteY10" fmla="*/ 80757 h 80756"/>
                  <a:gd name="connsiteX11" fmla="*/ 20193 w 163067"/>
                  <a:gd name="connsiteY11" fmla="*/ 61707 h 80756"/>
                  <a:gd name="connsiteX12" fmla="*/ 142780 w 163067"/>
                  <a:gd name="connsiteY12" fmla="*/ 61707 h 80756"/>
                  <a:gd name="connsiteX13" fmla="*/ 114110 w 163067"/>
                  <a:gd name="connsiteY13" fmla="*/ 20654 h 80756"/>
                  <a:gd name="connsiteX14" fmla="*/ 46482 w 163067"/>
                  <a:gd name="connsiteY14" fmla="*/ 21892 h 80756"/>
                  <a:gd name="connsiteX15" fmla="*/ 20288 w 163067"/>
                  <a:gd name="connsiteY15" fmla="*/ 61612 h 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067" h="80756">
                    <a:moveTo>
                      <a:pt x="153448" y="80757"/>
                    </a:moveTo>
                    <a:lnTo>
                      <a:pt x="9525" y="80757"/>
                    </a:lnTo>
                    <a:cubicBezTo>
                      <a:pt x="6954" y="80757"/>
                      <a:pt x="4477" y="79709"/>
                      <a:pt x="2763" y="77899"/>
                    </a:cubicBezTo>
                    <a:cubicBezTo>
                      <a:pt x="953" y="76090"/>
                      <a:pt x="0" y="73613"/>
                      <a:pt x="0" y="71041"/>
                    </a:cubicBezTo>
                    <a:cubicBezTo>
                      <a:pt x="0" y="68946"/>
                      <a:pt x="1334" y="19797"/>
                      <a:pt x="44196" y="1890"/>
                    </a:cubicBezTo>
                    <a:cubicBezTo>
                      <a:pt x="47720" y="461"/>
                      <a:pt x="51721" y="1223"/>
                      <a:pt x="54483" y="3795"/>
                    </a:cubicBezTo>
                    <a:cubicBezTo>
                      <a:pt x="68580" y="17225"/>
                      <a:pt x="91630" y="16844"/>
                      <a:pt x="105442" y="2842"/>
                    </a:cubicBezTo>
                    <a:cubicBezTo>
                      <a:pt x="108014" y="175"/>
                      <a:pt x="111919" y="-682"/>
                      <a:pt x="115443" y="556"/>
                    </a:cubicBezTo>
                    <a:cubicBezTo>
                      <a:pt x="161544" y="17130"/>
                      <a:pt x="162973" y="68851"/>
                      <a:pt x="163068" y="71041"/>
                    </a:cubicBezTo>
                    <a:cubicBezTo>
                      <a:pt x="163068" y="73613"/>
                      <a:pt x="162116" y="76090"/>
                      <a:pt x="160306" y="77899"/>
                    </a:cubicBezTo>
                    <a:cubicBezTo>
                      <a:pt x="158496" y="79709"/>
                      <a:pt x="156115" y="80757"/>
                      <a:pt x="153543" y="80757"/>
                    </a:cubicBezTo>
                    <a:close/>
                    <a:moveTo>
                      <a:pt x="20193" y="61707"/>
                    </a:moveTo>
                    <a:lnTo>
                      <a:pt x="142780" y="61707"/>
                    </a:lnTo>
                    <a:cubicBezTo>
                      <a:pt x="140494" y="49896"/>
                      <a:pt x="133731" y="30274"/>
                      <a:pt x="114110" y="20654"/>
                    </a:cubicBezTo>
                    <a:cubicBezTo>
                      <a:pt x="94869" y="36180"/>
                      <a:pt x="66294" y="36751"/>
                      <a:pt x="46482" y="21892"/>
                    </a:cubicBezTo>
                    <a:cubicBezTo>
                      <a:pt x="28670" y="31894"/>
                      <a:pt x="22479" y="50277"/>
                      <a:pt x="20288" y="61612"/>
                    </a:cubicBezTo>
                    <a:close/>
                  </a:path>
                </a:pathLst>
              </a:custGeom>
              <a:grp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09569B-7EB9-8523-EF93-F8100D4926B3}"/>
                  </a:ext>
                </a:extLst>
              </p:cNvPr>
              <p:cNvSpPr/>
              <p:nvPr/>
            </p:nvSpPr>
            <p:spPr>
              <a:xfrm>
                <a:off x="6206605"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99"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762504-8B04-0967-0984-C4ACBB15590B}"/>
                  </a:ext>
                </a:extLst>
              </p:cNvPr>
              <p:cNvSpPr/>
              <p:nvPr/>
            </p:nvSpPr>
            <p:spPr>
              <a:xfrm>
                <a:off x="6175173" y="2434203"/>
                <a:ext cx="121706" cy="80748"/>
              </a:xfrm>
              <a:custGeom>
                <a:avLst/>
                <a:gdLst>
                  <a:gd name="connsiteX0" fmla="*/ 83820 w 121706"/>
                  <a:gd name="connsiteY0" fmla="*/ 80749 h 80748"/>
                  <a:gd name="connsiteX1" fmla="*/ 9525 w 121706"/>
                  <a:gd name="connsiteY1" fmla="*/ 80749 h 80748"/>
                  <a:gd name="connsiteX2" fmla="*/ 2762 w 121706"/>
                  <a:gd name="connsiteY2" fmla="*/ 77891 h 80748"/>
                  <a:gd name="connsiteX3" fmla="*/ 0 w 121706"/>
                  <a:gd name="connsiteY3" fmla="*/ 71033 h 80748"/>
                  <a:gd name="connsiteX4" fmla="*/ 44196 w 121706"/>
                  <a:gd name="connsiteY4" fmla="*/ 1882 h 80748"/>
                  <a:gd name="connsiteX5" fmla="*/ 54483 w 121706"/>
                  <a:gd name="connsiteY5" fmla="*/ 3787 h 80748"/>
                  <a:gd name="connsiteX6" fmla="*/ 105442 w 121706"/>
                  <a:gd name="connsiteY6" fmla="*/ 2834 h 80748"/>
                  <a:gd name="connsiteX7" fmla="*/ 118872 w 121706"/>
                  <a:gd name="connsiteY7" fmla="*/ 2739 h 80748"/>
                  <a:gd name="connsiteX8" fmla="*/ 118967 w 121706"/>
                  <a:gd name="connsiteY8" fmla="*/ 16169 h 80748"/>
                  <a:gd name="connsiteX9" fmla="*/ 79439 w 121706"/>
                  <a:gd name="connsiteY9" fmla="*/ 32933 h 80748"/>
                  <a:gd name="connsiteX10" fmla="*/ 46482 w 121706"/>
                  <a:gd name="connsiteY10" fmla="*/ 21884 h 80748"/>
                  <a:gd name="connsiteX11" fmla="*/ 20288 w 121706"/>
                  <a:gd name="connsiteY11" fmla="*/ 61603 h 80748"/>
                  <a:gd name="connsiteX12" fmla="*/ 83820 w 121706"/>
                  <a:gd name="connsiteY12" fmla="*/ 61603 h 80748"/>
                  <a:gd name="connsiteX13" fmla="*/ 93345 w 121706"/>
                  <a:gd name="connsiteY13" fmla="*/ 71128 h 80748"/>
                  <a:gd name="connsiteX14" fmla="*/ 83820 w 121706"/>
                  <a:gd name="connsiteY14" fmla="*/ 80653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83820" y="80749"/>
                    </a:moveTo>
                    <a:lnTo>
                      <a:pt x="9525" y="80749"/>
                    </a:lnTo>
                    <a:cubicBezTo>
                      <a:pt x="6953" y="80749"/>
                      <a:pt x="4476" y="79701"/>
                      <a:pt x="2762" y="77891"/>
                    </a:cubicBezTo>
                    <a:cubicBezTo>
                      <a:pt x="952" y="76081"/>
                      <a:pt x="0" y="73605"/>
                      <a:pt x="0" y="71033"/>
                    </a:cubicBezTo>
                    <a:cubicBezTo>
                      <a:pt x="0" y="68938"/>
                      <a:pt x="1334" y="19789"/>
                      <a:pt x="44196" y="1882"/>
                    </a:cubicBezTo>
                    <a:cubicBezTo>
                      <a:pt x="47720" y="453"/>
                      <a:pt x="51721" y="1215"/>
                      <a:pt x="54483" y="3787"/>
                    </a:cubicBezTo>
                    <a:cubicBezTo>
                      <a:pt x="68675" y="17312"/>
                      <a:pt x="91630" y="16836"/>
                      <a:pt x="105442" y="2834"/>
                    </a:cubicBezTo>
                    <a:cubicBezTo>
                      <a:pt x="109157" y="-881"/>
                      <a:pt x="115158" y="-976"/>
                      <a:pt x="118872" y="2739"/>
                    </a:cubicBezTo>
                    <a:cubicBezTo>
                      <a:pt x="122587" y="6454"/>
                      <a:pt x="122682" y="12454"/>
                      <a:pt x="118967" y="16169"/>
                    </a:cubicBezTo>
                    <a:cubicBezTo>
                      <a:pt x="108299" y="27028"/>
                      <a:pt x="94298" y="32933"/>
                      <a:pt x="79439" y="32933"/>
                    </a:cubicBezTo>
                    <a:cubicBezTo>
                      <a:pt x="67533" y="32933"/>
                      <a:pt x="56007" y="29028"/>
                      <a:pt x="46482" y="21884"/>
                    </a:cubicBezTo>
                    <a:cubicBezTo>
                      <a:pt x="28670" y="31885"/>
                      <a:pt x="22479" y="50269"/>
                      <a:pt x="20288" y="61603"/>
                    </a:cubicBezTo>
                    <a:lnTo>
                      <a:pt x="83820" y="61603"/>
                    </a:lnTo>
                    <a:cubicBezTo>
                      <a:pt x="89059" y="61603"/>
                      <a:pt x="93345" y="65890"/>
                      <a:pt x="93345" y="71128"/>
                    </a:cubicBezTo>
                    <a:cubicBezTo>
                      <a:pt x="93345" y="76367"/>
                      <a:pt x="89059" y="80653"/>
                      <a:pt x="83820" y="80653"/>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44BF8E9-CE35-F298-8751-56C14B69F2F3}"/>
                  </a:ext>
                </a:extLst>
              </p:cNvPr>
              <p:cNvSpPr/>
              <p:nvPr/>
            </p:nvSpPr>
            <p:spPr>
              <a:xfrm>
                <a:off x="6504928"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04"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AC97C04-A96B-68A4-644E-B1E499B5F456}"/>
                  </a:ext>
                </a:extLst>
              </p:cNvPr>
              <p:cNvSpPr/>
              <p:nvPr/>
            </p:nvSpPr>
            <p:spPr>
              <a:xfrm>
                <a:off x="6510666" y="2434299"/>
                <a:ext cx="121706" cy="80748"/>
              </a:xfrm>
              <a:custGeom>
                <a:avLst/>
                <a:gdLst>
                  <a:gd name="connsiteX0" fmla="*/ 112181 w 121706"/>
                  <a:gd name="connsiteY0" fmla="*/ 80653 h 80748"/>
                  <a:gd name="connsiteX1" fmla="*/ 39220 w 121706"/>
                  <a:gd name="connsiteY1" fmla="*/ 80653 h 80748"/>
                  <a:gd name="connsiteX2" fmla="*/ 29695 w 121706"/>
                  <a:gd name="connsiteY2" fmla="*/ 71128 h 80748"/>
                  <a:gd name="connsiteX3" fmla="*/ 39220 w 121706"/>
                  <a:gd name="connsiteY3" fmla="*/ 61603 h 80748"/>
                  <a:gd name="connsiteX4" fmla="*/ 101418 w 121706"/>
                  <a:gd name="connsiteY4" fmla="*/ 61603 h 80748"/>
                  <a:gd name="connsiteX5" fmla="*/ 75224 w 121706"/>
                  <a:gd name="connsiteY5" fmla="*/ 21884 h 80748"/>
                  <a:gd name="connsiteX6" fmla="*/ 42267 w 121706"/>
                  <a:gd name="connsiteY6" fmla="*/ 32933 h 80748"/>
                  <a:gd name="connsiteX7" fmla="*/ 2739 w 121706"/>
                  <a:gd name="connsiteY7" fmla="*/ 16169 h 80748"/>
                  <a:gd name="connsiteX8" fmla="*/ 2834 w 121706"/>
                  <a:gd name="connsiteY8" fmla="*/ 2739 h 80748"/>
                  <a:gd name="connsiteX9" fmla="*/ 16264 w 121706"/>
                  <a:gd name="connsiteY9" fmla="*/ 2834 h 80748"/>
                  <a:gd name="connsiteX10" fmla="*/ 67223 w 121706"/>
                  <a:gd name="connsiteY10" fmla="*/ 3787 h 80748"/>
                  <a:gd name="connsiteX11" fmla="*/ 77510 w 121706"/>
                  <a:gd name="connsiteY11" fmla="*/ 1882 h 80748"/>
                  <a:gd name="connsiteX12" fmla="*/ 121706 w 121706"/>
                  <a:gd name="connsiteY12" fmla="*/ 71033 h 80748"/>
                  <a:gd name="connsiteX13" fmla="*/ 118944 w 121706"/>
                  <a:gd name="connsiteY13" fmla="*/ 77891 h 80748"/>
                  <a:gd name="connsiteX14" fmla="*/ 112181 w 121706"/>
                  <a:gd name="connsiteY14" fmla="*/ 80749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112181" y="80653"/>
                    </a:moveTo>
                    <a:lnTo>
                      <a:pt x="39220" y="80653"/>
                    </a:lnTo>
                    <a:cubicBezTo>
                      <a:pt x="33981" y="80653"/>
                      <a:pt x="29695" y="76367"/>
                      <a:pt x="29695" y="71128"/>
                    </a:cubicBezTo>
                    <a:cubicBezTo>
                      <a:pt x="29695" y="65890"/>
                      <a:pt x="33981" y="61603"/>
                      <a:pt x="39220" y="61603"/>
                    </a:cubicBezTo>
                    <a:lnTo>
                      <a:pt x="101418" y="61603"/>
                    </a:lnTo>
                    <a:cubicBezTo>
                      <a:pt x="99227" y="50269"/>
                      <a:pt x="92940" y="31790"/>
                      <a:pt x="75224" y="21884"/>
                    </a:cubicBezTo>
                    <a:cubicBezTo>
                      <a:pt x="65604" y="29028"/>
                      <a:pt x="54174" y="32933"/>
                      <a:pt x="42267" y="32933"/>
                    </a:cubicBezTo>
                    <a:cubicBezTo>
                      <a:pt x="27408" y="32933"/>
                      <a:pt x="13407" y="26932"/>
                      <a:pt x="2739" y="16169"/>
                    </a:cubicBezTo>
                    <a:cubicBezTo>
                      <a:pt x="-976" y="12454"/>
                      <a:pt x="-881" y="6358"/>
                      <a:pt x="2834" y="2739"/>
                    </a:cubicBezTo>
                    <a:cubicBezTo>
                      <a:pt x="6549" y="-976"/>
                      <a:pt x="12645" y="-881"/>
                      <a:pt x="16264" y="2834"/>
                    </a:cubicBezTo>
                    <a:cubicBezTo>
                      <a:pt x="29980" y="16836"/>
                      <a:pt x="53031" y="17217"/>
                      <a:pt x="67223" y="3787"/>
                    </a:cubicBezTo>
                    <a:cubicBezTo>
                      <a:pt x="69985" y="1215"/>
                      <a:pt x="73986" y="453"/>
                      <a:pt x="77510" y="1882"/>
                    </a:cubicBezTo>
                    <a:cubicBezTo>
                      <a:pt x="120372" y="19789"/>
                      <a:pt x="121706" y="68938"/>
                      <a:pt x="121706" y="71033"/>
                    </a:cubicBezTo>
                    <a:cubicBezTo>
                      <a:pt x="121706" y="73605"/>
                      <a:pt x="120754" y="76081"/>
                      <a:pt x="118944" y="77891"/>
                    </a:cubicBezTo>
                    <a:cubicBezTo>
                      <a:pt x="117134" y="79701"/>
                      <a:pt x="114753" y="80749"/>
                      <a:pt x="112181" y="80749"/>
                    </a:cubicBezTo>
                    <a:close/>
                  </a:path>
                </a:pathLst>
              </a:custGeom>
              <a:grpFill/>
              <a:ln w="9525" cap="flat">
                <a:noFill/>
                <a:prstDash val="solid"/>
                <a:miter/>
              </a:ln>
            </p:spPr>
            <p:txBody>
              <a:bodyPr rtlCol="0" anchor="ctr"/>
              <a:lstStyle/>
              <a:p>
                <a:endParaRPr lang="en-GB"/>
              </a:p>
            </p:txBody>
          </p:sp>
        </p:grpSp>
      </p:grpSp>
      <p:sp>
        <p:nvSpPr>
          <p:cNvPr id="41" name="Shape 616">
            <a:extLst>
              <a:ext uri="{FF2B5EF4-FFF2-40B4-BE49-F238E27FC236}">
                <a16:creationId xmlns:a16="http://schemas.microsoft.com/office/drawing/2014/main" id="{0CD9C449-CF84-6DFF-D70D-3855E3E5AB24}"/>
              </a:ext>
            </a:extLst>
          </p:cNvPr>
          <p:cNvSpPr/>
          <p:nvPr/>
        </p:nvSpPr>
        <p:spPr>
          <a:xfrm>
            <a:off x="4174945" y="3623212"/>
            <a:ext cx="2509825" cy="1415691"/>
          </a:xfrm>
          <a:prstGeom prst="rect">
            <a:avLst/>
          </a:prstGeom>
          <a:noFill/>
          <a:ln>
            <a:noFill/>
          </a:ln>
        </p:spPr>
        <p:txBody>
          <a:bodyPr wrap="square" lIns="182824" tIns="91400" rIns="182824" bIns="91400" anchor="t" anchorCtr="0">
            <a:spAutoFit/>
          </a:bodyPr>
          <a:lstStyle/>
          <a:p>
            <a:pPr algn="ctr" defTabSz="457200">
              <a:buSzPct val="25000"/>
            </a:pPr>
            <a:r>
              <a:rPr lang="de-DE" sz="4000" b="1" dirty="0">
                <a:solidFill>
                  <a:srgbClr val="009CD6"/>
                </a:solidFill>
                <a:latin typeface="Avenir Nxt2 W1G" panose="020B0503020202020204" pitchFamily="34" charset="0"/>
                <a:ea typeface="Roboto"/>
                <a:cs typeface="Roboto"/>
                <a:sym typeface="Roboto"/>
              </a:rPr>
              <a:t>Study </a:t>
            </a:r>
            <a:br>
              <a:rPr lang="de-DE" sz="4000" b="1" dirty="0">
                <a:solidFill>
                  <a:srgbClr val="009CD6"/>
                </a:solidFill>
                <a:latin typeface="Avenir Nxt2 W1G" panose="020B0503020202020204" pitchFamily="34" charset="0"/>
                <a:ea typeface="Roboto"/>
                <a:cs typeface="Roboto"/>
                <a:sym typeface="Roboto"/>
              </a:rPr>
            </a:br>
            <a:r>
              <a:rPr lang="de-DE" sz="4000" b="1" dirty="0">
                <a:solidFill>
                  <a:srgbClr val="009CD6"/>
                </a:solidFill>
                <a:latin typeface="Avenir Nxt2 W1G" panose="020B0503020202020204" pitchFamily="34" charset="0"/>
                <a:ea typeface="Roboto"/>
                <a:cs typeface="Roboto"/>
                <a:sym typeface="Roboto"/>
              </a:rPr>
              <a:t>Groups</a:t>
            </a:r>
          </a:p>
        </p:txBody>
      </p:sp>
      <p:sp>
        <p:nvSpPr>
          <p:cNvPr id="43" name="Arrow: Right 42">
            <a:extLst>
              <a:ext uri="{FF2B5EF4-FFF2-40B4-BE49-F238E27FC236}">
                <a16:creationId xmlns:a16="http://schemas.microsoft.com/office/drawing/2014/main" id="{8C740490-2B96-036E-563F-64BB70DC22EE}"/>
              </a:ext>
            </a:extLst>
          </p:cNvPr>
          <p:cNvSpPr/>
          <p:nvPr/>
        </p:nvSpPr>
        <p:spPr>
          <a:xfrm>
            <a:off x="3059478" y="2543804"/>
            <a:ext cx="1399225" cy="427935"/>
          </a:xfrm>
          <a:prstGeom prst="rightArrow">
            <a:avLst>
              <a:gd name="adj1" fmla="val 50000"/>
              <a:gd name="adj2" fmla="val 109934"/>
            </a:avLst>
          </a:prstGeom>
          <a:solidFill>
            <a:srgbClr val="009C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itle 11">
            <a:extLst>
              <a:ext uri="{FF2B5EF4-FFF2-40B4-BE49-F238E27FC236}">
                <a16:creationId xmlns:a16="http://schemas.microsoft.com/office/drawing/2014/main" id="{D8912CC4-5B46-9EDC-9477-00776897F2E0}"/>
              </a:ext>
            </a:extLst>
          </p:cNvPr>
          <p:cNvSpPr txBox="1">
            <a:spLocks/>
          </p:cNvSpPr>
          <p:nvPr/>
        </p:nvSpPr>
        <p:spPr>
          <a:xfrm>
            <a:off x="7132377" y="4460453"/>
            <a:ext cx="4883841" cy="5013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600" dirty="0">
                <a:solidFill>
                  <a:srgbClr val="009CD6"/>
                </a:solidFill>
                <a:latin typeface="Avenir Nxt2 W1G" panose="020B0604020202020204" charset="0"/>
                <a:cs typeface="Avenir Nxt2 W1G" panose="020B0604020202020204" charset="0"/>
              </a:rPr>
              <a:t>spectrum monitoring</a:t>
            </a:r>
            <a:endParaRPr lang="en-GB" sz="1600" b="0" dirty="0">
              <a:latin typeface="Avenir Nxt2 W1G" panose="020B0604020202020204" charset="0"/>
              <a:cs typeface="Avenir Nxt2 W1G" panose="020B0604020202020204" charset="0"/>
            </a:endParaRPr>
          </a:p>
        </p:txBody>
      </p:sp>
      <p:sp>
        <p:nvSpPr>
          <p:cNvPr id="45" name="Title 11">
            <a:extLst>
              <a:ext uri="{FF2B5EF4-FFF2-40B4-BE49-F238E27FC236}">
                <a16:creationId xmlns:a16="http://schemas.microsoft.com/office/drawing/2014/main" id="{0803E051-308F-10D9-93D1-5976C987DEE4}"/>
              </a:ext>
            </a:extLst>
          </p:cNvPr>
          <p:cNvSpPr txBox="1">
            <a:spLocks/>
          </p:cNvSpPr>
          <p:nvPr/>
        </p:nvSpPr>
        <p:spPr>
          <a:xfrm>
            <a:off x="7132377" y="2291225"/>
            <a:ext cx="4479278" cy="5823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600" dirty="0">
                <a:solidFill>
                  <a:srgbClr val="009CD6"/>
                </a:solidFill>
                <a:latin typeface="Avenir Nxt2 W1G" panose="020B0604020202020204" charset="0"/>
                <a:cs typeface="Avenir Nxt2 W1G" panose="020B0604020202020204" charset="0"/>
              </a:rPr>
              <a:t>radio systems </a:t>
            </a:r>
            <a:r>
              <a:rPr lang="en-GB" sz="1600" b="0" dirty="0">
                <a:latin typeface="Avenir Nxt2 W1G" panose="020B0604020202020204" charset="0"/>
                <a:cs typeface="Avenir Nxt2 W1G" panose="020B0604020202020204" charset="0"/>
              </a:rPr>
              <a:t>characteristics and performance</a:t>
            </a:r>
          </a:p>
        </p:txBody>
      </p:sp>
      <p:sp>
        <p:nvSpPr>
          <p:cNvPr id="46" name="Title 11">
            <a:extLst>
              <a:ext uri="{FF2B5EF4-FFF2-40B4-BE49-F238E27FC236}">
                <a16:creationId xmlns:a16="http://schemas.microsoft.com/office/drawing/2014/main" id="{C1E36B69-C9B1-0588-5912-7CDEAB6B27E8}"/>
              </a:ext>
            </a:extLst>
          </p:cNvPr>
          <p:cNvSpPr txBox="1">
            <a:spLocks/>
          </p:cNvSpPr>
          <p:nvPr/>
        </p:nvSpPr>
        <p:spPr>
          <a:xfrm>
            <a:off x="7132377" y="3115641"/>
            <a:ext cx="4418572" cy="7903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285750" marR="0" lvl="0" indent="-285750" algn="l" defTabSz="914400" rtl="0" eaLnBrk="1" fontAlgn="auto" latinLnBrk="0" hangingPunct="1">
              <a:lnSpc>
                <a:spcPct val="150000"/>
              </a:lnSpc>
              <a:spcBef>
                <a:spcPts val="600"/>
              </a:spcBef>
              <a:spcAft>
                <a:spcPts val="0"/>
              </a:spcAft>
              <a:buClr>
                <a:srgbClr val="00B0F0"/>
              </a:buClr>
              <a:buSzTx/>
              <a:buFont typeface="Arial" panose="020B0604020202020204" pitchFamily="34" charset="0"/>
              <a:buChar char="•"/>
              <a:tabLst/>
              <a:defRPr/>
            </a:pPr>
            <a:r>
              <a:rPr lang="en-GB" sz="1600" dirty="0">
                <a:solidFill>
                  <a:srgbClr val="009CD6"/>
                </a:solidFill>
                <a:latin typeface="Avenir Nxt2 W1G" panose="020B0604020202020204" charset="0"/>
                <a:cs typeface="Avenir Nxt2 W1G" panose="020B0604020202020204" charset="0"/>
              </a:rPr>
              <a:t>emergency radiocommunications </a:t>
            </a:r>
            <a:r>
              <a:rPr lang="en-GB" sz="1600" b="0" dirty="0">
                <a:latin typeface="Avenir Nxt2 W1G" panose="020B0604020202020204" charset="0"/>
                <a:cs typeface="Avenir Nxt2 W1G" panose="020B0604020202020204" charset="0"/>
              </a:rPr>
              <a:t>for public protection and disaster relief</a:t>
            </a:r>
          </a:p>
        </p:txBody>
      </p:sp>
      <p:sp>
        <p:nvSpPr>
          <p:cNvPr id="48" name="Title 11">
            <a:extLst>
              <a:ext uri="{FF2B5EF4-FFF2-40B4-BE49-F238E27FC236}">
                <a16:creationId xmlns:a16="http://schemas.microsoft.com/office/drawing/2014/main" id="{5DFF94B4-E8D3-B863-18D3-D0C35EB620E6}"/>
              </a:ext>
            </a:extLst>
          </p:cNvPr>
          <p:cNvSpPr txBox="1">
            <a:spLocks/>
          </p:cNvSpPr>
          <p:nvPr/>
        </p:nvSpPr>
        <p:spPr>
          <a:xfrm>
            <a:off x="7132377" y="3931634"/>
            <a:ext cx="4418572" cy="5013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285750" lvl="0" indent="-285750">
              <a:lnSpc>
                <a:spcPct val="150000"/>
              </a:lnSpc>
              <a:spcBef>
                <a:spcPts val="600"/>
              </a:spcBef>
              <a:buClr>
                <a:srgbClr val="00B0F0"/>
              </a:buClr>
              <a:buFont typeface="Arial" panose="020B0604020202020204" pitchFamily="34" charset="0"/>
              <a:buChar char="•"/>
              <a:defRPr/>
            </a:pPr>
            <a:r>
              <a:rPr lang="en-GB" sz="1600" b="0" dirty="0">
                <a:latin typeface="Avenir Nxt2 W1G" panose="020B0604020202020204" charset="0"/>
                <a:cs typeface="Avenir Nxt2 W1G" panose="020B0604020202020204" charset="0"/>
              </a:rPr>
              <a:t>operation of </a:t>
            </a:r>
            <a:r>
              <a:rPr lang="en-GB" sz="1600" dirty="0">
                <a:solidFill>
                  <a:srgbClr val="009CD6"/>
                </a:solidFill>
                <a:latin typeface="Avenir Nxt2 W1G" panose="020B0604020202020204" charset="0"/>
                <a:cs typeface="Avenir Nxt2 W1G" panose="020B0604020202020204" charset="0"/>
              </a:rPr>
              <a:t>radio stations</a:t>
            </a:r>
            <a:endParaRPr lang="en-GB" sz="1600" b="0" dirty="0">
              <a:latin typeface="Avenir Nxt2 W1G" panose="020B0604020202020204" charset="0"/>
              <a:cs typeface="Avenir Nxt2 W1G" panose="020B0604020202020204" charset="0"/>
            </a:endParaRPr>
          </a:p>
        </p:txBody>
      </p:sp>
    </p:spTree>
    <p:extLst>
      <p:ext uri="{BB962C8B-B14F-4D97-AF65-F5344CB8AC3E}">
        <p14:creationId xmlns:p14="http://schemas.microsoft.com/office/powerpoint/2010/main" val="375627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par>
                          <p:cTn id="50" fill="hold">
                            <p:stCondLst>
                              <p:cond delay="5000"/>
                            </p:stCondLst>
                            <p:childTnLst>
                              <p:par>
                                <p:cTn id="51" presetID="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0-#ppt_w/2"/>
                                          </p:val>
                                        </p:tav>
                                        <p:tav tm="100000">
                                          <p:val>
                                            <p:strVal val="#ppt_x"/>
                                          </p:val>
                                        </p:tav>
                                      </p:tavLst>
                                    </p:anim>
                                    <p:anim calcmode="lin" valueType="num">
                                      <p:cBhvr additive="base">
                                        <p:cTn id="54" dur="500" fill="hold"/>
                                        <p:tgtEl>
                                          <p:spTgt spid="3"/>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21" presetClass="entr" presetSubtype="1"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heel(1)">
                                      <p:cBhvr>
                                        <p:cTn id="58" dur="500"/>
                                        <p:tgtEl>
                                          <p:spTgt spid="6"/>
                                        </p:tgtEl>
                                      </p:cBhvr>
                                    </p:animEffect>
                                  </p:childTnLst>
                                </p:cTn>
                              </p:par>
                            </p:childTnLst>
                          </p:cTn>
                        </p:par>
                        <p:par>
                          <p:cTn id="59" fill="hold">
                            <p:stCondLst>
                              <p:cond delay="6000"/>
                            </p:stCondLst>
                            <p:childTnLst>
                              <p:par>
                                <p:cTn id="60" presetID="10" presetClass="entr" presetSubtype="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 grpId="0"/>
      <p:bldP spid="6" grpId="0" animBg="1"/>
      <p:bldP spid="29" grpId="0"/>
      <p:bldP spid="41" grpId="0"/>
      <p:bldP spid="43" grpId="0" animBg="1"/>
      <p:bldP spid="44" grpId="0"/>
      <p:bldP spid="45" grpId="0"/>
      <p:bldP spid="46"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75FD-3930-796D-201B-43CA63830E97}"/>
            </a:ext>
          </a:extLst>
        </p:cNvPr>
        <p:cNvGrpSpPr/>
        <p:nvPr/>
      </p:nvGrpSpPr>
      <p:grpSpPr>
        <a:xfrm>
          <a:off x="0" y="0"/>
          <a:ext cx="0" cy="0"/>
          <a:chOff x="0" y="0"/>
          <a:chExt cx="0" cy="0"/>
        </a:xfrm>
      </p:grpSpPr>
      <p:sp>
        <p:nvSpPr>
          <p:cNvPr id="4" name="Title 9">
            <a:extLst>
              <a:ext uri="{FF2B5EF4-FFF2-40B4-BE49-F238E27FC236}">
                <a16:creationId xmlns:a16="http://schemas.microsoft.com/office/drawing/2014/main" id="{287988EC-436F-C7DB-1232-3C3F5B1598DB}"/>
              </a:ext>
            </a:extLst>
          </p:cNvPr>
          <p:cNvSpPr txBox="1">
            <a:spLocks/>
          </p:cNvSpPr>
          <p:nvPr/>
        </p:nvSpPr>
        <p:spPr>
          <a:xfrm>
            <a:off x="667344" y="1391625"/>
            <a:ext cx="6170765" cy="308803"/>
          </a:xfrm>
          <a:prstGeom prst="rect">
            <a:avLst/>
          </a:prstGeom>
        </p:spPr>
        <p:txBody>
          <a:bodyPr anchor="b">
            <a:no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enir Nxt2 W1G" panose="020B0503020202020204"/>
              </a:rPr>
              <a:t>ITU-R Study Groups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Avenir Nxt2 W1G" panose="020B0503020202020204"/>
            </a:endParaRPr>
          </a:p>
        </p:txBody>
      </p:sp>
      <p:sp>
        <p:nvSpPr>
          <p:cNvPr id="5" name="Title 11">
            <a:extLst>
              <a:ext uri="{FF2B5EF4-FFF2-40B4-BE49-F238E27FC236}">
                <a16:creationId xmlns:a16="http://schemas.microsoft.com/office/drawing/2014/main" id="{3BC22398-96F0-6218-1B73-18F2FF8570CA}"/>
              </a:ext>
            </a:extLst>
          </p:cNvPr>
          <p:cNvSpPr txBox="1">
            <a:spLocks/>
          </p:cNvSpPr>
          <p:nvPr/>
        </p:nvSpPr>
        <p:spPr>
          <a:xfrm>
            <a:off x="687567" y="1597669"/>
            <a:ext cx="10096224" cy="41028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R="0" lvl="0" algn="l" defTabSz="914400" rtl="0" eaLnBrk="1" fontAlgn="auto" latinLnBrk="0" hangingPunct="1">
              <a:lnSpc>
                <a:spcPct val="140000"/>
              </a:lnSpc>
              <a:spcBef>
                <a:spcPts val="600"/>
              </a:spcBef>
              <a:spcAft>
                <a:spcPts val="0"/>
              </a:spcAft>
              <a:buClr>
                <a:srgbClr val="00B0F0"/>
              </a:buClr>
              <a:buSzTx/>
              <a:tabLst/>
              <a:defRPr/>
            </a:pPr>
            <a:r>
              <a:rPr lang="en-GB" sz="1700" b="0" dirty="0">
                <a:latin typeface="Avenir Nxt2 W1G" panose="020B0604020202020204" charset="0"/>
              </a:rPr>
              <a:t>At present, there are six </a:t>
            </a:r>
            <a:r>
              <a:rPr lang="en-GB" sz="1700" dirty="0">
                <a:solidFill>
                  <a:srgbClr val="009CD6"/>
                </a:solidFill>
                <a:latin typeface="Avenir Nxt2 W1G" panose="020B0604020202020204" charset="0"/>
              </a:rPr>
              <a:t>Study Groups (SGs) </a:t>
            </a:r>
            <a:r>
              <a:rPr lang="en-GB" sz="1700" b="0" dirty="0">
                <a:latin typeface="Avenir Nxt2 W1G" panose="020B0604020202020204" charset="0"/>
              </a:rPr>
              <a:t>specializing in the following areas:</a:t>
            </a:r>
          </a:p>
          <a:p>
            <a:pPr marL="285750" marR="0" lvl="0" indent="-285750" algn="l" defTabSz="914400" rtl="0" eaLnBrk="1" fontAlgn="auto" latinLnBrk="0" hangingPunct="1">
              <a:lnSpc>
                <a:spcPct val="140000"/>
              </a:lnSpc>
              <a:spcBef>
                <a:spcPts val="600"/>
              </a:spcBef>
              <a:spcAft>
                <a:spcPts val="0"/>
              </a:spcAft>
              <a:buClr>
                <a:srgbClr val="00B0F0"/>
              </a:buClr>
              <a:buSzTx/>
              <a:buFont typeface="Arial" panose="020B0604020202020204" pitchFamily="34" charset="0"/>
              <a:buChar char="•"/>
              <a:tabLst/>
              <a:defRPr/>
            </a:pPr>
            <a:r>
              <a:rPr lang="en-GB" sz="1700" dirty="0">
                <a:solidFill>
                  <a:srgbClr val="009CD6"/>
                </a:solidFill>
                <a:latin typeface="Avenir Nxt2 W1G" panose="020B0604020202020204" charset="0"/>
              </a:rPr>
              <a:t>SG 1</a:t>
            </a:r>
            <a:r>
              <a:rPr lang="en-GB" sz="1700" b="0" dirty="0">
                <a:latin typeface="Avenir Nxt2 W1G" panose="020B0604020202020204" charset="0"/>
              </a:rPr>
              <a:t>  Spectrum management </a:t>
            </a:r>
            <a:r>
              <a:rPr lang="en-GB" sz="1700" b="0" dirty="0">
                <a:latin typeface="Avenir Nxt2 W1G" panose="020B0604020202020204" charset="0"/>
                <a:hlinkClick r:id="rId3"/>
              </a:rPr>
              <a:t>www.itu.int/ITU-R/go/rsg1</a:t>
            </a:r>
            <a:r>
              <a:rPr lang="en-GB" sz="1700" b="0" dirty="0">
                <a:latin typeface="Avenir Nxt2 W1G" panose="020B0604020202020204" charset="0"/>
              </a:rPr>
              <a:t> </a:t>
            </a:r>
          </a:p>
          <a:p>
            <a:pPr marL="285750" marR="0" lvl="0" indent="-285750" algn="l" defTabSz="914400" rtl="0" eaLnBrk="1" fontAlgn="auto" latinLnBrk="0" hangingPunct="1">
              <a:lnSpc>
                <a:spcPct val="140000"/>
              </a:lnSpc>
              <a:spcBef>
                <a:spcPts val="600"/>
              </a:spcBef>
              <a:spcAft>
                <a:spcPts val="0"/>
              </a:spcAft>
              <a:buClr>
                <a:srgbClr val="00B0F0"/>
              </a:buClr>
              <a:buSzTx/>
              <a:buFont typeface="Arial" panose="020B0604020202020204" pitchFamily="34" charset="0"/>
              <a:buChar char="•"/>
              <a:tabLst/>
              <a:defRPr/>
            </a:pPr>
            <a:r>
              <a:rPr lang="en-GB" sz="1700" dirty="0">
                <a:solidFill>
                  <a:srgbClr val="009CD6"/>
                </a:solidFill>
                <a:latin typeface="Avenir Nxt2 W1G" panose="020B0604020202020204" charset="0"/>
              </a:rPr>
              <a:t>SG 3  </a:t>
            </a:r>
            <a:r>
              <a:rPr lang="en-GB" sz="1700" b="0" dirty="0" err="1">
                <a:latin typeface="Avenir Nxt2 W1G" panose="020B0604020202020204" charset="0"/>
              </a:rPr>
              <a:t>Radiowave</a:t>
            </a:r>
            <a:r>
              <a:rPr lang="en-GB" sz="1700" b="0" dirty="0">
                <a:latin typeface="Avenir Nxt2 W1G" panose="020B0604020202020204" charset="0"/>
              </a:rPr>
              <a:t> propagation </a:t>
            </a:r>
            <a:r>
              <a:rPr lang="en-GB" sz="1700" b="0" dirty="0">
                <a:latin typeface="Avenir Nxt2 W1G" panose="020B0604020202020204" charset="0"/>
                <a:hlinkClick r:id="rId4"/>
              </a:rPr>
              <a:t>www.itu.int/go/ITU-R/rsg3</a:t>
            </a:r>
            <a:r>
              <a:rPr lang="en-GB" sz="1700" b="0" dirty="0">
                <a:latin typeface="Avenir Nxt2 W1G" panose="020B0604020202020204" charset="0"/>
              </a:rPr>
              <a:t> </a:t>
            </a:r>
          </a:p>
          <a:p>
            <a:pPr marL="285750" marR="0" lvl="0" indent="-285750" algn="l" defTabSz="914400" rtl="0" eaLnBrk="1" fontAlgn="auto" latinLnBrk="0" hangingPunct="1">
              <a:lnSpc>
                <a:spcPct val="140000"/>
              </a:lnSpc>
              <a:spcBef>
                <a:spcPts val="600"/>
              </a:spcBef>
              <a:spcAft>
                <a:spcPts val="0"/>
              </a:spcAft>
              <a:buClr>
                <a:srgbClr val="00B0F0"/>
              </a:buClr>
              <a:buSzTx/>
              <a:buFont typeface="Arial" panose="020B0604020202020204" pitchFamily="34" charset="0"/>
              <a:buChar char="•"/>
              <a:tabLst/>
              <a:defRPr/>
            </a:pPr>
            <a:r>
              <a:rPr lang="en-GB" sz="1700" dirty="0">
                <a:solidFill>
                  <a:srgbClr val="009CD6"/>
                </a:solidFill>
                <a:latin typeface="Avenir Nxt2 W1G" panose="020B0604020202020204" charset="0"/>
              </a:rPr>
              <a:t>SG 4  </a:t>
            </a:r>
            <a:r>
              <a:rPr lang="en-GB" sz="1700" b="0" dirty="0">
                <a:latin typeface="Avenir Nxt2 W1G" panose="020B0604020202020204" charset="0"/>
              </a:rPr>
              <a:t>Satellite services </a:t>
            </a:r>
            <a:r>
              <a:rPr lang="en-GB" sz="1700" b="0" dirty="0">
                <a:latin typeface="Avenir Nxt2 W1G" panose="020B0604020202020204" charset="0"/>
                <a:hlinkClick r:id="rId5"/>
              </a:rPr>
              <a:t>www.itu.int/ITU-R/go/rsg4</a:t>
            </a:r>
            <a:r>
              <a:rPr lang="en-GB" sz="1700" b="0" dirty="0">
                <a:latin typeface="Avenir Nxt2 W1G" panose="020B0604020202020204" charset="0"/>
              </a:rPr>
              <a:t> </a:t>
            </a:r>
          </a:p>
          <a:p>
            <a:pPr marL="285750" marR="0" lvl="0" indent="-285750" algn="l" defTabSz="914400" rtl="0" eaLnBrk="1" fontAlgn="auto" latinLnBrk="0" hangingPunct="1">
              <a:lnSpc>
                <a:spcPct val="140000"/>
              </a:lnSpc>
              <a:spcBef>
                <a:spcPts val="600"/>
              </a:spcBef>
              <a:spcAft>
                <a:spcPts val="0"/>
              </a:spcAft>
              <a:buClr>
                <a:srgbClr val="00B0F0"/>
              </a:buClr>
              <a:buSzTx/>
              <a:buFont typeface="Arial" panose="020B0604020202020204" pitchFamily="34" charset="0"/>
              <a:buChar char="•"/>
              <a:tabLst/>
              <a:defRPr/>
            </a:pPr>
            <a:r>
              <a:rPr lang="en-GB" sz="1700" dirty="0">
                <a:solidFill>
                  <a:srgbClr val="009CD6"/>
                </a:solidFill>
                <a:latin typeface="Avenir Nxt2 W1G" panose="020B0604020202020204" charset="0"/>
              </a:rPr>
              <a:t>SG 5  </a:t>
            </a:r>
            <a:r>
              <a:rPr lang="en-GB" sz="1700" b="0" dirty="0">
                <a:latin typeface="Avenir Nxt2 W1G" panose="020B0604020202020204" charset="0"/>
              </a:rPr>
              <a:t>Terrestrial services </a:t>
            </a:r>
            <a:r>
              <a:rPr lang="en-GB" sz="1700" b="0" dirty="0">
                <a:latin typeface="Avenir Nxt2 W1G" panose="020B0604020202020204" charset="0"/>
                <a:hlinkClick r:id="rId6"/>
              </a:rPr>
              <a:t>www.itu.int/go/ITU-R/rsg5</a:t>
            </a:r>
            <a:r>
              <a:rPr lang="en-GB" sz="1700" b="0" dirty="0">
                <a:latin typeface="Avenir Nxt2 W1G" panose="020B0604020202020204" charset="0"/>
              </a:rPr>
              <a:t> </a:t>
            </a:r>
          </a:p>
          <a:p>
            <a:pPr marL="285750" marR="0" lvl="0" indent="-285750" algn="l" defTabSz="914400" rtl="0" eaLnBrk="1" fontAlgn="auto" latinLnBrk="0" hangingPunct="1">
              <a:lnSpc>
                <a:spcPct val="140000"/>
              </a:lnSpc>
              <a:spcBef>
                <a:spcPts val="600"/>
              </a:spcBef>
              <a:spcAft>
                <a:spcPts val="0"/>
              </a:spcAft>
              <a:buClr>
                <a:srgbClr val="00B0F0"/>
              </a:buClr>
              <a:buSzTx/>
              <a:buFont typeface="Arial" panose="020B0604020202020204" pitchFamily="34" charset="0"/>
              <a:buChar char="•"/>
              <a:tabLst/>
              <a:defRPr/>
            </a:pPr>
            <a:r>
              <a:rPr lang="en-GB" sz="1700" dirty="0">
                <a:solidFill>
                  <a:srgbClr val="009CD6"/>
                </a:solidFill>
                <a:latin typeface="Avenir Nxt2 W1G" panose="020B0604020202020204" charset="0"/>
              </a:rPr>
              <a:t>SG 6  </a:t>
            </a:r>
            <a:r>
              <a:rPr lang="en-GB" sz="1700" b="0" dirty="0">
                <a:latin typeface="Avenir Nxt2 W1G" panose="020B0604020202020204" charset="0"/>
              </a:rPr>
              <a:t>Broadcasting service </a:t>
            </a:r>
            <a:r>
              <a:rPr lang="en-GB" sz="1700" b="0" dirty="0">
                <a:latin typeface="Avenir Nxt2 W1G" panose="020B0604020202020204" charset="0"/>
                <a:hlinkClick r:id="rId7"/>
              </a:rPr>
              <a:t>www.itu.int/ITU-R/go/rsg6</a:t>
            </a:r>
            <a:r>
              <a:rPr lang="en-GB" sz="1700" b="0" dirty="0">
                <a:latin typeface="Avenir Nxt2 W1G" panose="020B0604020202020204" charset="0"/>
              </a:rPr>
              <a:t> </a:t>
            </a:r>
          </a:p>
          <a:p>
            <a:pPr marL="285750" marR="0" lvl="0" indent="-285750" algn="l" defTabSz="914400" rtl="0" eaLnBrk="1" fontAlgn="auto" latinLnBrk="0" hangingPunct="1">
              <a:lnSpc>
                <a:spcPct val="140000"/>
              </a:lnSpc>
              <a:spcBef>
                <a:spcPts val="600"/>
              </a:spcBef>
              <a:spcAft>
                <a:spcPts val="0"/>
              </a:spcAft>
              <a:buClr>
                <a:srgbClr val="00B0F0"/>
              </a:buClr>
              <a:buSzTx/>
              <a:buFont typeface="Arial" panose="020B0604020202020204" pitchFamily="34" charset="0"/>
              <a:buChar char="•"/>
              <a:tabLst/>
              <a:defRPr/>
            </a:pPr>
            <a:r>
              <a:rPr lang="en-GB" sz="1700" dirty="0">
                <a:solidFill>
                  <a:srgbClr val="009CD6"/>
                </a:solidFill>
                <a:latin typeface="Avenir Nxt2 W1G" panose="020B0604020202020204" charset="0"/>
              </a:rPr>
              <a:t>SG 7  </a:t>
            </a:r>
            <a:r>
              <a:rPr lang="en-GB" sz="1700" b="0" dirty="0">
                <a:latin typeface="Avenir Nxt2 W1G" panose="020B0604020202020204" charset="0"/>
              </a:rPr>
              <a:t>Science services </a:t>
            </a:r>
            <a:r>
              <a:rPr lang="en-GB" sz="1700" b="0" dirty="0">
                <a:latin typeface="Avenir Nxt2 W1G" panose="020B0604020202020204" charset="0"/>
                <a:hlinkClick r:id="rId8"/>
              </a:rPr>
              <a:t>www.itu.int/ITU-R/go/rsg7</a:t>
            </a:r>
            <a:r>
              <a:rPr lang="en-GB" sz="1700" b="0" dirty="0">
                <a:latin typeface="Avenir Nxt2 W1G" panose="020B0604020202020204" charset="0"/>
              </a:rPr>
              <a:t> </a:t>
            </a:r>
          </a:p>
          <a:p>
            <a:pPr marR="0" lvl="0" algn="l" defTabSz="914400" rtl="0" eaLnBrk="1" fontAlgn="auto" latinLnBrk="0" hangingPunct="1">
              <a:lnSpc>
                <a:spcPct val="140000"/>
              </a:lnSpc>
              <a:spcBef>
                <a:spcPts val="600"/>
              </a:spcBef>
              <a:spcAft>
                <a:spcPts val="0"/>
              </a:spcAft>
              <a:buClr>
                <a:srgbClr val="00B0F0"/>
              </a:buClr>
              <a:buSzTx/>
              <a:tabLst/>
              <a:defRPr/>
            </a:pPr>
            <a:r>
              <a:rPr lang="en-GB" sz="1700" b="0" dirty="0">
                <a:latin typeface="Avenir Nxt2 W1G" panose="020B0604020202020204" charset="0"/>
              </a:rPr>
              <a:t>Subgroups, known as </a:t>
            </a:r>
            <a:r>
              <a:rPr lang="en-GB" sz="1700" dirty="0">
                <a:solidFill>
                  <a:srgbClr val="009CD6"/>
                </a:solidFill>
                <a:latin typeface="Avenir Nxt2 W1G" panose="020B0604020202020204" charset="0"/>
              </a:rPr>
              <a:t>Working Parties (WPs) </a:t>
            </a:r>
            <a:r>
              <a:rPr lang="en-GB" sz="1700" b="0" dirty="0">
                <a:latin typeface="Avenir Nxt2 W1G" panose="020B0604020202020204" charset="0"/>
              </a:rPr>
              <a:t>and </a:t>
            </a:r>
            <a:r>
              <a:rPr lang="en-GB" sz="1700" dirty="0">
                <a:solidFill>
                  <a:srgbClr val="009CD6"/>
                </a:solidFill>
                <a:latin typeface="Avenir Nxt2 W1G" panose="020B0604020202020204" charset="0"/>
              </a:rPr>
              <a:t>Task Groups (TGs)</a:t>
            </a:r>
            <a:r>
              <a:rPr lang="en-GB" sz="1700" b="0" dirty="0">
                <a:latin typeface="Avenir Nxt2 W1G" panose="020B0604020202020204" charset="0"/>
              </a:rPr>
              <a:t> are </a:t>
            </a:r>
            <a:br>
              <a:rPr lang="en-GB" sz="1700" b="0" dirty="0">
                <a:latin typeface="Avenir Nxt2 W1G" panose="020B0604020202020204" charset="0"/>
              </a:rPr>
            </a:br>
            <a:r>
              <a:rPr lang="en-GB" sz="1700" b="0" dirty="0">
                <a:latin typeface="Avenir Nxt2 W1G" panose="020B0604020202020204" charset="0"/>
              </a:rPr>
              <a:t>established to study the Questions assigned to the different Study Groups.</a:t>
            </a:r>
          </a:p>
        </p:txBody>
      </p:sp>
      <p:sp>
        <p:nvSpPr>
          <p:cNvPr id="2" name="Text Placeholder 3">
            <a:extLst>
              <a:ext uri="{FF2B5EF4-FFF2-40B4-BE49-F238E27FC236}">
                <a16:creationId xmlns:a16="http://schemas.microsoft.com/office/drawing/2014/main" id="{B50179FE-C5E4-EB99-2D92-D60902968EFA}"/>
              </a:ext>
            </a:extLst>
          </p:cNvPr>
          <p:cNvSpPr txBox="1">
            <a:spLocks/>
          </p:cNvSpPr>
          <p:nvPr/>
        </p:nvSpPr>
        <p:spPr>
          <a:xfrm>
            <a:off x="667344" y="337904"/>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What we do</a:t>
            </a:r>
          </a:p>
        </p:txBody>
      </p:sp>
      <p:cxnSp>
        <p:nvCxnSpPr>
          <p:cNvPr id="3" name="Straight Connector 2">
            <a:extLst>
              <a:ext uri="{FF2B5EF4-FFF2-40B4-BE49-F238E27FC236}">
                <a16:creationId xmlns:a16="http://schemas.microsoft.com/office/drawing/2014/main" id="{F2DB548E-4E45-71E1-F7E4-F0E1F3B566EA}"/>
              </a:ext>
            </a:extLst>
          </p:cNvPr>
          <p:cNvCxnSpPr/>
          <p:nvPr/>
        </p:nvCxnSpPr>
        <p:spPr>
          <a:xfrm flipH="1">
            <a:off x="0" y="6084346"/>
            <a:ext cx="7038601"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5988833-3C65-159B-8F6A-901163CF2385}"/>
              </a:ext>
            </a:extLst>
          </p:cNvPr>
          <p:cNvSpPr/>
          <p:nvPr/>
        </p:nvSpPr>
        <p:spPr>
          <a:xfrm>
            <a:off x="6533787" y="5579532"/>
            <a:ext cx="1009629" cy="1009629"/>
          </a:xfrm>
          <a:prstGeom prst="ellipse">
            <a:avLst/>
          </a:prstGeom>
          <a:solidFill>
            <a:srgbClr val="009CD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aphic 1495">
            <a:extLst>
              <a:ext uri="{FF2B5EF4-FFF2-40B4-BE49-F238E27FC236}">
                <a16:creationId xmlns:a16="http://schemas.microsoft.com/office/drawing/2014/main" id="{D8C173BE-39AF-DD1E-EDB6-AA24433C7B33}"/>
              </a:ext>
            </a:extLst>
          </p:cNvPr>
          <p:cNvGrpSpPr/>
          <p:nvPr/>
        </p:nvGrpSpPr>
        <p:grpSpPr>
          <a:xfrm>
            <a:off x="6661236" y="5839138"/>
            <a:ext cx="754730" cy="490416"/>
            <a:chOff x="6175173" y="2330072"/>
            <a:chExt cx="457200" cy="297084"/>
          </a:xfrm>
          <a:solidFill>
            <a:schemeClr val="bg1"/>
          </a:solidFill>
        </p:grpSpPr>
        <p:sp>
          <p:nvSpPr>
            <p:cNvPr id="8" name="Freeform: Shape 7">
              <a:extLst>
                <a:ext uri="{FF2B5EF4-FFF2-40B4-BE49-F238E27FC236}">
                  <a16:creationId xmlns:a16="http://schemas.microsoft.com/office/drawing/2014/main" id="{AC75628E-A50B-40D8-8912-30C42F23611A}"/>
                </a:ext>
              </a:extLst>
            </p:cNvPr>
            <p:cNvSpPr/>
            <p:nvPr/>
          </p:nvSpPr>
          <p:spPr>
            <a:xfrm>
              <a:off x="6232373" y="2358171"/>
              <a:ext cx="343156" cy="216598"/>
            </a:xfrm>
            <a:custGeom>
              <a:avLst/>
              <a:gdLst>
                <a:gd name="connsiteX0" fmla="*/ 33954 w 343156"/>
                <a:gd name="connsiteY0" fmla="*/ 216598 h 216598"/>
                <a:gd name="connsiteX1" fmla="*/ 3569 w 343156"/>
                <a:gd name="connsiteY1" fmla="*/ 202787 h 216598"/>
                <a:gd name="connsiteX2" fmla="*/ 2235 w 343156"/>
                <a:gd name="connsiteY2" fmla="*/ 180785 h 216598"/>
                <a:gd name="connsiteX3" fmla="*/ 82817 w 343156"/>
                <a:gd name="connsiteY3" fmla="*/ 24955 h 216598"/>
                <a:gd name="connsiteX4" fmla="*/ 117107 w 343156"/>
                <a:gd name="connsiteY4" fmla="*/ 0 h 216598"/>
                <a:gd name="connsiteX5" fmla="*/ 227026 w 343156"/>
                <a:gd name="connsiteY5" fmla="*/ 0 h 216598"/>
                <a:gd name="connsiteX6" fmla="*/ 261506 w 343156"/>
                <a:gd name="connsiteY6" fmla="*/ 25622 h 216598"/>
                <a:gd name="connsiteX7" fmla="*/ 340944 w 343156"/>
                <a:gd name="connsiteY7" fmla="*/ 182594 h 216598"/>
                <a:gd name="connsiteX8" fmla="*/ 339801 w 343156"/>
                <a:gd name="connsiteY8" fmla="*/ 203549 h 216598"/>
                <a:gd name="connsiteX9" fmla="*/ 313894 w 343156"/>
                <a:gd name="connsiteY9" fmla="*/ 216217 h 216598"/>
                <a:gd name="connsiteX10" fmla="*/ 313512 w 343156"/>
                <a:gd name="connsiteY10" fmla="*/ 216217 h 216598"/>
                <a:gd name="connsiteX11" fmla="*/ 220548 w 343156"/>
                <a:gd name="connsiteY11" fmla="*/ 216408 h 216598"/>
                <a:gd name="connsiteX12" fmla="*/ 220548 w 343156"/>
                <a:gd name="connsiteY12" fmla="*/ 216408 h 216598"/>
                <a:gd name="connsiteX13" fmla="*/ 211023 w 343156"/>
                <a:gd name="connsiteY13" fmla="*/ 206883 h 216598"/>
                <a:gd name="connsiteX14" fmla="*/ 220548 w 343156"/>
                <a:gd name="connsiteY14" fmla="*/ 197358 h 216598"/>
                <a:gd name="connsiteX15" fmla="*/ 313607 w 343156"/>
                <a:gd name="connsiteY15" fmla="*/ 197167 h 216598"/>
                <a:gd name="connsiteX16" fmla="*/ 323799 w 343156"/>
                <a:gd name="connsiteY16" fmla="*/ 193167 h 216598"/>
                <a:gd name="connsiteX17" fmla="*/ 323799 w 343156"/>
                <a:gd name="connsiteY17" fmla="*/ 190786 h 216598"/>
                <a:gd name="connsiteX18" fmla="*/ 244361 w 343156"/>
                <a:gd name="connsiteY18" fmla="*/ 33814 h 216598"/>
                <a:gd name="connsiteX19" fmla="*/ 227026 w 343156"/>
                <a:gd name="connsiteY19" fmla="*/ 18955 h 216598"/>
                <a:gd name="connsiteX20" fmla="*/ 117107 w 343156"/>
                <a:gd name="connsiteY20" fmla="*/ 18955 h 216598"/>
                <a:gd name="connsiteX21" fmla="*/ 99962 w 343156"/>
                <a:gd name="connsiteY21" fmla="*/ 33242 h 216598"/>
                <a:gd name="connsiteX22" fmla="*/ 19380 w 343156"/>
                <a:gd name="connsiteY22" fmla="*/ 189071 h 216598"/>
                <a:gd name="connsiteX23" fmla="*/ 19666 w 343156"/>
                <a:gd name="connsiteY23" fmla="*/ 192500 h 216598"/>
                <a:gd name="connsiteX24" fmla="*/ 34049 w 343156"/>
                <a:gd name="connsiteY24" fmla="*/ 197548 h 216598"/>
                <a:gd name="connsiteX25" fmla="*/ 117107 w 343156"/>
                <a:gd name="connsiteY25" fmla="*/ 197358 h 216598"/>
                <a:gd name="connsiteX26" fmla="*/ 117107 w 343156"/>
                <a:gd name="connsiteY26" fmla="*/ 197358 h 216598"/>
                <a:gd name="connsiteX27" fmla="*/ 126632 w 343156"/>
                <a:gd name="connsiteY27" fmla="*/ 206883 h 216598"/>
                <a:gd name="connsiteX28" fmla="*/ 117107 w 343156"/>
                <a:gd name="connsiteY28" fmla="*/ 216408 h 216598"/>
                <a:gd name="connsiteX29" fmla="*/ 33954 w 343156"/>
                <a:gd name="connsiteY29" fmla="*/ 216598 h 2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156" h="216598">
                  <a:moveTo>
                    <a:pt x="33954" y="216598"/>
                  </a:moveTo>
                  <a:cubicBezTo>
                    <a:pt x="20142" y="216598"/>
                    <a:pt x="9094" y="211455"/>
                    <a:pt x="3569" y="202787"/>
                  </a:cubicBezTo>
                  <a:cubicBezTo>
                    <a:pt x="-622" y="196120"/>
                    <a:pt x="-1194" y="188119"/>
                    <a:pt x="2235" y="180785"/>
                  </a:cubicBezTo>
                  <a:lnTo>
                    <a:pt x="82817" y="24955"/>
                  </a:lnTo>
                  <a:cubicBezTo>
                    <a:pt x="89103" y="11144"/>
                    <a:pt x="104248" y="0"/>
                    <a:pt x="117107" y="0"/>
                  </a:cubicBezTo>
                  <a:lnTo>
                    <a:pt x="227026" y="0"/>
                  </a:lnTo>
                  <a:cubicBezTo>
                    <a:pt x="239693" y="0"/>
                    <a:pt x="254934" y="11239"/>
                    <a:pt x="261506" y="25622"/>
                  </a:cubicBezTo>
                  <a:lnTo>
                    <a:pt x="340944" y="182594"/>
                  </a:lnTo>
                  <a:cubicBezTo>
                    <a:pt x="344278" y="189833"/>
                    <a:pt x="343802" y="197358"/>
                    <a:pt x="339801" y="203549"/>
                  </a:cubicBezTo>
                  <a:cubicBezTo>
                    <a:pt x="334848" y="211265"/>
                    <a:pt x="324657" y="216217"/>
                    <a:pt x="313894" y="216217"/>
                  </a:cubicBezTo>
                  <a:lnTo>
                    <a:pt x="313512" y="216217"/>
                  </a:lnTo>
                  <a:lnTo>
                    <a:pt x="220548" y="216408"/>
                  </a:lnTo>
                  <a:lnTo>
                    <a:pt x="220548" y="216408"/>
                  </a:lnTo>
                  <a:cubicBezTo>
                    <a:pt x="215309" y="216408"/>
                    <a:pt x="211023" y="212122"/>
                    <a:pt x="211023" y="206883"/>
                  </a:cubicBezTo>
                  <a:cubicBezTo>
                    <a:pt x="211023" y="201644"/>
                    <a:pt x="215309" y="197358"/>
                    <a:pt x="220548" y="197358"/>
                  </a:cubicBezTo>
                  <a:lnTo>
                    <a:pt x="313607" y="197167"/>
                  </a:lnTo>
                  <a:cubicBezTo>
                    <a:pt x="318751" y="197167"/>
                    <a:pt x="322561" y="195167"/>
                    <a:pt x="323799" y="193167"/>
                  </a:cubicBezTo>
                  <a:cubicBezTo>
                    <a:pt x="324085" y="192691"/>
                    <a:pt x="324466" y="192215"/>
                    <a:pt x="323799" y="190786"/>
                  </a:cubicBezTo>
                  <a:lnTo>
                    <a:pt x="244361" y="33814"/>
                  </a:lnTo>
                  <a:cubicBezTo>
                    <a:pt x="240170" y="24765"/>
                    <a:pt x="231217" y="18955"/>
                    <a:pt x="227026" y="18955"/>
                  </a:cubicBezTo>
                  <a:lnTo>
                    <a:pt x="117107" y="18955"/>
                  </a:lnTo>
                  <a:cubicBezTo>
                    <a:pt x="112820" y="18955"/>
                    <a:pt x="103677" y="24955"/>
                    <a:pt x="99962" y="33242"/>
                  </a:cubicBezTo>
                  <a:lnTo>
                    <a:pt x="19380" y="189071"/>
                  </a:lnTo>
                  <a:cubicBezTo>
                    <a:pt x="18713" y="190595"/>
                    <a:pt x="19190" y="191738"/>
                    <a:pt x="19666" y="192500"/>
                  </a:cubicBezTo>
                  <a:cubicBezTo>
                    <a:pt x="21095" y="194786"/>
                    <a:pt x="25762" y="197453"/>
                    <a:pt x="34049" y="197548"/>
                  </a:cubicBezTo>
                  <a:lnTo>
                    <a:pt x="117107" y="197358"/>
                  </a:lnTo>
                  <a:lnTo>
                    <a:pt x="117107" y="197358"/>
                  </a:lnTo>
                  <a:cubicBezTo>
                    <a:pt x="122345" y="197358"/>
                    <a:pt x="126632" y="201644"/>
                    <a:pt x="126632" y="206883"/>
                  </a:cubicBezTo>
                  <a:cubicBezTo>
                    <a:pt x="126632" y="212122"/>
                    <a:pt x="122345" y="216408"/>
                    <a:pt x="117107" y="216408"/>
                  </a:cubicBezTo>
                  <a:lnTo>
                    <a:pt x="33954" y="216598"/>
                  </a:ln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215467B-7853-EB7A-5C6E-193ED7EAAA44}"/>
                </a:ext>
              </a:extLst>
            </p:cNvPr>
            <p:cNvSpPr/>
            <p:nvPr/>
          </p:nvSpPr>
          <p:spPr>
            <a:xfrm>
              <a:off x="6351081" y="2442168"/>
              <a:ext cx="96049" cy="100692"/>
            </a:xfrm>
            <a:custGeom>
              <a:avLst/>
              <a:gdLst>
                <a:gd name="connsiteX0" fmla="*/ 48310 w 96049"/>
                <a:gd name="connsiteY0" fmla="*/ 100692 h 100692"/>
                <a:gd name="connsiteX1" fmla="*/ 114 w 96049"/>
                <a:gd name="connsiteY1" fmla="*/ 53639 h 100692"/>
                <a:gd name="connsiteX2" fmla="*/ 114 w 96049"/>
                <a:gd name="connsiteY2" fmla="*/ 53639 h 100692"/>
                <a:gd name="connsiteX3" fmla="*/ 11544 w 96049"/>
                <a:gd name="connsiteY3" fmla="*/ 17349 h 100692"/>
                <a:gd name="connsiteX4" fmla="*/ 44596 w 96049"/>
                <a:gd name="connsiteY4" fmla="*/ 108 h 100692"/>
                <a:gd name="connsiteX5" fmla="*/ 95935 w 96049"/>
                <a:gd name="connsiteY5" fmla="*/ 47067 h 100692"/>
                <a:gd name="connsiteX6" fmla="*/ 84506 w 96049"/>
                <a:gd name="connsiteY6" fmla="*/ 83357 h 100692"/>
                <a:gd name="connsiteX7" fmla="*/ 51454 w 96049"/>
                <a:gd name="connsiteY7" fmla="*/ 100597 h 100692"/>
                <a:gd name="connsiteX8" fmla="*/ 48310 w 96049"/>
                <a:gd name="connsiteY8" fmla="*/ 100692 h 100692"/>
                <a:gd name="connsiteX9" fmla="*/ 47739 w 96049"/>
                <a:gd name="connsiteY9" fmla="*/ 19158 h 100692"/>
                <a:gd name="connsiteX10" fmla="*/ 45929 w 96049"/>
                <a:gd name="connsiteY10" fmla="*/ 19158 h 100692"/>
                <a:gd name="connsiteX11" fmla="*/ 26308 w 96049"/>
                <a:gd name="connsiteY11" fmla="*/ 29445 h 100692"/>
                <a:gd name="connsiteX12" fmla="*/ 19164 w 96049"/>
                <a:gd name="connsiteY12" fmla="*/ 52305 h 100692"/>
                <a:gd name="connsiteX13" fmla="*/ 19164 w 96049"/>
                <a:gd name="connsiteY13" fmla="*/ 52305 h 100692"/>
                <a:gd name="connsiteX14" fmla="*/ 50120 w 96049"/>
                <a:gd name="connsiteY14" fmla="*/ 81547 h 100692"/>
                <a:gd name="connsiteX15" fmla="*/ 69742 w 96049"/>
                <a:gd name="connsiteY15" fmla="*/ 71260 h 100692"/>
                <a:gd name="connsiteX16" fmla="*/ 76885 w 96049"/>
                <a:gd name="connsiteY16" fmla="*/ 48400 h 100692"/>
                <a:gd name="connsiteX17" fmla="*/ 47739 w 96049"/>
                <a:gd name="connsiteY17" fmla="*/ 19063 h 10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049" h="100692">
                  <a:moveTo>
                    <a:pt x="48310" y="100692"/>
                  </a:moveTo>
                  <a:cubicBezTo>
                    <a:pt x="23259" y="100692"/>
                    <a:pt x="2019" y="80214"/>
                    <a:pt x="114" y="53639"/>
                  </a:cubicBezTo>
                  <a:lnTo>
                    <a:pt x="114" y="53639"/>
                  </a:lnTo>
                  <a:cubicBezTo>
                    <a:pt x="-743" y="40304"/>
                    <a:pt x="3257" y="27445"/>
                    <a:pt x="11544" y="17349"/>
                  </a:cubicBezTo>
                  <a:cubicBezTo>
                    <a:pt x="19926" y="7157"/>
                    <a:pt x="31642" y="966"/>
                    <a:pt x="44596" y="108"/>
                  </a:cubicBezTo>
                  <a:cubicBezTo>
                    <a:pt x="71266" y="-1701"/>
                    <a:pt x="94031" y="19349"/>
                    <a:pt x="95935" y="47067"/>
                  </a:cubicBezTo>
                  <a:cubicBezTo>
                    <a:pt x="96793" y="60402"/>
                    <a:pt x="92792" y="73260"/>
                    <a:pt x="84506" y="83357"/>
                  </a:cubicBezTo>
                  <a:cubicBezTo>
                    <a:pt x="76124" y="93549"/>
                    <a:pt x="64408" y="99740"/>
                    <a:pt x="51454" y="100597"/>
                  </a:cubicBezTo>
                  <a:cubicBezTo>
                    <a:pt x="50406" y="100597"/>
                    <a:pt x="49358" y="100692"/>
                    <a:pt x="48310" y="100692"/>
                  </a:cubicBezTo>
                  <a:close/>
                  <a:moveTo>
                    <a:pt x="47739" y="19158"/>
                  </a:moveTo>
                  <a:cubicBezTo>
                    <a:pt x="47167" y="19158"/>
                    <a:pt x="46500" y="19158"/>
                    <a:pt x="45929" y="19158"/>
                  </a:cubicBezTo>
                  <a:cubicBezTo>
                    <a:pt x="38309" y="19635"/>
                    <a:pt x="31356" y="23349"/>
                    <a:pt x="26308" y="29445"/>
                  </a:cubicBezTo>
                  <a:cubicBezTo>
                    <a:pt x="21164" y="35732"/>
                    <a:pt x="18592" y="43828"/>
                    <a:pt x="19164" y="52305"/>
                  </a:cubicBezTo>
                  <a:lnTo>
                    <a:pt x="19164" y="52305"/>
                  </a:lnTo>
                  <a:cubicBezTo>
                    <a:pt x="20307" y="69546"/>
                    <a:pt x="34499" y="82690"/>
                    <a:pt x="50120" y="81547"/>
                  </a:cubicBezTo>
                  <a:cubicBezTo>
                    <a:pt x="57740" y="81071"/>
                    <a:pt x="64694" y="77356"/>
                    <a:pt x="69742" y="71260"/>
                  </a:cubicBezTo>
                  <a:cubicBezTo>
                    <a:pt x="74885" y="64974"/>
                    <a:pt x="77457" y="56877"/>
                    <a:pt x="76885" y="48400"/>
                  </a:cubicBezTo>
                  <a:cubicBezTo>
                    <a:pt x="75742" y="31827"/>
                    <a:pt x="62884" y="19063"/>
                    <a:pt x="47739" y="1906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07174C5-C0C6-4592-F734-B72BB5B263AA}"/>
                </a:ext>
              </a:extLst>
            </p:cNvPr>
            <p:cNvSpPr/>
            <p:nvPr/>
          </p:nvSpPr>
          <p:spPr>
            <a:xfrm>
              <a:off x="6319667" y="2546400"/>
              <a:ext cx="163067" cy="80756"/>
            </a:xfrm>
            <a:custGeom>
              <a:avLst/>
              <a:gdLst>
                <a:gd name="connsiteX0" fmla="*/ 153448 w 163067"/>
                <a:gd name="connsiteY0" fmla="*/ 80757 h 80756"/>
                <a:gd name="connsiteX1" fmla="*/ 9525 w 163067"/>
                <a:gd name="connsiteY1" fmla="*/ 80757 h 80756"/>
                <a:gd name="connsiteX2" fmla="*/ 2763 w 163067"/>
                <a:gd name="connsiteY2" fmla="*/ 77899 h 80756"/>
                <a:gd name="connsiteX3" fmla="*/ 0 w 163067"/>
                <a:gd name="connsiteY3" fmla="*/ 71041 h 80756"/>
                <a:gd name="connsiteX4" fmla="*/ 44196 w 163067"/>
                <a:gd name="connsiteY4" fmla="*/ 1890 h 80756"/>
                <a:gd name="connsiteX5" fmla="*/ 54483 w 163067"/>
                <a:gd name="connsiteY5" fmla="*/ 3795 h 80756"/>
                <a:gd name="connsiteX6" fmla="*/ 105442 w 163067"/>
                <a:gd name="connsiteY6" fmla="*/ 2842 h 80756"/>
                <a:gd name="connsiteX7" fmla="*/ 115443 w 163067"/>
                <a:gd name="connsiteY7" fmla="*/ 556 h 80756"/>
                <a:gd name="connsiteX8" fmla="*/ 163068 w 163067"/>
                <a:gd name="connsiteY8" fmla="*/ 71041 h 80756"/>
                <a:gd name="connsiteX9" fmla="*/ 160306 w 163067"/>
                <a:gd name="connsiteY9" fmla="*/ 77899 h 80756"/>
                <a:gd name="connsiteX10" fmla="*/ 153543 w 163067"/>
                <a:gd name="connsiteY10" fmla="*/ 80757 h 80756"/>
                <a:gd name="connsiteX11" fmla="*/ 20193 w 163067"/>
                <a:gd name="connsiteY11" fmla="*/ 61707 h 80756"/>
                <a:gd name="connsiteX12" fmla="*/ 142780 w 163067"/>
                <a:gd name="connsiteY12" fmla="*/ 61707 h 80756"/>
                <a:gd name="connsiteX13" fmla="*/ 114110 w 163067"/>
                <a:gd name="connsiteY13" fmla="*/ 20654 h 80756"/>
                <a:gd name="connsiteX14" fmla="*/ 46482 w 163067"/>
                <a:gd name="connsiteY14" fmla="*/ 21892 h 80756"/>
                <a:gd name="connsiteX15" fmla="*/ 20288 w 163067"/>
                <a:gd name="connsiteY15" fmla="*/ 61612 h 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067" h="80756">
                  <a:moveTo>
                    <a:pt x="153448" y="80757"/>
                  </a:moveTo>
                  <a:lnTo>
                    <a:pt x="9525" y="80757"/>
                  </a:lnTo>
                  <a:cubicBezTo>
                    <a:pt x="6954" y="80757"/>
                    <a:pt x="4477" y="79709"/>
                    <a:pt x="2763" y="77899"/>
                  </a:cubicBezTo>
                  <a:cubicBezTo>
                    <a:pt x="953" y="76090"/>
                    <a:pt x="0" y="73613"/>
                    <a:pt x="0" y="71041"/>
                  </a:cubicBezTo>
                  <a:cubicBezTo>
                    <a:pt x="0" y="68946"/>
                    <a:pt x="1334" y="19797"/>
                    <a:pt x="44196" y="1890"/>
                  </a:cubicBezTo>
                  <a:cubicBezTo>
                    <a:pt x="47720" y="461"/>
                    <a:pt x="51721" y="1223"/>
                    <a:pt x="54483" y="3795"/>
                  </a:cubicBezTo>
                  <a:cubicBezTo>
                    <a:pt x="68580" y="17225"/>
                    <a:pt x="91630" y="16844"/>
                    <a:pt x="105442" y="2842"/>
                  </a:cubicBezTo>
                  <a:cubicBezTo>
                    <a:pt x="108014" y="175"/>
                    <a:pt x="111919" y="-682"/>
                    <a:pt x="115443" y="556"/>
                  </a:cubicBezTo>
                  <a:cubicBezTo>
                    <a:pt x="161544" y="17130"/>
                    <a:pt x="162973" y="68851"/>
                    <a:pt x="163068" y="71041"/>
                  </a:cubicBezTo>
                  <a:cubicBezTo>
                    <a:pt x="163068" y="73613"/>
                    <a:pt x="162116" y="76090"/>
                    <a:pt x="160306" y="77899"/>
                  </a:cubicBezTo>
                  <a:cubicBezTo>
                    <a:pt x="158496" y="79709"/>
                    <a:pt x="156115" y="80757"/>
                    <a:pt x="153543" y="80757"/>
                  </a:cubicBezTo>
                  <a:close/>
                  <a:moveTo>
                    <a:pt x="20193" y="61707"/>
                  </a:moveTo>
                  <a:lnTo>
                    <a:pt x="142780" y="61707"/>
                  </a:lnTo>
                  <a:cubicBezTo>
                    <a:pt x="140494" y="49896"/>
                    <a:pt x="133731" y="30274"/>
                    <a:pt x="114110" y="20654"/>
                  </a:cubicBezTo>
                  <a:cubicBezTo>
                    <a:pt x="94869" y="36180"/>
                    <a:pt x="66294" y="36751"/>
                    <a:pt x="46482" y="21892"/>
                  </a:cubicBezTo>
                  <a:cubicBezTo>
                    <a:pt x="28670" y="31894"/>
                    <a:pt x="22479" y="50277"/>
                    <a:pt x="20288" y="61612"/>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B670273-CE9D-BAE1-F5EA-5AFD900BF6A0}"/>
                </a:ext>
              </a:extLst>
            </p:cNvPr>
            <p:cNvSpPr/>
            <p:nvPr/>
          </p:nvSpPr>
          <p:spPr>
            <a:xfrm>
              <a:off x="6206605"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99"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DEF1228-0766-4446-F3F2-0E0995D98F3B}"/>
                </a:ext>
              </a:extLst>
            </p:cNvPr>
            <p:cNvSpPr/>
            <p:nvPr/>
          </p:nvSpPr>
          <p:spPr>
            <a:xfrm>
              <a:off x="6175173" y="2434203"/>
              <a:ext cx="121706" cy="80748"/>
            </a:xfrm>
            <a:custGeom>
              <a:avLst/>
              <a:gdLst>
                <a:gd name="connsiteX0" fmla="*/ 83820 w 121706"/>
                <a:gd name="connsiteY0" fmla="*/ 80749 h 80748"/>
                <a:gd name="connsiteX1" fmla="*/ 9525 w 121706"/>
                <a:gd name="connsiteY1" fmla="*/ 80749 h 80748"/>
                <a:gd name="connsiteX2" fmla="*/ 2762 w 121706"/>
                <a:gd name="connsiteY2" fmla="*/ 77891 h 80748"/>
                <a:gd name="connsiteX3" fmla="*/ 0 w 121706"/>
                <a:gd name="connsiteY3" fmla="*/ 71033 h 80748"/>
                <a:gd name="connsiteX4" fmla="*/ 44196 w 121706"/>
                <a:gd name="connsiteY4" fmla="*/ 1882 h 80748"/>
                <a:gd name="connsiteX5" fmla="*/ 54483 w 121706"/>
                <a:gd name="connsiteY5" fmla="*/ 3787 h 80748"/>
                <a:gd name="connsiteX6" fmla="*/ 105442 w 121706"/>
                <a:gd name="connsiteY6" fmla="*/ 2834 h 80748"/>
                <a:gd name="connsiteX7" fmla="*/ 118872 w 121706"/>
                <a:gd name="connsiteY7" fmla="*/ 2739 h 80748"/>
                <a:gd name="connsiteX8" fmla="*/ 118967 w 121706"/>
                <a:gd name="connsiteY8" fmla="*/ 16169 h 80748"/>
                <a:gd name="connsiteX9" fmla="*/ 79439 w 121706"/>
                <a:gd name="connsiteY9" fmla="*/ 32933 h 80748"/>
                <a:gd name="connsiteX10" fmla="*/ 46482 w 121706"/>
                <a:gd name="connsiteY10" fmla="*/ 21884 h 80748"/>
                <a:gd name="connsiteX11" fmla="*/ 20288 w 121706"/>
                <a:gd name="connsiteY11" fmla="*/ 61603 h 80748"/>
                <a:gd name="connsiteX12" fmla="*/ 83820 w 121706"/>
                <a:gd name="connsiteY12" fmla="*/ 61603 h 80748"/>
                <a:gd name="connsiteX13" fmla="*/ 93345 w 121706"/>
                <a:gd name="connsiteY13" fmla="*/ 71128 h 80748"/>
                <a:gd name="connsiteX14" fmla="*/ 83820 w 121706"/>
                <a:gd name="connsiteY14" fmla="*/ 80653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83820" y="80749"/>
                  </a:moveTo>
                  <a:lnTo>
                    <a:pt x="9525" y="80749"/>
                  </a:lnTo>
                  <a:cubicBezTo>
                    <a:pt x="6953" y="80749"/>
                    <a:pt x="4476" y="79701"/>
                    <a:pt x="2762" y="77891"/>
                  </a:cubicBezTo>
                  <a:cubicBezTo>
                    <a:pt x="952" y="76081"/>
                    <a:pt x="0" y="73605"/>
                    <a:pt x="0" y="71033"/>
                  </a:cubicBezTo>
                  <a:cubicBezTo>
                    <a:pt x="0" y="68938"/>
                    <a:pt x="1334" y="19789"/>
                    <a:pt x="44196" y="1882"/>
                  </a:cubicBezTo>
                  <a:cubicBezTo>
                    <a:pt x="47720" y="453"/>
                    <a:pt x="51721" y="1215"/>
                    <a:pt x="54483" y="3787"/>
                  </a:cubicBezTo>
                  <a:cubicBezTo>
                    <a:pt x="68675" y="17312"/>
                    <a:pt x="91630" y="16836"/>
                    <a:pt x="105442" y="2834"/>
                  </a:cubicBezTo>
                  <a:cubicBezTo>
                    <a:pt x="109157" y="-881"/>
                    <a:pt x="115158" y="-976"/>
                    <a:pt x="118872" y="2739"/>
                  </a:cubicBezTo>
                  <a:cubicBezTo>
                    <a:pt x="122587" y="6454"/>
                    <a:pt x="122682" y="12454"/>
                    <a:pt x="118967" y="16169"/>
                  </a:cubicBezTo>
                  <a:cubicBezTo>
                    <a:pt x="108299" y="27028"/>
                    <a:pt x="94298" y="32933"/>
                    <a:pt x="79439" y="32933"/>
                  </a:cubicBezTo>
                  <a:cubicBezTo>
                    <a:pt x="67533" y="32933"/>
                    <a:pt x="56007" y="29028"/>
                    <a:pt x="46482" y="21884"/>
                  </a:cubicBezTo>
                  <a:cubicBezTo>
                    <a:pt x="28670" y="31885"/>
                    <a:pt x="22479" y="50269"/>
                    <a:pt x="20288" y="61603"/>
                  </a:cubicBezTo>
                  <a:lnTo>
                    <a:pt x="83820" y="61603"/>
                  </a:lnTo>
                  <a:cubicBezTo>
                    <a:pt x="89059" y="61603"/>
                    <a:pt x="93345" y="65890"/>
                    <a:pt x="93345" y="71128"/>
                  </a:cubicBezTo>
                  <a:cubicBezTo>
                    <a:pt x="93345" y="76367"/>
                    <a:pt x="89059" y="80653"/>
                    <a:pt x="83820" y="8065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120F36-058F-4E5E-164E-0FD73A582E64}"/>
                </a:ext>
              </a:extLst>
            </p:cNvPr>
            <p:cNvSpPr/>
            <p:nvPr/>
          </p:nvSpPr>
          <p:spPr>
            <a:xfrm>
              <a:off x="6504928" y="2330072"/>
              <a:ext cx="96012" cy="100584"/>
            </a:xfrm>
            <a:custGeom>
              <a:avLst/>
              <a:gdLst>
                <a:gd name="connsiteX0" fmla="*/ 48006 w 96012"/>
                <a:gd name="connsiteY0" fmla="*/ 100584 h 100584"/>
                <a:gd name="connsiteX1" fmla="*/ 0 w 96012"/>
                <a:gd name="connsiteY1" fmla="*/ 50292 h 100584"/>
                <a:gd name="connsiteX2" fmla="*/ 48006 w 96012"/>
                <a:gd name="connsiteY2" fmla="*/ 0 h 100584"/>
                <a:gd name="connsiteX3" fmla="*/ 96012 w 96012"/>
                <a:gd name="connsiteY3" fmla="*/ 50292 h 100584"/>
                <a:gd name="connsiteX4" fmla="*/ 48006 w 96012"/>
                <a:gd name="connsiteY4" fmla="*/ 100584 h 100584"/>
                <a:gd name="connsiteX5" fmla="*/ 48006 w 96012"/>
                <a:gd name="connsiteY5" fmla="*/ 18955 h 100584"/>
                <a:gd name="connsiteX6" fmla="*/ 19050 w 96012"/>
                <a:gd name="connsiteY6" fmla="*/ 50197 h 100584"/>
                <a:gd name="connsiteX7" fmla="*/ 48006 w 96012"/>
                <a:gd name="connsiteY7" fmla="*/ 81439 h 100584"/>
                <a:gd name="connsiteX8" fmla="*/ 76962 w 96012"/>
                <a:gd name="connsiteY8" fmla="*/ 50197 h 100584"/>
                <a:gd name="connsiteX9" fmla="*/ 48006 w 96012"/>
                <a:gd name="connsiteY9" fmla="*/ 18955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12" h="100584">
                  <a:moveTo>
                    <a:pt x="48006" y="100584"/>
                  </a:moveTo>
                  <a:cubicBezTo>
                    <a:pt x="21527" y="100584"/>
                    <a:pt x="0" y="78010"/>
                    <a:pt x="0" y="50292"/>
                  </a:cubicBezTo>
                  <a:cubicBezTo>
                    <a:pt x="0" y="22574"/>
                    <a:pt x="21527" y="0"/>
                    <a:pt x="48006" y="0"/>
                  </a:cubicBezTo>
                  <a:cubicBezTo>
                    <a:pt x="74486" y="0"/>
                    <a:pt x="96012" y="22574"/>
                    <a:pt x="96012" y="50292"/>
                  </a:cubicBezTo>
                  <a:cubicBezTo>
                    <a:pt x="96012" y="78010"/>
                    <a:pt x="74486" y="100584"/>
                    <a:pt x="48006" y="100584"/>
                  </a:cubicBezTo>
                  <a:close/>
                  <a:moveTo>
                    <a:pt x="48006" y="18955"/>
                  </a:moveTo>
                  <a:cubicBezTo>
                    <a:pt x="32004" y="18955"/>
                    <a:pt x="19050" y="32957"/>
                    <a:pt x="19050" y="50197"/>
                  </a:cubicBezTo>
                  <a:cubicBezTo>
                    <a:pt x="19050" y="67437"/>
                    <a:pt x="32004" y="81439"/>
                    <a:pt x="48006" y="81439"/>
                  </a:cubicBezTo>
                  <a:cubicBezTo>
                    <a:pt x="64008" y="81439"/>
                    <a:pt x="76962" y="67437"/>
                    <a:pt x="76962" y="50197"/>
                  </a:cubicBezTo>
                  <a:cubicBezTo>
                    <a:pt x="76962" y="32957"/>
                    <a:pt x="64008" y="18955"/>
                    <a:pt x="48006" y="18955"/>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64F76B5-6DCA-EFDF-86E9-E4A4A6D1C5A2}"/>
                </a:ext>
              </a:extLst>
            </p:cNvPr>
            <p:cNvSpPr/>
            <p:nvPr/>
          </p:nvSpPr>
          <p:spPr>
            <a:xfrm>
              <a:off x="6510666" y="2434299"/>
              <a:ext cx="121706" cy="80748"/>
            </a:xfrm>
            <a:custGeom>
              <a:avLst/>
              <a:gdLst>
                <a:gd name="connsiteX0" fmla="*/ 112181 w 121706"/>
                <a:gd name="connsiteY0" fmla="*/ 80653 h 80748"/>
                <a:gd name="connsiteX1" fmla="*/ 39220 w 121706"/>
                <a:gd name="connsiteY1" fmla="*/ 80653 h 80748"/>
                <a:gd name="connsiteX2" fmla="*/ 29695 w 121706"/>
                <a:gd name="connsiteY2" fmla="*/ 71128 h 80748"/>
                <a:gd name="connsiteX3" fmla="*/ 39220 w 121706"/>
                <a:gd name="connsiteY3" fmla="*/ 61603 h 80748"/>
                <a:gd name="connsiteX4" fmla="*/ 101418 w 121706"/>
                <a:gd name="connsiteY4" fmla="*/ 61603 h 80748"/>
                <a:gd name="connsiteX5" fmla="*/ 75224 w 121706"/>
                <a:gd name="connsiteY5" fmla="*/ 21884 h 80748"/>
                <a:gd name="connsiteX6" fmla="*/ 42267 w 121706"/>
                <a:gd name="connsiteY6" fmla="*/ 32933 h 80748"/>
                <a:gd name="connsiteX7" fmla="*/ 2739 w 121706"/>
                <a:gd name="connsiteY7" fmla="*/ 16169 h 80748"/>
                <a:gd name="connsiteX8" fmla="*/ 2834 w 121706"/>
                <a:gd name="connsiteY8" fmla="*/ 2739 h 80748"/>
                <a:gd name="connsiteX9" fmla="*/ 16264 w 121706"/>
                <a:gd name="connsiteY9" fmla="*/ 2834 h 80748"/>
                <a:gd name="connsiteX10" fmla="*/ 67223 w 121706"/>
                <a:gd name="connsiteY10" fmla="*/ 3787 h 80748"/>
                <a:gd name="connsiteX11" fmla="*/ 77510 w 121706"/>
                <a:gd name="connsiteY11" fmla="*/ 1882 h 80748"/>
                <a:gd name="connsiteX12" fmla="*/ 121706 w 121706"/>
                <a:gd name="connsiteY12" fmla="*/ 71033 h 80748"/>
                <a:gd name="connsiteX13" fmla="*/ 118944 w 121706"/>
                <a:gd name="connsiteY13" fmla="*/ 77891 h 80748"/>
                <a:gd name="connsiteX14" fmla="*/ 112181 w 121706"/>
                <a:gd name="connsiteY14" fmla="*/ 80749 h 8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706" h="80748">
                  <a:moveTo>
                    <a:pt x="112181" y="80653"/>
                  </a:moveTo>
                  <a:lnTo>
                    <a:pt x="39220" y="80653"/>
                  </a:lnTo>
                  <a:cubicBezTo>
                    <a:pt x="33981" y="80653"/>
                    <a:pt x="29695" y="76367"/>
                    <a:pt x="29695" y="71128"/>
                  </a:cubicBezTo>
                  <a:cubicBezTo>
                    <a:pt x="29695" y="65890"/>
                    <a:pt x="33981" y="61603"/>
                    <a:pt x="39220" y="61603"/>
                  </a:cubicBezTo>
                  <a:lnTo>
                    <a:pt x="101418" y="61603"/>
                  </a:lnTo>
                  <a:cubicBezTo>
                    <a:pt x="99227" y="50269"/>
                    <a:pt x="92940" y="31790"/>
                    <a:pt x="75224" y="21884"/>
                  </a:cubicBezTo>
                  <a:cubicBezTo>
                    <a:pt x="65604" y="29028"/>
                    <a:pt x="54174" y="32933"/>
                    <a:pt x="42267" y="32933"/>
                  </a:cubicBezTo>
                  <a:cubicBezTo>
                    <a:pt x="27408" y="32933"/>
                    <a:pt x="13407" y="26932"/>
                    <a:pt x="2739" y="16169"/>
                  </a:cubicBezTo>
                  <a:cubicBezTo>
                    <a:pt x="-976" y="12454"/>
                    <a:pt x="-881" y="6358"/>
                    <a:pt x="2834" y="2739"/>
                  </a:cubicBezTo>
                  <a:cubicBezTo>
                    <a:pt x="6549" y="-976"/>
                    <a:pt x="12645" y="-881"/>
                    <a:pt x="16264" y="2834"/>
                  </a:cubicBezTo>
                  <a:cubicBezTo>
                    <a:pt x="29980" y="16836"/>
                    <a:pt x="53031" y="17217"/>
                    <a:pt x="67223" y="3787"/>
                  </a:cubicBezTo>
                  <a:cubicBezTo>
                    <a:pt x="69985" y="1215"/>
                    <a:pt x="73986" y="453"/>
                    <a:pt x="77510" y="1882"/>
                  </a:cubicBezTo>
                  <a:cubicBezTo>
                    <a:pt x="120372" y="19789"/>
                    <a:pt x="121706" y="68938"/>
                    <a:pt x="121706" y="71033"/>
                  </a:cubicBezTo>
                  <a:cubicBezTo>
                    <a:pt x="121706" y="73605"/>
                    <a:pt x="120754" y="76081"/>
                    <a:pt x="118944" y="77891"/>
                  </a:cubicBezTo>
                  <a:cubicBezTo>
                    <a:pt x="117134" y="79701"/>
                    <a:pt x="114753" y="80749"/>
                    <a:pt x="112181" y="80749"/>
                  </a:cubicBezTo>
                  <a:close/>
                </a:path>
              </a:pathLst>
            </a:custGeom>
            <a:grpFill/>
            <a:ln w="9525" cap="flat">
              <a:noFill/>
              <a:prstDash val="solid"/>
              <a:miter/>
            </a:ln>
          </p:spPr>
          <p:txBody>
            <a:bodyPr rtlCol="0" anchor="ctr"/>
            <a:lstStyle/>
            <a:p>
              <a:endParaRPr lang="en-GB"/>
            </a:p>
          </p:txBody>
        </p:sp>
      </p:grpSp>
      <p:grpSp>
        <p:nvGrpSpPr>
          <p:cNvPr id="16" name="Group 15">
            <a:extLst>
              <a:ext uri="{FF2B5EF4-FFF2-40B4-BE49-F238E27FC236}">
                <a16:creationId xmlns:a16="http://schemas.microsoft.com/office/drawing/2014/main" id="{60918601-F041-4187-C030-2E977DE30CCD}"/>
              </a:ext>
            </a:extLst>
          </p:cNvPr>
          <p:cNvGrpSpPr/>
          <p:nvPr/>
        </p:nvGrpSpPr>
        <p:grpSpPr>
          <a:xfrm>
            <a:off x="9917659" y="5861660"/>
            <a:ext cx="1948690" cy="724821"/>
            <a:chOff x="7105879" y="5913678"/>
            <a:chExt cx="1948690" cy="724821"/>
          </a:xfrm>
        </p:grpSpPr>
        <p:sp>
          <p:nvSpPr>
            <p:cNvPr id="17" name="Rectangle 16">
              <a:extLst>
                <a:ext uri="{FF2B5EF4-FFF2-40B4-BE49-F238E27FC236}">
                  <a16:creationId xmlns:a16="http://schemas.microsoft.com/office/drawing/2014/main" id="{35C46FA1-0CD7-4F44-E904-E507318FAD59}"/>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a:extLst>
                <a:ext uri="{FF2B5EF4-FFF2-40B4-BE49-F238E27FC236}">
                  <a16:creationId xmlns:a16="http://schemas.microsoft.com/office/drawing/2014/main" id="{B209BA41-5031-C7E4-3A47-0BF19C87E1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05879" y="5916058"/>
              <a:ext cx="1948690" cy="722441"/>
            </a:xfrm>
            <a:prstGeom prst="rect">
              <a:avLst/>
            </a:prstGeom>
          </p:spPr>
        </p:pic>
      </p:grpSp>
    </p:spTree>
    <p:extLst>
      <p:ext uri="{BB962C8B-B14F-4D97-AF65-F5344CB8AC3E}">
        <p14:creationId xmlns:p14="http://schemas.microsoft.com/office/powerpoint/2010/main" val="42151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500"/>
                                        <p:tgtEl>
                                          <p:spTgt spid="6"/>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4618-52C5-950D-E58F-28ECD8445F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BCB982-633D-6F1B-C151-C6647B6EA213}"/>
              </a:ext>
            </a:extLst>
          </p:cNvPr>
          <p:cNvSpPr/>
          <p:nvPr/>
        </p:nvSpPr>
        <p:spPr>
          <a:xfrm>
            <a:off x="657501" y="304323"/>
            <a:ext cx="7235095" cy="323165"/>
          </a:xfrm>
          <a:prstGeom prst="rect">
            <a:avLst/>
          </a:prstGeom>
        </p:spPr>
        <p:txBody>
          <a:bodyPr wrap="square" lIns="91440" tIns="45720" rIns="91440" bIns="45720" anchor="t">
            <a:spAutoFit/>
          </a:bodyPr>
          <a:lstStyle/>
          <a:p>
            <a:r>
              <a:rPr lang="en-GB" sz="1500" dirty="0">
                <a:solidFill>
                  <a:schemeClr val="accent3"/>
                </a:solidFill>
                <a:latin typeface="Avenir Nxt2 W1G" panose="020B0503020202020204" pitchFamily="34" charset="0"/>
              </a:rPr>
              <a:t>Decision-making assemblies, groups and high-level policy meetings</a:t>
            </a:r>
          </a:p>
        </p:txBody>
      </p:sp>
      <p:sp>
        <p:nvSpPr>
          <p:cNvPr id="11" name="Text Box 466">
            <a:extLst>
              <a:ext uri="{FF2B5EF4-FFF2-40B4-BE49-F238E27FC236}">
                <a16:creationId xmlns:a16="http://schemas.microsoft.com/office/drawing/2014/main" id="{6D4C2893-88D5-2A4A-EB9F-B4E78621BD0A}"/>
              </a:ext>
            </a:extLst>
          </p:cNvPr>
          <p:cNvSpPr txBox="1"/>
          <p:nvPr/>
        </p:nvSpPr>
        <p:spPr>
          <a:xfrm>
            <a:off x="511023" y="1004805"/>
            <a:ext cx="6328515" cy="484372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1800"/>
              </a:spcAft>
            </a:pPr>
            <a:r>
              <a:rPr lang="en-GB" sz="2400" b="1" dirty="0">
                <a:solidFill>
                  <a:srgbClr val="00B0F0"/>
                </a:solidFill>
                <a:effectLst/>
                <a:latin typeface="Avenir Nxt2 W1G" panose="020B0503020202020204"/>
                <a:ea typeface="Calibri" panose="020F0502020204030204" pitchFamily="34" charset="0"/>
                <a:cs typeface="Times New Roman" panose="02020603050405020304" pitchFamily="18" charset="0"/>
              </a:rPr>
              <a:t>World Radiocommunication Conference</a:t>
            </a:r>
          </a:p>
          <a:p>
            <a:pPr marL="0" marR="0" algn="just">
              <a:lnSpc>
                <a:spcPct val="150000"/>
              </a:lnSpc>
              <a:spcBef>
                <a:spcPts val="0"/>
              </a:spcBef>
              <a:spcAft>
                <a:spcPts val="800"/>
              </a:spcAft>
            </a:pPr>
            <a:r>
              <a:rPr lang="en-GB" sz="1600" dirty="0">
                <a:latin typeface="Avenir Nxt2 W1G" panose="020B0604020202020204" charset="0"/>
                <a:cs typeface="Avenir Nxt2 W1G" panose="020B0604020202020204" charset="0"/>
              </a:rPr>
              <a:t>World Radiocommunication Conferences (WRCs) review and revise the Radio Regulations, the international treaty governing the use of the radio frequency spectrum and the satellite orbit. </a:t>
            </a:r>
          </a:p>
          <a:p>
            <a:pPr marL="0" marR="0" algn="just">
              <a:lnSpc>
                <a:spcPct val="150000"/>
              </a:lnSpc>
              <a:spcBef>
                <a:spcPts val="0"/>
              </a:spcBef>
              <a:spcAft>
                <a:spcPts val="800"/>
              </a:spcAft>
            </a:pPr>
            <a:r>
              <a:rPr lang="en-GB" sz="1600" dirty="0">
                <a:latin typeface="Avenir Nxt2 W1G" panose="020B0604020202020204" charset="0"/>
                <a:cs typeface="Avenir Nxt2 W1G" panose="020B0604020202020204" charset="0"/>
              </a:rPr>
              <a:t>Revisions are made based on an agenda determined by the ITU Council, which takes into account recommendations made by previous world radiocommunication conferences. </a:t>
            </a:r>
          </a:p>
          <a:p>
            <a:pPr algn="just">
              <a:lnSpc>
                <a:spcPct val="150000"/>
              </a:lnSpc>
              <a:spcAft>
                <a:spcPts val="800"/>
              </a:spcAft>
            </a:pPr>
            <a:r>
              <a:rPr lang="en-GB" sz="1600" dirty="0">
                <a:latin typeface="Avenir Nxt2 W1G" panose="020B0604020202020204" charset="0"/>
                <a:cs typeface="Avenir Nxt2 W1G" panose="020B0604020202020204" charset="0"/>
              </a:rPr>
              <a:t>WRCs consider the results of the studies on options to improve the international spectrum for the ITU Radio Regulations with respect to the evolution of existing, emerging and future applications, systems and technologies. </a:t>
            </a:r>
          </a:p>
          <a:p>
            <a:pPr>
              <a:lnSpc>
                <a:spcPct val="107000"/>
              </a:lnSpc>
              <a:spcAft>
                <a:spcPts val="800"/>
              </a:spcAft>
            </a:pPr>
            <a:endParaRPr lang="en-GB" sz="1600" b="1" dirty="0">
              <a:effectLst/>
              <a:latin typeface="Avenir Nxt2 W1G" panose="020B0503020202020204"/>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2678A62-6F88-6178-E324-43D0C82762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7658" y="-231648"/>
            <a:ext cx="5600701" cy="2723478"/>
          </a:xfrm>
          <a:prstGeom prst="rect">
            <a:avLst/>
          </a:prstGeom>
        </p:spPr>
      </p:pic>
      <p:pic>
        <p:nvPicPr>
          <p:cNvPr id="18" name="Picture 17">
            <a:extLst>
              <a:ext uri="{FF2B5EF4-FFF2-40B4-BE49-F238E27FC236}">
                <a16:creationId xmlns:a16="http://schemas.microsoft.com/office/drawing/2014/main" id="{34109489-DCE5-D384-5C4E-73656CA93F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7973" y="2491828"/>
            <a:ext cx="3290385" cy="2335181"/>
          </a:xfrm>
          <a:prstGeom prst="rect">
            <a:avLst/>
          </a:prstGeom>
        </p:spPr>
      </p:pic>
      <p:pic>
        <p:nvPicPr>
          <p:cNvPr id="15" name="Picture 14">
            <a:extLst>
              <a:ext uri="{FF2B5EF4-FFF2-40B4-BE49-F238E27FC236}">
                <a16:creationId xmlns:a16="http://schemas.microsoft.com/office/drawing/2014/main" id="{7F9172CC-7C6C-841F-5AD1-B046952927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658" y="2491828"/>
            <a:ext cx="2840736" cy="2335181"/>
          </a:xfrm>
          <a:prstGeom prst="rect">
            <a:avLst/>
          </a:prstGeom>
        </p:spPr>
      </p:pic>
      <p:pic>
        <p:nvPicPr>
          <p:cNvPr id="24" name="Picture 23">
            <a:extLst>
              <a:ext uri="{FF2B5EF4-FFF2-40B4-BE49-F238E27FC236}">
                <a16:creationId xmlns:a16="http://schemas.microsoft.com/office/drawing/2014/main" id="{701C0F8A-FF50-94C4-0FD1-2278BD33F2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7658" y="4366171"/>
            <a:ext cx="5600701" cy="2642884"/>
          </a:xfrm>
          <a:prstGeom prst="rect">
            <a:avLst/>
          </a:prstGeom>
        </p:spPr>
      </p:pic>
      <p:cxnSp>
        <p:nvCxnSpPr>
          <p:cNvPr id="26" name="Straight Connector 25">
            <a:extLst>
              <a:ext uri="{FF2B5EF4-FFF2-40B4-BE49-F238E27FC236}">
                <a16:creationId xmlns:a16="http://schemas.microsoft.com/office/drawing/2014/main" id="{9F76311F-1978-7E4E-390B-3ECC4F02D12A}"/>
              </a:ext>
            </a:extLst>
          </p:cNvPr>
          <p:cNvCxnSpPr>
            <a:cxnSpLocks/>
          </p:cNvCxnSpPr>
          <p:nvPr/>
        </p:nvCxnSpPr>
        <p:spPr>
          <a:xfrm>
            <a:off x="7107658" y="-231648"/>
            <a:ext cx="0" cy="7176427"/>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7B1777-1A4A-2BDD-0B59-C1EC50FE8E2F}"/>
              </a:ext>
            </a:extLst>
          </p:cNvPr>
          <p:cNvCxnSpPr>
            <a:cxnSpLocks/>
          </p:cNvCxnSpPr>
          <p:nvPr/>
        </p:nvCxnSpPr>
        <p:spPr>
          <a:xfrm flipH="1">
            <a:off x="7107658" y="4366171"/>
            <a:ext cx="5553734"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D62846B-BD27-5822-F998-4647992513E1}"/>
              </a:ext>
            </a:extLst>
          </p:cNvPr>
          <p:cNvCxnSpPr>
            <a:cxnSpLocks/>
          </p:cNvCxnSpPr>
          <p:nvPr/>
        </p:nvCxnSpPr>
        <p:spPr>
          <a:xfrm flipH="1">
            <a:off x="7107658" y="2487167"/>
            <a:ext cx="5553734"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23F9AB2-792C-797C-040A-3C71E7937D5E}"/>
              </a:ext>
            </a:extLst>
          </p:cNvPr>
          <p:cNvCxnSpPr>
            <a:cxnSpLocks/>
          </p:cNvCxnSpPr>
          <p:nvPr/>
        </p:nvCxnSpPr>
        <p:spPr>
          <a:xfrm>
            <a:off x="9954212" y="2487167"/>
            <a:ext cx="0" cy="1879004"/>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pic>
        <p:nvPicPr>
          <p:cNvPr id="4" name="ITU logo blue">
            <a:extLst>
              <a:ext uri="{FF2B5EF4-FFF2-40B4-BE49-F238E27FC236}">
                <a16:creationId xmlns:a16="http://schemas.microsoft.com/office/drawing/2014/main" id="{7DCBC4DF-21A9-2D42-A31D-2EACF5254289}"/>
              </a:ext>
            </a:extLst>
          </p:cNvPr>
          <p:cNvPicPr>
            <a:picLocks noChangeAspect="1"/>
          </p:cNvPicPr>
          <p:nvPr/>
        </p:nvPicPr>
        <p:blipFill>
          <a:blip r:embed="rId7" cstate="screen">
            <a:biLevel thresh="50000"/>
            <a:extLst>
              <a:ext uri="{28A0092B-C50C-407E-A947-70E740481C1C}">
                <a14:useLocalDpi xmlns:a14="http://schemas.microsoft.com/office/drawing/2010/main"/>
              </a:ext>
            </a:extLst>
          </a:blip>
          <a:stretch>
            <a:fillRect/>
          </a:stretch>
        </p:blipFill>
        <p:spPr>
          <a:xfrm>
            <a:off x="10980882" y="5401557"/>
            <a:ext cx="1323975" cy="1873596"/>
          </a:xfrm>
          <a:prstGeom prst="rect">
            <a:avLst/>
          </a:prstGeom>
        </p:spPr>
      </p:pic>
    </p:spTree>
    <p:extLst>
      <p:ext uri="{BB962C8B-B14F-4D97-AF65-F5344CB8AC3E}">
        <p14:creationId xmlns:p14="http://schemas.microsoft.com/office/powerpoint/2010/main" val="227757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4618-52C5-950D-E58F-28ECD8445F48}"/>
            </a:ext>
          </a:extLst>
        </p:cNvPr>
        <p:cNvGrpSpPr/>
        <p:nvPr/>
      </p:nvGrpSpPr>
      <p:grpSpPr>
        <a:xfrm>
          <a:off x="0" y="0"/>
          <a:ext cx="0" cy="0"/>
          <a:chOff x="0" y="0"/>
          <a:chExt cx="0" cy="0"/>
        </a:xfrm>
      </p:grpSpPr>
      <p:sp>
        <p:nvSpPr>
          <p:cNvPr id="11" name="Text Box 466">
            <a:extLst>
              <a:ext uri="{FF2B5EF4-FFF2-40B4-BE49-F238E27FC236}">
                <a16:creationId xmlns:a16="http://schemas.microsoft.com/office/drawing/2014/main" id="{6D4C2893-88D5-2A4A-EB9F-B4E78621BD0A}"/>
              </a:ext>
            </a:extLst>
          </p:cNvPr>
          <p:cNvSpPr txBox="1"/>
          <p:nvPr/>
        </p:nvSpPr>
        <p:spPr>
          <a:xfrm>
            <a:off x="549418" y="887833"/>
            <a:ext cx="6158992" cy="53131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1800"/>
              </a:spcAft>
            </a:pPr>
            <a:r>
              <a:rPr lang="en-GB" sz="2400" b="1" dirty="0">
                <a:solidFill>
                  <a:srgbClr val="00B0F0"/>
                </a:solidFill>
                <a:latin typeface="Avenir Nxt2 W1G" panose="020B0503020202020204"/>
                <a:cs typeface="Times New Roman" panose="02020603050405020304" pitchFamily="18" charset="0"/>
              </a:rPr>
              <a:t>World Radiocommunication Conference</a:t>
            </a:r>
          </a:p>
          <a:p>
            <a:pPr marR="0" algn="just">
              <a:lnSpc>
                <a:spcPct val="150000"/>
              </a:lnSpc>
              <a:spcBef>
                <a:spcPts val="0"/>
              </a:spcBef>
              <a:spcAft>
                <a:spcPts val="800"/>
              </a:spcAft>
            </a:pPr>
            <a:r>
              <a:rPr lang="en-GB" sz="1600" dirty="0">
                <a:latin typeface="Avenir Nxt2 W1G" panose="020B0604020202020204" charset="0"/>
                <a:cs typeface="Avenir Nxt2 W1G" panose="020B0604020202020204" charset="0"/>
              </a:rPr>
              <a:t>World Radiocommunication Conferences (WRCs) make regulatory framework based on the effectiveness, appropriateness and impact  decisions on the most profitable and efficient ways to exploit the limited resource of radio frequency spectrum and manage satellite orbits, which will be critical and increasingly valuable for the development of the global economy in the 21st Century. </a:t>
            </a:r>
          </a:p>
          <a:p>
            <a:pPr marR="0" algn="just">
              <a:lnSpc>
                <a:spcPct val="150000"/>
              </a:lnSpc>
              <a:spcBef>
                <a:spcPts val="0"/>
              </a:spcBef>
              <a:spcAft>
                <a:spcPts val="800"/>
              </a:spcAft>
            </a:pPr>
            <a:r>
              <a:rPr lang="en-GB" sz="1600" dirty="0">
                <a:latin typeface="Avenir Nxt2 W1G" panose="020B0604020202020204" charset="0"/>
                <a:cs typeface="Avenir Nxt2 W1G" panose="020B0604020202020204" charset="0"/>
              </a:rPr>
              <a:t>WRCs also address any radiocommunication matter of worldwide character, instruct the Radio Regulations Board and the Radiocommunication Bureau, and review their activities, and determine the topics for study by Radiocommunication Assemblies and the Radiocommunication Study Groups in preparation for future radiocommunication conferences.</a:t>
            </a:r>
          </a:p>
        </p:txBody>
      </p:sp>
      <p:sp>
        <p:nvSpPr>
          <p:cNvPr id="3" name="Rectangle 2">
            <a:extLst>
              <a:ext uri="{FF2B5EF4-FFF2-40B4-BE49-F238E27FC236}">
                <a16:creationId xmlns:a16="http://schemas.microsoft.com/office/drawing/2014/main" id="{E1932D4B-9FB3-F37F-B1D4-704394B1705E}"/>
              </a:ext>
            </a:extLst>
          </p:cNvPr>
          <p:cNvSpPr/>
          <p:nvPr/>
        </p:nvSpPr>
        <p:spPr>
          <a:xfrm>
            <a:off x="657502" y="304324"/>
            <a:ext cx="6328514" cy="323165"/>
          </a:xfrm>
          <a:prstGeom prst="rect">
            <a:avLst/>
          </a:prstGeom>
        </p:spPr>
        <p:txBody>
          <a:bodyPr wrap="square" lIns="91440" tIns="45720" rIns="91440" bIns="45720" anchor="t">
            <a:spAutoFit/>
          </a:bodyPr>
          <a:lstStyle/>
          <a:p>
            <a:r>
              <a:rPr lang="en-GB" sz="1500" dirty="0">
                <a:solidFill>
                  <a:schemeClr val="accent3"/>
                </a:solidFill>
                <a:latin typeface="Avenir Nxt2 W1G" panose="020B0503020202020204" pitchFamily="34" charset="0"/>
              </a:rPr>
              <a:t>Decision-making assemblies, groups and high-level policy meetings</a:t>
            </a:r>
          </a:p>
        </p:txBody>
      </p:sp>
      <p:pic>
        <p:nvPicPr>
          <p:cNvPr id="4" name="Picture 3">
            <a:extLst>
              <a:ext uri="{FF2B5EF4-FFF2-40B4-BE49-F238E27FC236}">
                <a16:creationId xmlns:a16="http://schemas.microsoft.com/office/drawing/2014/main" id="{CB119BCC-D73C-5E55-3051-3533872CA0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7658" y="-231648"/>
            <a:ext cx="5600701" cy="2723478"/>
          </a:xfrm>
          <a:prstGeom prst="rect">
            <a:avLst/>
          </a:prstGeom>
        </p:spPr>
      </p:pic>
      <p:pic>
        <p:nvPicPr>
          <p:cNvPr id="5" name="Picture 4">
            <a:extLst>
              <a:ext uri="{FF2B5EF4-FFF2-40B4-BE49-F238E27FC236}">
                <a16:creationId xmlns:a16="http://schemas.microsoft.com/office/drawing/2014/main" id="{BAF1B110-0AD3-1A37-FA6E-D74A1A57C5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7973" y="2491828"/>
            <a:ext cx="3290385" cy="2335181"/>
          </a:xfrm>
          <a:prstGeom prst="rect">
            <a:avLst/>
          </a:prstGeom>
        </p:spPr>
      </p:pic>
      <p:pic>
        <p:nvPicPr>
          <p:cNvPr id="6" name="Picture 5">
            <a:extLst>
              <a:ext uri="{FF2B5EF4-FFF2-40B4-BE49-F238E27FC236}">
                <a16:creationId xmlns:a16="http://schemas.microsoft.com/office/drawing/2014/main" id="{A91FE483-D2CA-3C15-2203-8E79342C13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658" y="2491828"/>
            <a:ext cx="2840736" cy="2335181"/>
          </a:xfrm>
          <a:prstGeom prst="rect">
            <a:avLst/>
          </a:prstGeom>
        </p:spPr>
      </p:pic>
      <p:pic>
        <p:nvPicPr>
          <p:cNvPr id="7" name="Picture 6">
            <a:extLst>
              <a:ext uri="{FF2B5EF4-FFF2-40B4-BE49-F238E27FC236}">
                <a16:creationId xmlns:a16="http://schemas.microsoft.com/office/drawing/2014/main" id="{43863029-D6B3-9DD0-B83E-4CECB54CBF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7658" y="4366171"/>
            <a:ext cx="5600701" cy="2642884"/>
          </a:xfrm>
          <a:prstGeom prst="rect">
            <a:avLst/>
          </a:prstGeom>
        </p:spPr>
      </p:pic>
      <p:cxnSp>
        <p:nvCxnSpPr>
          <p:cNvPr id="10" name="Straight Connector 9">
            <a:extLst>
              <a:ext uri="{FF2B5EF4-FFF2-40B4-BE49-F238E27FC236}">
                <a16:creationId xmlns:a16="http://schemas.microsoft.com/office/drawing/2014/main" id="{EEEB7DAF-966D-5136-3626-0876301432CC}"/>
              </a:ext>
            </a:extLst>
          </p:cNvPr>
          <p:cNvCxnSpPr>
            <a:cxnSpLocks/>
          </p:cNvCxnSpPr>
          <p:nvPr/>
        </p:nvCxnSpPr>
        <p:spPr>
          <a:xfrm>
            <a:off x="7107658" y="-231648"/>
            <a:ext cx="0" cy="7176427"/>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6E64B-37A2-6F6C-B858-BEFA49D2E785}"/>
              </a:ext>
            </a:extLst>
          </p:cNvPr>
          <p:cNvCxnSpPr>
            <a:cxnSpLocks/>
          </p:cNvCxnSpPr>
          <p:nvPr/>
        </p:nvCxnSpPr>
        <p:spPr>
          <a:xfrm flipH="1">
            <a:off x="7107658" y="4366171"/>
            <a:ext cx="5553734"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9D8415-A027-CD2C-E4A2-87FD79A2BEA9}"/>
              </a:ext>
            </a:extLst>
          </p:cNvPr>
          <p:cNvCxnSpPr>
            <a:cxnSpLocks/>
          </p:cNvCxnSpPr>
          <p:nvPr/>
        </p:nvCxnSpPr>
        <p:spPr>
          <a:xfrm flipH="1">
            <a:off x="7107658" y="2487167"/>
            <a:ext cx="5553734"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3E385C-229D-22E5-94CD-A0F09FFFFC99}"/>
              </a:ext>
            </a:extLst>
          </p:cNvPr>
          <p:cNvCxnSpPr>
            <a:cxnSpLocks/>
          </p:cNvCxnSpPr>
          <p:nvPr/>
        </p:nvCxnSpPr>
        <p:spPr>
          <a:xfrm>
            <a:off x="9954212" y="2487167"/>
            <a:ext cx="0" cy="1879004"/>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pic>
        <p:nvPicPr>
          <p:cNvPr id="2" name="ITU logo blue">
            <a:extLst>
              <a:ext uri="{FF2B5EF4-FFF2-40B4-BE49-F238E27FC236}">
                <a16:creationId xmlns:a16="http://schemas.microsoft.com/office/drawing/2014/main" id="{B8DAF64F-5B99-28D4-ED1F-D2FAC5D3BA4E}"/>
              </a:ext>
            </a:extLst>
          </p:cNvPr>
          <p:cNvPicPr>
            <a:picLocks noChangeAspect="1"/>
          </p:cNvPicPr>
          <p:nvPr/>
        </p:nvPicPr>
        <p:blipFill>
          <a:blip r:embed="rId7" cstate="screen">
            <a:biLevel thresh="50000"/>
            <a:extLst>
              <a:ext uri="{28A0092B-C50C-407E-A947-70E740481C1C}">
                <a14:useLocalDpi xmlns:a14="http://schemas.microsoft.com/office/drawing/2010/main"/>
              </a:ext>
            </a:extLst>
          </a:blip>
          <a:stretch>
            <a:fillRect/>
          </a:stretch>
        </p:blipFill>
        <p:spPr>
          <a:xfrm>
            <a:off x="10980882" y="5401557"/>
            <a:ext cx="1323975" cy="1873596"/>
          </a:xfrm>
          <a:prstGeom prst="rect">
            <a:avLst/>
          </a:prstGeom>
        </p:spPr>
      </p:pic>
    </p:spTree>
    <p:extLst>
      <p:ext uri="{BB962C8B-B14F-4D97-AF65-F5344CB8AC3E}">
        <p14:creationId xmlns:p14="http://schemas.microsoft.com/office/powerpoint/2010/main" val="1620326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4618-52C5-950D-E58F-28ECD8445F4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CF8AECB-F822-C0CE-DE6D-33B0F35426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32718" y="4564871"/>
            <a:ext cx="2973370" cy="2293129"/>
          </a:xfrm>
          <a:prstGeom prst="rect">
            <a:avLst/>
          </a:prstGeom>
        </p:spPr>
      </p:pic>
      <p:pic>
        <p:nvPicPr>
          <p:cNvPr id="16" name="Picture 15">
            <a:extLst>
              <a:ext uri="{FF2B5EF4-FFF2-40B4-BE49-F238E27FC236}">
                <a16:creationId xmlns:a16="http://schemas.microsoft.com/office/drawing/2014/main" id="{EB7920B3-EEFD-3738-16A1-3DFC176B9FF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15907" y="4581858"/>
            <a:ext cx="2115930" cy="2321647"/>
          </a:xfrm>
          <a:prstGeom prst="rect">
            <a:avLst/>
          </a:prstGeom>
        </p:spPr>
      </p:pic>
      <p:pic>
        <p:nvPicPr>
          <p:cNvPr id="12" name="Picture 11">
            <a:extLst>
              <a:ext uri="{FF2B5EF4-FFF2-40B4-BE49-F238E27FC236}">
                <a16:creationId xmlns:a16="http://schemas.microsoft.com/office/drawing/2014/main" id="{01871C18-CFA6-D091-DB12-85625A52FEF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116193" y="2742243"/>
            <a:ext cx="2553990" cy="1839616"/>
          </a:xfrm>
          <a:prstGeom prst="rect">
            <a:avLst/>
          </a:prstGeom>
        </p:spPr>
      </p:pic>
      <p:pic>
        <p:nvPicPr>
          <p:cNvPr id="9" name="Picture 8">
            <a:extLst>
              <a:ext uri="{FF2B5EF4-FFF2-40B4-BE49-F238E27FC236}">
                <a16:creationId xmlns:a16="http://schemas.microsoft.com/office/drawing/2014/main" id="{84B81551-B316-5244-6D3D-66CA48F6C7A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667142" y="2656424"/>
            <a:ext cx="2546886" cy="1925435"/>
          </a:xfrm>
          <a:prstGeom prst="rect">
            <a:avLst/>
          </a:prstGeom>
        </p:spPr>
      </p:pic>
      <p:sp>
        <p:nvSpPr>
          <p:cNvPr id="11" name="Text Box 466">
            <a:extLst>
              <a:ext uri="{FF2B5EF4-FFF2-40B4-BE49-F238E27FC236}">
                <a16:creationId xmlns:a16="http://schemas.microsoft.com/office/drawing/2014/main" id="{6D4C2893-88D5-2A4A-EB9F-B4E78621BD0A}"/>
              </a:ext>
            </a:extLst>
          </p:cNvPr>
          <p:cNvSpPr txBox="1"/>
          <p:nvPr/>
        </p:nvSpPr>
        <p:spPr>
          <a:xfrm>
            <a:off x="559966" y="1144576"/>
            <a:ext cx="6328514" cy="52257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a:lnSpc>
                <a:spcPct val="107000"/>
              </a:lnSpc>
              <a:spcBef>
                <a:spcPts val="0"/>
              </a:spcBef>
              <a:spcAft>
                <a:spcPts val="1800"/>
              </a:spcAft>
            </a:pPr>
            <a:r>
              <a:rPr lang="en-GB" sz="2400" b="1" dirty="0">
                <a:solidFill>
                  <a:srgbClr val="00B0F0"/>
                </a:solidFill>
                <a:latin typeface="Avenir Nxt2 W1G" panose="020B0503020202020204"/>
                <a:cs typeface="Times New Roman" panose="02020603050405020304" pitchFamily="18" charset="0"/>
              </a:rPr>
              <a:t>Radiocommunication Assemblies</a:t>
            </a:r>
          </a:p>
          <a:p>
            <a:pPr algn="just">
              <a:lnSpc>
                <a:spcPct val="150000"/>
              </a:lnSpc>
              <a:spcAft>
                <a:spcPts val="800"/>
              </a:spcAft>
            </a:pPr>
            <a:r>
              <a:rPr lang="en-GB" sz="1600" dirty="0">
                <a:latin typeface="Avenir Nxt2 W1G" panose="020B0604020202020204" charset="0"/>
                <a:cs typeface="Avenir Nxt2 W1G" panose="020B0604020202020204" charset="0"/>
              </a:rPr>
              <a:t>Radiocommunication Assemblies (RAs) are responsible for the structure, programme and approval of radiocommunication studies. </a:t>
            </a:r>
          </a:p>
          <a:p>
            <a:pPr algn="just">
              <a:lnSpc>
                <a:spcPct val="150000"/>
              </a:lnSpc>
              <a:spcAft>
                <a:spcPts val="800"/>
              </a:spcAft>
            </a:pPr>
            <a:r>
              <a:rPr lang="en-GB" sz="1600" dirty="0">
                <a:latin typeface="Avenir Nxt2 W1G" panose="020B0604020202020204" charset="0"/>
                <a:cs typeface="Avenir Nxt2 W1G" panose="020B0604020202020204" charset="0"/>
              </a:rPr>
              <a:t>They are normally convened every four years and may be associated in time and place with World Radiocommunication Conferences (WRCs). </a:t>
            </a:r>
          </a:p>
          <a:p>
            <a:pPr algn="just">
              <a:lnSpc>
                <a:spcPct val="150000"/>
              </a:lnSpc>
              <a:spcAft>
                <a:spcPts val="800"/>
              </a:spcAft>
            </a:pPr>
            <a:r>
              <a:rPr lang="en-GB" sz="1600" dirty="0">
                <a:latin typeface="Avenir Nxt2 W1G" panose="020B0604020202020204" charset="0"/>
                <a:cs typeface="Avenir Nxt2 W1G" panose="020B0604020202020204" charset="0"/>
              </a:rPr>
              <a:t>The Assemblies provide the necessary technical basis for the work of WRCs, respond to other requests from ITU conferences, and suggest suitable topics for the agenda of future WRCs. </a:t>
            </a:r>
          </a:p>
          <a:p>
            <a:pPr algn="just">
              <a:lnSpc>
                <a:spcPct val="150000"/>
              </a:lnSpc>
              <a:spcAft>
                <a:spcPts val="800"/>
              </a:spcAft>
            </a:pPr>
            <a:r>
              <a:rPr lang="en-GB" sz="1600" dirty="0">
                <a:latin typeface="Avenir Nxt2 W1G" panose="020B0604020202020204" charset="0"/>
                <a:cs typeface="Avenir Nxt2 W1G" panose="020B0604020202020204" charset="0"/>
              </a:rPr>
              <a:t>They also approve and issue ITU-R Recommendations and Questions developed by the Study Groups, set the programme for and disband or establish Study Groups according to need.</a:t>
            </a:r>
          </a:p>
        </p:txBody>
      </p:sp>
      <p:sp>
        <p:nvSpPr>
          <p:cNvPr id="3" name="Rectangle 2">
            <a:extLst>
              <a:ext uri="{FF2B5EF4-FFF2-40B4-BE49-F238E27FC236}">
                <a16:creationId xmlns:a16="http://schemas.microsoft.com/office/drawing/2014/main" id="{27509A3A-2B9C-3ABD-7C02-5EC797D1C172}"/>
              </a:ext>
            </a:extLst>
          </p:cNvPr>
          <p:cNvSpPr/>
          <p:nvPr/>
        </p:nvSpPr>
        <p:spPr>
          <a:xfrm>
            <a:off x="657502" y="304324"/>
            <a:ext cx="6328514" cy="323165"/>
          </a:xfrm>
          <a:prstGeom prst="rect">
            <a:avLst/>
          </a:prstGeom>
        </p:spPr>
        <p:txBody>
          <a:bodyPr wrap="square" lIns="91440" tIns="45720" rIns="91440" bIns="45720" anchor="t">
            <a:spAutoFit/>
          </a:bodyPr>
          <a:lstStyle/>
          <a:p>
            <a:r>
              <a:rPr lang="en-GB" sz="1500" dirty="0">
                <a:solidFill>
                  <a:schemeClr val="accent3"/>
                </a:solidFill>
                <a:latin typeface="Avenir Nxt2 W1G" panose="020B0503020202020204" pitchFamily="34" charset="0"/>
              </a:rPr>
              <a:t>Decision-making assemblies, groups and high-level policy meetings</a:t>
            </a:r>
          </a:p>
        </p:txBody>
      </p:sp>
      <p:pic>
        <p:nvPicPr>
          <p:cNvPr id="5" name="Picture 4">
            <a:extLst>
              <a:ext uri="{FF2B5EF4-FFF2-40B4-BE49-F238E27FC236}">
                <a16:creationId xmlns:a16="http://schemas.microsoft.com/office/drawing/2014/main" id="{0DD7586D-6508-4229-A6E2-81F0D1B16CF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107659" y="1"/>
            <a:ext cx="5084342" cy="2794729"/>
          </a:xfrm>
          <a:prstGeom prst="rect">
            <a:avLst/>
          </a:prstGeom>
        </p:spPr>
      </p:pic>
      <p:cxnSp>
        <p:nvCxnSpPr>
          <p:cNvPr id="6" name="Straight Connector 5">
            <a:extLst>
              <a:ext uri="{FF2B5EF4-FFF2-40B4-BE49-F238E27FC236}">
                <a16:creationId xmlns:a16="http://schemas.microsoft.com/office/drawing/2014/main" id="{DB1A98FC-C7C9-79E2-A97B-DCC67AA24B0E}"/>
              </a:ext>
            </a:extLst>
          </p:cNvPr>
          <p:cNvCxnSpPr>
            <a:cxnSpLocks/>
          </p:cNvCxnSpPr>
          <p:nvPr/>
        </p:nvCxnSpPr>
        <p:spPr>
          <a:xfrm>
            <a:off x="7107658" y="-231648"/>
            <a:ext cx="0" cy="7176427"/>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0F413B0-232E-8C87-CD42-FC668402CB08}"/>
              </a:ext>
            </a:extLst>
          </p:cNvPr>
          <p:cNvCxnSpPr>
            <a:cxnSpLocks/>
          </p:cNvCxnSpPr>
          <p:nvPr/>
        </p:nvCxnSpPr>
        <p:spPr>
          <a:xfrm flipH="1">
            <a:off x="7116193" y="2785585"/>
            <a:ext cx="5553734"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E0B8A5-3488-2217-0C63-7502E67E43A7}"/>
              </a:ext>
            </a:extLst>
          </p:cNvPr>
          <p:cNvCxnSpPr>
            <a:cxnSpLocks/>
          </p:cNvCxnSpPr>
          <p:nvPr/>
        </p:nvCxnSpPr>
        <p:spPr>
          <a:xfrm flipH="1">
            <a:off x="7107658" y="4581858"/>
            <a:ext cx="5553734"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95E7FE-61BE-FDDC-C772-E0A1936038A3}"/>
              </a:ext>
            </a:extLst>
          </p:cNvPr>
          <p:cNvCxnSpPr>
            <a:cxnSpLocks/>
          </p:cNvCxnSpPr>
          <p:nvPr/>
        </p:nvCxnSpPr>
        <p:spPr>
          <a:xfrm>
            <a:off x="10106088" y="4581858"/>
            <a:ext cx="0" cy="2515321"/>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FF9F49-3CAE-2675-D038-D23E50301A3F}"/>
              </a:ext>
            </a:extLst>
          </p:cNvPr>
          <p:cNvCxnSpPr>
            <a:cxnSpLocks/>
          </p:cNvCxnSpPr>
          <p:nvPr/>
        </p:nvCxnSpPr>
        <p:spPr>
          <a:xfrm>
            <a:off x="9676008" y="2806490"/>
            <a:ext cx="0" cy="1775368"/>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pic>
        <p:nvPicPr>
          <p:cNvPr id="2" name="ITU logo blue">
            <a:extLst>
              <a:ext uri="{FF2B5EF4-FFF2-40B4-BE49-F238E27FC236}">
                <a16:creationId xmlns:a16="http://schemas.microsoft.com/office/drawing/2014/main" id="{5F5014E3-05A3-BF81-E177-BD53F2C5C69E}"/>
              </a:ext>
            </a:extLst>
          </p:cNvPr>
          <p:cNvPicPr>
            <a:picLocks noChangeAspect="1"/>
          </p:cNvPicPr>
          <p:nvPr/>
        </p:nvPicPr>
        <p:blipFill>
          <a:blip r:embed="rId8" cstate="screen">
            <a:biLevel thresh="50000"/>
            <a:extLst>
              <a:ext uri="{28A0092B-C50C-407E-A947-70E740481C1C}">
                <a14:useLocalDpi xmlns:a14="http://schemas.microsoft.com/office/drawing/2010/main"/>
              </a:ext>
            </a:extLst>
          </a:blip>
          <a:stretch>
            <a:fillRect/>
          </a:stretch>
        </p:blipFill>
        <p:spPr>
          <a:xfrm>
            <a:off x="10980882" y="5401557"/>
            <a:ext cx="1323975" cy="1873596"/>
          </a:xfrm>
          <a:prstGeom prst="rect">
            <a:avLst/>
          </a:prstGeom>
        </p:spPr>
      </p:pic>
    </p:spTree>
    <p:extLst>
      <p:ext uri="{BB962C8B-B14F-4D97-AF65-F5344CB8AC3E}">
        <p14:creationId xmlns:p14="http://schemas.microsoft.com/office/powerpoint/2010/main" val="216698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4618-52C5-950D-E58F-28ECD8445F48}"/>
            </a:ext>
          </a:extLst>
        </p:cNvPr>
        <p:cNvGrpSpPr/>
        <p:nvPr/>
      </p:nvGrpSpPr>
      <p:grpSpPr>
        <a:xfrm>
          <a:off x="0" y="0"/>
          <a:ext cx="0" cy="0"/>
          <a:chOff x="0" y="0"/>
          <a:chExt cx="0" cy="0"/>
        </a:xfrm>
      </p:grpSpPr>
      <p:sp>
        <p:nvSpPr>
          <p:cNvPr id="11" name="Text Box 466">
            <a:extLst>
              <a:ext uri="{FF2B5EF4-FFF2-40B4-BE49-F238E27FC236}">
                <a16:creationId xmlns:a16="http://schemas.microsoft.com/office/drawing/2014/main" id="{6D4C2893-88D5-2A4A-EB9F-B4E78621BD0A}"/>
              </a:ext>
            </a:extLst>
          </p:cNvPr>
          <p:cNvSpPr txBox="1"/>
          <p:nvPr/>
        </p:nvSpPr>
        <p:spPr>
          <a:xfrm>
            <a:off x="509016" y="1032177"/>
            <a:ext cx="6158484" cy="635350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a:lnSpc>
                <a:spcPct val="107000"/>
              </a:lnSpc>
              <a:spcBef>
                <a:spcPts val="0"/>
              </a:spcBef>
              <a:spcAft>
                <a:spcPts val="1800"/>
              </a:spcAft>
            </a:pPr>
            <a:r>
              <a:rPr lang="en-GB" sz="2400" b="1" dirty="0">
                <a:solidFill>
                  <a:srgbClr val="00B0F0"/>
                </a:solidFill>
                <a:latin typeface="Avenir Nxt2 W1G" panose="020B0503020202020204"/>
                <a:cs typeface="Times New Roman" panose="02020603050405020304" pitchFamily="18" charset="0"/>
              </a:rPr>
              <a:t>Radio Regulations Board </a:t>
            </a:r>
          </a:p>
          <a:p>
            <a:pPr marR="0" algn="just">
              <a:lnSpc>
                <a:spcPct val="150000"/>
              </a:lnSpc>
              <a:spcBef>
                <a:spcPts val="0"/>
              </a:spcBef>
              <a:spcAft>
                <a:spcPts val="800"/>
              </a:spcAft>
            </a:pPr>
            <a:r>
              <a:rPr lang="en-GB" sz="1600" dirty="0">
                <a:latin typeface="Avenir Nxt2 W1G" panose="020B0604020202020204" charset="0"/>
                <a:cs typeface="Avenir Nxt2 W1G" panose="020B0604020202020204" charset="0"/>
              </a:rPr>
              <a:t>The Radio Regulations Board (RRB) consists of twelve members thoroughly qualified in the field of radiocommunications and possessing practical experience in the assignment and utilization of frequencies. The members of the RRB are elected at the Plenipotentiary Conference to serve, not as representing their respective Member States nor a region, but as custodians of an international public trust. They perform their duties independently and on a part-time basis, normally meeting up to four times a year, in Geneva. </a:t>
            </a:r>
          </a:p>
          <a:p>
            <a:pPr algn="just">
              <a:lnSpc>
                <a:spcPct val="150000"/>
              </a:lnSpc>
              <a:spcAft>
                <a:spcPts val="800"/>
              </a:spcAft>
            </a:pPr>
            <a:r>
              <a:rPr lang="en-GB" sz="1600" dirty="0">
                <a:latin typeface="Avenir Nxt2 W1G" panose="020B0604020202020204" charset="0"/>
                <a:cs typeface="Avenir Nxt2 W1G" panose="020B0604020202020204" charset="0"/>
              </a:rPr>
              <a:t>The Director of the Bureau is the Executive Secretary of the Radio Regulations Board.</a:t>
            </a:r>
          </a:p>
        </p:txBody>
      </p:sp>
      <p:sp>
        <p:nvSpPr>
          <p:cNvPr id="3" name="Rectangle 2">
            <a:extLst>
              <a:ext uri="{FF2B5EF4-FFF2-40B4-BE49-F238E27FC236}">
                <a16:creationId xmlns:a16="http://schemas.microsoft.com/office/drawing/2014/main" id="{1504653E-F854-8175-2852-3DC1443F097B}"/>
              </a:ext>
            </a:extLst>
          </p:cNvPr>
          <p:cNvSpPr/>
          <p:nvPr/>
        </p:nvSpPr>
        <p:spPr>
          <a:xfrm>
            <a:off x="657502" y="304324"/>
            <a:ext cx="6328514" cy="323165"/>
          </a:xfrm>
          <a:prstGeom prst="rect">
            <a:avLst/>
          </a:prstGeom>
        </p:spPr>
        <p:txBody>
          <a:bodyPr wrap="square" lIns="91440" tIns="45720" rIns="91440" bIns="45720" anchor="t">
            <a:spAutoFit/>
          </a:bodyPr>
          <a:lstStyle/>
          <a:p>
            <a:r>
              <a:rPr lang="en-GB" sz="1500" dirty="0">
                <a:solidFill>
                  <a:schemeClr val="accent3"/>
                </a:solidFill>
                <a:latin typeface="Avenir Nxt2 W1G" panose="020B0503020202020204" pitchFamily="34" charset="0"/>
              </a:rPr>
              <a:t>Decision-making assemblies, groups and high-level policy meetings</a:t>
            </a:r>
          </a:p>
        </p:txBody>
      </p:sp>
      <p:sp>
        <p:nvSpPr>
          <p:cNvPr id="30" name="Rectangle 29">
            <a:extLst>
              <a:ext uri="{FF2B5EF4-FFF2-40B4-BE49-F238E27FC236}">
                <a16:creationId xmlns:a16="http://schemas.microsoft.com/office/drawing/2014/main" id="{6370F4C0-0EA0-3C8E-7E8D-F8251A3B07E4}"/>
              </a:ext>
            </a:extLst>
          </p:cNvPr>
          <p:cNvSpPr/>
          <p:nvPr/>
        </p:nvSpPr>
        <p:spPr>
          <a:xfrm>
            <a:off x="7094958" y="0"/>
            <a:ext cx="509704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7E6CE0C1-E461-96EB-A695-BD0862D62C6A}"/>
              </a:ext>
            </a:extLst>
          </p:cNvPr>
          <p:cNvGrpSpPr/>
          <p:nvPr/>
        </p:nvGrpSpPr>
        <p:grpSpPr>
          <a:xfrm>
            <a:off x="6909674" y="-200800"/>
            <a:ext cx="5467609" cy="7119760"/>
            <a:chOff x="6904014" y="-115137"/>
            <a:chExt cx="5467609" cy="7119760"/>
          </a:xfrm>
        </p:grpSpPr>
        <p:grpSp>
          <p:nvGrpSpPr>
            <p:cNvPr id="40" name="Group 39">
              <a:extLst>
                <a:ext uri="{FF2B5EF4-FFF2-40B4-BE49-F238E27FC236}">
                  <a16:creationId xmlns:a16="http://schemas.microsoft.com/office/drawing/2014/main" id="{57F99C0B-05A1-B1CB-C696-F005766323F5}"/>
                </a:ext>
              </a:extLst>
            </p:cNvPr>
            <p:cNvGrpSpPr/>
            <p:nvPr/>
          </p:nvGrpSpPr>
          <p:grpSpPr>
            <a:xfrm>
              <a:off x="6904014" y="-115137"/>
              <a:ext cx="5467609" cy="7119760"/>
              <a:chOff x="6894874" y="1203806"/>
              <a:chExt cx="4878235" cy="6327392"/>
            </a:xfrm>
          </p:grpSpPr>
          <p:sp>
            <p:nvSpPr>
              <p:cNvPr id="53" name="Diamond 52">
                <a:extLst>
                  <a:ext uri="{FF2B5EF4-FFF2-40B4-BE49-F238E27FC236}">
                    <a16:creationId xmlns:a16="http://schemas.microsoft.com/office/drawing/2014/main" id="{68478086-8B39-9AC5-35DA-15DEFADFE730}"/>
                  </a:ext>
                </a:extLst>
              </p:cNvPr>
              <p:cNvSpPr/>
              <p:nvPr/>
            </p:nvSpPr>
            <p:spPr>
              <a:xfrm rot="2700000">
                <a:off x="8354342" y="1207164"/>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Diamond 53">
                <a:extLst>
                  <a:ext uri="{FF2B5EF4-FFF2-40B4-BE49-F238E27FC236}">
                    <a16:creationId xmlns:a16="http://schemas.microsoft.com/office/drawing/2014/main" id="{E3D18B09-8EF5-2C9C-7D06-CEB16C682427}"/>
                  </a:ext>
                </a:extLst>
              </p:cNvPr>
              <p:cNvSpPr/>
              <p:nvPr/>
            </p:nvSpPr>
            <p:spPr>
              <a:xfrm rot="2700000">
                <a:off x="9806483" y="1210083"/>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Diamond 54">
                <a:extLst>
                  <a:ext uri="{FF2B5EF4-FFF2-40B4-BE49-F238E27FC236}">
                    <a16:creationId xmlns:a16="http://schemas.microsoft.com/office/drawing/2014/main" id="{C71A921F-EB57-3925-D072-403ACC440EE2}"/>
                  </a:ext>
                </a:extLst>
              </p:cNvPr>
              <p:cNvSpPr/>
              <p:nvPr/>
            </p:nvSpPr>
            <p:spPr>
              <a:xfrm rot="2700000">
                <a:off x="6900389" y="1203806"/>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Diamond 55">
                <a:extLst>
                  <a:ext uri="{FF2B5EF4-FFF2-40B4-BE49-F238E27FC236}">
                    <a16:creationId xmlns:a16="http://schemas.microsoft.com/office/drawing/2014/main" id="{D71310EB-863F-0B84-55E5-6C53B5C88DB6}"/>
                  </a:ext>
                </a:extLst>
              </p:cNvPr>
              <p:cNvSpPr/>
              <p:nvPr/>
            </p:nvSpPr>
            <p:spPr>
              <a:xfrm rot="2700000">
                <a:off x="6900404" y="2657633"/>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Diamond 56">
                <a:extLst>
                  <a:ext uri="{FF2B5EF4-FFF2-40B4-BE49-F238E27FC236}">
                    <a16:creationId xmlns:a16="http://schemas.microsoft.com/office/drawing/2014/main" id="{81905B33-01B7-9889-BDD5-BED1BCF22DE7}"/>
                  </a:ext>
                </a:extLst>
              </p:cNvPr>
              <p:cNvSpPr/>
              <p:nvPr/>
            </p:nvSpPr>
            <p:spPr>
              <a:xfrm rot="2700000">
                <a:off x="8353300" y="2654061"/>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Diamond 57">
                <a:extLst>
                  <a:ext uri="{FF2B5EF4-FFF2-40B4-BE49-F238E27FC236}">
                    <a16:creationId xmlns:a16="http://schemas.microsoft.com/office/drawing/2014/main" id="{79D0847E-F98E-E0E6-1C21-66CF95D2EDB3}"/>
                  </a:ext>
                </a:extLst>
              </p:cNvPr>
              <p:cNvSpPr/>
              <p:nvPr/>
            </p:nvSpPr>
            <p:spPr>
              <a:xfrm rot="2700000">
                <a:off x="9798669" y="5563328"/>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Diamond 58">
                <a:extLst>
                  <a:ext uri="{FF2B5EF4-FFF2-40B4-BE49-F238E27FC236}">
                    <a16:creationId xmlns:a16="http://schemas.microsoft.com/office/drawing/2014/main" id="{DE8D3159-9275-949B-4CD9-52DD6B332175}"/>
                  </a:ext>
                </a:extLst>
              </p:cNvPr>
              <p:cNvSpPr/>
              <p:nvPr/>
            </p:nvSpPr>
            <p:spPr>
              <a:xfrm rot="2700000">
                <a:off x="6897037" y="4112062"/>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Diamond 68">
                <a:extLst>
                  <a:ext uri="{FF2B5EF4-FFF2-40B4-BE49-F238E27FC236}">
                    <a16:creationId xmlns:a16="http://schemas.microsoft.com/office/drawing/2014/main" id="{18AC8A73-3F37-25C5-F2D4-C2289B5F91C7}"/>
                  </a:ext>
                </a:extLst>
              </p:cNvPr>
              <p:cNvSpPr/>
              <p:nvPr/>
            </p:nvSpPr>
            <p:spPr>
              <a:xfrm rot="2700000">
                <a:off x="9806649" y="2657732"/>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Diamond 69">
                <a:extLst>
                  <a:ext uri="{FF2B5EF4-FFF2-40B4-BE49-F238E27FC236}">
                    <a16:creationId xmlns:a16="http://schemas.microsoft.com/office/drawing/2014/main" id="{99B71D96-5EFF-DC83-DF96-A124D21D2772}"/>
                  </a:ext>
                </a:extLst>
              </p:cNvPr>
              <p:cNvSpPr/>
              <p:nvPr/>
            </p:nvSpPr>
            <p:spPr>
              <a:xfrm rot="2700000">
                <a:off x="8349670" y="4112761"/>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Diamond 71">
                <a:extLst>
                  <a:ext uri="{FF2B5EF4-FFF2-40B4-BE49-F238E27FC236}">
                    <a16:creationId xmlns:a16="http://schemas.microsoft.com/office/drawing/2014/main" id="{1B9B3FE3-E76E-2A77-1B15-0E2675AC8FC5}"/>
                  </a:ext>
                </a:extLst>
              </p:cNvPr>
              <p:cNvSpPr/>
              <p:nvPr/>
            </p:nvSpPr>
            <p:spPr>
              <a:xfrm rot="2700000">
                <a:off x="6894874" y="5564738"/>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Diamond 73">
                <a:extLst>
                  <a:ext uri="{FF2B5EF4-FFF2-40B4-BE49-F238E27FC236}">
                    <a16:creationId xmlns:a16="http://schemas.microsoft.com/office/drawing/2014/main" id="{BD8067EA-E5E9-2B01-D645-7CD1E5FFB3B3}"/>
                  </a:ext>
                </a:extLst>
              </p:cNvPr>
              <p:cNvSpPr/>
              <p:nvPr/>
            </p:nvSpPr>
            <p:spPr>
              <a:xfrm rot="2700000">
                <a:off x="8352913" y="5560249"/>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Diamond 74">
                <a:extLst>
                  <a:ext uri="{FF2B5EF4-FFF2-40B4-BE49-F238E27FC236}">
                    <a16:creationId xmlns:a16="http://schemas.microsoft.com/office/drawing/2014/main" id="{74155040-EDDE-DEF4-C870-26D24CAFAB53}"/>
                  </a:ext>
                </a:extLst>
              </p:cNvPr>
              <p:cNvSpPr/>
              <p:nvPr/>
            </p:nvSpPr>
            <p:spPr>
              <a:xfrm rot="2700000">
                <a:off x="9802037" y="4110043"/>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40">
              <a:extLst>
                <a:ext uri="{FF2B5EF4-FFF2-40B4-BE49-F238E27FC236}">
                  <a16:creationId xmlns:a16="http://schemas.microsoft.com/office/drawing/2014/main" id="{6F4EDC2F-0B38-8DD9-B0D8-7FB69A6859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78491" y="259967"/>
              <a:ext cx="1463077" cy="1463077"/>
            </a:xfrm>
            <a:prstGeom prst="rect">
              <a:avLst/>
            </a:prstGeom>
          </p:spPr>
        </p:pic>
        <p:pic>
          <p:nvPicPr>
            <p:cNvPr id="42" name="Picture 41">
              <a:extLst>
                <a:ext uri="{FF2B5EF4-FFF2-40B4-BE49-F238E27FC236}">
                  <a16:creationId xmlns:a16="http://schemas.microsoft.com/office/drawing/2014/main" id="{BD92513F-55BB-096B-15C5-1E76497FFEF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06548" y="259967"/>
              <a:ext cx="1463077" cy="1463077"/>
            </a:xfrm>
            <a:prstGeom prst="rect">
              <a:avLst/>
            </a:prstGeom>
          </p:spPr>
        </p:pic>
        <p:pic>
          <p:nvPicPr>
            <p:cNvPr id="43" name="Picture 42">
              <a:extLst>
                <a:ext uri="{FF2B5EF4-FFF2-40B4-BE49-F238E27FC236}">
                  <a16:creationId xmlns:a16="http://schemas.microsoft.com/office/drawing/2014/main" id="{2C2D8C0B-6318-33EF-8830-C8B15DF60A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534606" y="259908"/>
              <a:ext cx="1463078" cy="1463078"/>
            </a:xfrm>
            <a:prstGeom prst="rect">
              <a:avLst/>
            </a:prstGeom>
          </p:spPr>
        </p:pic>
        <p:pic>
          <p:nvPicPr>
            <p:cNvPr id="44" name="Picture 43">
              <a:extLst>
                <a:ext uri="{FF2B5EF4-FFF2-40B4-BE49-F238E27FC236}">
                  <a16:creationId xmlns:a16="http://schemas.microsoft.com/office/drawing/2014/main" id="{1FDEA5E5-10AB-DD5B-CFF7-B27AAE637C5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78491" y="1891266"/>
              <a:ext cx="1463077" cy="1463077"/>
            </a:xfrm>
            <a:prstGeom prst="rect">
              <a:avLst/>
            </a:prstGeom>
          </p:spPr>
        </p:pic>
        <p:pic>
          <p:nvPicPr>
            <p:cNvPr id="45" name="Picture 44">
              <a:extLst>
                <a:ext uri="{FF2B5EF4-FFF2-40B4-BE49-F238E27FC236}">
                  <a16:creationId xmlns:a16="http://schemas.microsoft.com/office/drawing/2014/main" id="{BE308863-8B21-E649-EF80-D2C6FC4C1D4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a:ext>
              </a:extLst>
            </a:blip>
            <a:srcRect/>
            <a:stretch/>
          </p:blipFill>
          <p:spPr>
            <a:xfrm>
              <a:off x="8906548" y="1891266"/>
              <a:ext cx="1467841" cy="1467841"/>
            </a:xfrm>
            <a:prstGeom prst="rect">
              <a:avLst/>
            </a:prstGeom>
          </p:spPr>
        </p:pic>
        <p:pic>
          <p:nvPicPr>
            <p:cNvPr id="46" name="Picture 45">
              <a:extLst>
                <a:ext uri="{FF2B5EF4-FFF2-40B4-BE49-F238E27FC236}">
                  <a16:creationId xmlns:a16="http://schemas.microsoft.com/office/drawing/2014/main" id="{600A8B85-CC74-9065-C40F-FAEA21BC2B4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532263" y="1890892"/>
              <a:ext cx="1462436" cy="1462436"/>
            </a:xfrm>
            <a:prstGeom prst="rect">
              <a:avLst/>
            </a:prstGeom>
          </p:spPr>
        </p:pic>
        <p:pic>
          <p:nvPicPr>
            <p:cNvPr id="47" name="Picture 46">
              <a:extLst>
                <a:ext uri="{FF2B5EF4-FFF2-40B4-BE49-F238E27FC236}">
                  <a16:creationId xmlns:a16="http://schemas.microsoft.com/office/drawing/2014/main" id="{246BA83A-BC04-2C71-C8F8-CA82BD22177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272659" y="3532091"/>
              <a:ext cx="1463077" cy="1463077"/>
            </a:xfrm>
            <a:prstGeom prst="rect">
              <a:avLst/>
            </a:prstGeom>
          </p:spPr>
        </p:pic>
        <p:pic>
          <p:nvPicPr>
            <p:cNvPr id="48" name="Picture 47">
              <a:extLst>
                <a:ext uri="{FF2B5EF4-FFF2-40B4-BE49-F238E27FC236}">
                  <a16:creationId xmlns:a16="http://schemas.microsoft.com/office/drawing/2014/main" id="{38400D43-4AF2-4BA4-876D-4D1C2728875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906548" y="3532091"/>
              <a:ext cx="1464084" cy="1464084"/>
            </a:xfrm>
            <a:prstGeom prst="rect">
              <a:avLst/>
            </a:prstGeom>
          </p:spPr>
        </p:pic>
        <p:pic>
          <p:nvPicPr>
            <p:cNvPr id="49" name="Picture 48">
              <a:extLst>
                <a:ext uri="{FF2B5EF4-FFF2-40B4-BE49-F238E27FC236}">
                  <a16:creationId xmlns:a16="http://schemas.microsoft.com/office/drawing/2014/main" id="{A2A8EA6D-7B9A-0B17-6DA8-AB1A98E8A218}"/>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532263" y="3526220"/>
              <a:ext cx="1462436" cy="1462436"/>
            </a:xfrm>
            <a:prstGeom prst="rect">
              <a:avLst/>
            </a:prstGeom>
          </p:spPr>
        </p:pic>
        <p:pic>
          <p:nvPicPr>
            <p:cNvPr id="50" name="Picture 49">
              <a:extLst>
                <a:ext uri="{FF2B5EF4-FFF2-40B4-BE49-F238E27FC236}">
                  <a16:creationId xmlns:a16="http://schemas.microsoft.com/office/drawing/2014/main" id="{1A72D669-4929-3053-3B93-AD5538D130C1}"/>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272659" y="5160037"/>
              <a:ext cx="1463077" cy="1463077"/>
            </a:xfrm>
            <a:prstGeom prst="rect">
              <a:avLst/>
            </a:prstGeom>
          </p:spPr>
        </p:pic>
        <p:pic>
          <p:nvPicPr>
            <p:cNvPr id="51" name="Picture 50">
              <a:extLst>
                <a:ext uri="{FF2B5EF4-FFF2-40B4-BE49-F238E27FC236}">
                  <a16:creationId xmlns:a16="http://schemas.microsoft.com/office/drawing/2014/main" id="{1A00A2CA-6838-C32E-0BA8-2D5A77366F8C}"/>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8906548" y="5160633"/>
              <a:ext cx="1457591" cy="1457591"/>
            </a:xfrm>
            <a:prstGeom prst="rect">
              <a:avLst/>
            </a:prstGeom>
          </p:spPr>
        </p:pic>
        <p:pic>
          <p:nvPicPr>
            <p:cNvPr id="52" name="Picture 51">
              <a:extLst>
                <a:ext uri="{FF2B5EF4-FFF2-40B4-BE49-F238E27FC236}">
                  <a16:creationId xmlns:a16="http://schemas.microsoft.com/office/drawing/2014/main" id="{4547FA0C-6EBA-C461-90A0-EF89E8790A5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0532263" y="5160037"/>
              <a:ext cx="1457591" cy="1457591"/>
            </a:xfrm>
            <a:prstGeom prst="rect">
              <a:avLst/>
            </a:prstGeom>
          </p:spPr>
        </p:pic>
      </p:grpSp>
      <p:pic>
        <p:nvPicPr>
          <p:cNvPr id="76" name="ITU logo blue">
            <a:extLst>
              <a:ext uri="{FF2B5EF4-FFF2-40B4-BE49-F238E27FC236}">
                <a16:creationId xmlns:a16="http://schemas.microsoft.com/office/drawing/2014/main" id="{909855A4-10DC-654D-8CAF-1E9E0258C5F7}"/>
              </a:ext>
            </a:extLst>
          </p:cNvPr>
          <p:cNvPicPr>
            <a:picLocks noChangeAspect="1"/>
          </p:cNvPicPr>
          <p:nvPr/>
        </p:nvPicPr>
        <p:blipFill>
          <a:blip r:embed="rId16" cstate="screen">
            <a:biLevel thresh="50000"/>
            <a:extLst>
              <a:ext uri="{28A0092B-C50C-407E-A947-70E740481C1C}">
                <a14:useLocalDpi xmlns:a14="http://schemas.microsoft.com/office/drawing/2010/main"/>
              </a:ext>
            </a:extLst>
          </a:blip>
          <a:stretch>
            <a:fillRect/>
          </a:stretch>
        </p:blipFill>
        <p:spPr>
          <a:xfrm>
            <a:off x="10980882" y="5401557"/>
            <a:ext cx="1323975" cy="1873596"/>
          </a:xfrm>
          <a:prstGeom prst="rect">
            <a:avLst/>
          </a:prstGeom>
        </p:spPr>
      </p:pic>
    </p:spTree>
    <p:extLst>
      <p:ext uri="{BB962C8B-B14F-4D97-AF65-F5344CB8AC3E}">
        <p14:creationId xmlns:p14="http://schemas.microsoft.com/office/powerpoint/2010/main" val="2421173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4618-52C5-950D-E58F-28ECD8445F48}"/>
            </a:ext>
          </a:extLst>
        </p:cNvPr>
        <p:cNvGrpSpPr/>
        <p:nvPr/>
      </p:nvGrpSpPr>
      <p:grpSpPr>
        <a:xfrm>
          <a:off x="0" y="0"/>
          <a:ext cx="0" cy="0"/>
          <a:chOff x="0" y="0"/>
          <a:chExt cx="0" cy="0"/>
        </a:xfrm>
      </p:grpSpPr>
      <p:sp>
        <p:nvSpPr>
          <p:cNvPr id="11" name="Text Box 466">
            <a:extLst>
              <a:ext uri="{FF2B5EF4-FFF2-40B4-BE49-F238E27FC236}">
                <a16:creationId xmlns:a16="http://schemas.microsoft.com/office/drawing/2014/main" id="{6D4C2893-88D5-2A4A-EB9F-B4E78621BD0A}"/>
              </a:ext>
            </a:extLst>
          </p:cNvPr>
          <p:cNvSpPr txBox="1"/>
          <p:nvPr/>
        </p:nvSpPr>
        <p:spPr>
          <a:xfrm>
            <a:off x="495721" y="925497"/>
            <a:ext cx="6328514" cy="59325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1800"/>
              </a:spcAft>
            </a:pPr>
            <a:r>
              <a:rPr lang="en-GB" sz="2400" b="1" dirty="0">
                <a:solidFill>
                  <a:srgbClr val="00B0F0"/>
                </a:solidFill>
                <a:latin typeface="Avenir Nxt2 W1G" panose="020B0503020202020204"/>
                <a:cs typeface="Times New Roman" panose="02020603050405020304" pitchFamily="18" charset="0"/>
              </a:rPr>
              <a:t>Radio Regulations Board </a:t>
            </a:r>
            <a:endParaRPr lang="en-GB" sz="1600" b="1" dirty="0">
              <a:solidFill>
                <a:srgbClr val="00B0F0"/>
              </a:solidFill>
              <a:latin typeface="Avenir Nxt2 W1G" panose="020B0503020202020204"/>
              <a:cs typeface="Times New Roman" panose="02020603050405020304" pitchFamily="18" charset="0"/>
            </a:endParaRPr>
          </a:p>
          <a:p>
            <a:pPr marL="285750" indent="-285750">
              <a:lnSpc>
                <a:spcPct val="107000"/>
              </a:lnSpc>
              <a:spcAft>
                <a:spcPts val="1600"/>
              </a:spcAft>
              <a:buClr>
                <a:srgbClr val="009CD6"/>
              </a:buClr>
              <a:buFont typeface="Arial" panose="020B0604020202020204" pitchFamily="34" charset="0"/>
              <a:buChar char="•"/>
            </a:pPr>
            <a:r>
              <a:rPr lang="en-GB" sz="1600" dirty="0">
                <a:latin typeface="Avenir Nxt2 W1G" panose="020B0604020202020204" charset="0"/>
                <a:cs typeface="Avenir Nxt2 W1G" panose="020B0604020202020204" charset="0"/>
              </a:rPr>
              <a:t>Approves Rules of Procedure, used by the Radiocommunication Bureau in applying the provisions of the Radio Regulations and registering frequency assignments made by the Member States;</a:t>
            </a:r>
          </a:p>
          <a:p>
            <a:pPr marL="285750" indent="-285750">
              <a:lnSpc>
                <a:spcPct val="107000"/>
              </a:lnSpc>
              <a:spcAft>
                <a:spcPts val="1600"/>
              </a:spcAft>
              <a:buClr>
                <a:srgbClr val="009CD6"/>
              </a:buClr>
              <a:buFont typeface="Arial" panose="020B0604020202020204" pitchFamily="34" charset="0"/>
              <a:buChar char="•"/>
            </a:pPr>
            <a:r>
              <a:rPr lang="en-GB" sz="1600" dirty="0">
                <a:latin typeface="Avenir Nxt2 W1G" panose="020B0604020202020204" charset="0"/>
                <a:cs typeface="Avenir Nxt2 W1G" panose="020B0604020202020204" charset="0"/>
              </a:rPr>
              <a:t>Addresses matters referred by the Bureau which cannot be resolved through application of the Radio Regulations and Rules of Procedure;</a:t>
            </a:r>
          </a:p>
          <a:p>
            <a:pPr marL="285750" indent="-285750">
              <a:lnSpc>
                <a:spcPct val="107000"/>
              </a:lnSpc>
              <a:spcAft>
                <a:spcPts val="1600"/>
              </a:spcAft>
              <a:buClr>
                <a:srgbClr val="009CD6"/>
              </a:buClr>
              <a:buFont typeface="Arial" panose="020B0604020202020204" pitchFamily="34" charset="0"/>
              <a:buChar char="•"/>
            </a:pPr>
            <a:r>
              <a:rPr lang="en-GB" sz="1600" dirty="0">
                <a:latin typeface="Avenir Nxt2 W1G" panose="020B0604020202020204" charset="0"/>
                <a:cs typeface="Avenir Nxt2 W1G" panose="020B0604020202020204" charset="0"/>
              </a:rPr>
              <a:t>Considers reports of unresolved interference investigations carried out by the Bureau at the request of one or more administrations and formulates Recommendations;</a:t>
            </a:r>
          </a:p>
          <a:p>
            <a:pPr marL="285750" indent="-285750">
              <a:lnSpc>
                <a:spcPct val="107000"/>
              </a:lnSpc>
              <a:spcAft>
                <a:spcPts val="1600"/>
              </a:spcAft>
              <a:buClr>
                <a:srgbClr val="009CD6"/>
              </a:buClr>
              <a:buFont typeface="Arial" panose="020B0604020202020204" pitchFamily="34" charset="0"/>
              <a:buChar char="•"/>
            </a:pPr>
            <a:r>
              <a:rPr lang="en-GB" sz="1600" dirty="0">
                <a:latin typeface="Avenir Nxt2 W1G" panose="020B0604020202020204" charset="0"/>
                <a:cs typeface="Avenir Nxt2 W1G" panose="020B0604020202020204" charset="0"/>
              </a:rPr>
              <a:t>Provides advice to Radiocommunication Conferences and the Radiocommunication Assemblies; </a:t>
            </a:r>
          </a:p>
          <a:p>
            <a:pPr marL="285750" indent="-285750">
              <a:lnSpc>
                <a:spcPct val="107000"/>
              </a:lnSpc>
              <a:spcAft>
                <a:spcPts val="1600"/>
              </a:spcAft>
              <a:buClr>
                <a:srgbClr val="009CD6"/>
              </a:buClr>
              <a:buFont typeface="Arial" panose="020B0604020202020204" pitchFamily="34" charset="0"/>
              <a:buChar char="•"/>
            </a:pPr>
            <a:r>
              <a:rPr lang="en-GB" sz="1600" dirty="0">
                <a:latin typeface="Avenir Nxt2 W1G" panose="020B0604020202020204" charset="0"/>
                <a:cs typeface="Avenir Nxt2 W1G" panose="020B0604020202020204" charset="0"/>
              </a:rPr>
              <a:t>Considers appeals against decisions made by the Radiocommunication Bureau regarding frequency assignments; </a:t>
            </a:r>
          </a:p>
          <a:p>
            <a:pPr marL="285750" indent="-285750">
              <a:lnSpc>
                <a:spcPct val="107000"/>
              </a:lnSpc>
              <a:spcAft>
                <a:spcPts val="1600"/>
              </a:spcAft>
              <a:buClr>
                <a:srgbClr val="009CD6"/>
              </a:buClr>
              <a:buFont typeface="Arial" panose="020B0604020202020204" pitchFamily="34" charset="0"/>
              <a:buChar char="•"/>
            </a:pPr>
            <a:r>
              <a:rPr lang="en-GB" sz="1600" dirty="0">
                <a:latin typeface="Avenir Nxt2 W1G" panose="020B0604020202020204" charset="0"/>
                <a:cs typeface="Avenir Nxt2 W1G" panose="020B0604020202020204" charset="0"/>
              </a:rPr>
              <a:t>Performs any additional duties prescribed by a competent conference or by the Council. </a:t>
            </a:r>
          </a:p>
        </p:txBody>
      </p:sp>
      <p:sp>
        <p:nvSpPr>
          <p:cNvPr id="3" name="Rectangle 2">
            <a:extLst>
              <a:ext uri="{FF2B5EF4-FFF2-40B4-BE49-F238E27FC236}">
                <a16:creationId xmlns:a16="http://schemas.microsoft.com/office/drawing/2014/main" id="{B371EC23-5561-4443-E142-335AC5D12F34}"/>
              </a:ext>
            </a:extLst>
          </p:cNvPr>
          <p:cNvSpPr/>
          <p:nvPr/>
        </p:nvSpPr>
        <p:spPr>
          <a:xfrm>
            <a:off x="657502" y="304324"/>
            <a:ext cx="6328514" cy="323165"/>
          </a:xfrm>
          <a:prstGeom prst="rect">
            <a:avLst/>
          </a:prstGeom>
        </p:spPr>
        <p:txBody>
          <a:bodyPr wrap="square" lIns="91440" tIns="45720" rIns="91440" bIns="45720" anchor="t">
            <a:spAutoFit/>
          </a:bodyPr>
          <a:lstStyle/>
          <a:p>
            <a:r>
              <a:rPr lang="en-GB" sz="1500" dirty="0">
                <a:solidFill>
                  <a:schemeClr val="accent3"/>
                </a:solidFill>
                <a:latin typeface="Avenir Nxt2 W1G" panose="020B0503020202020204" pitchFamily="34" charset="0"/>
              </a:rPr>
              <a:t>Decision-making assemblies, groups and high-level policy meetings</a:t>
            </a:r>
          </a:p>
        </p:txBody>
      </p:sp>
      <p:sp>
        <p:nvSpPr>
          <p:cNvPr id="52" name="Rectangle 51">
            <a:extLst>
              <a:ext uri="{FF2B5EF4-FFF2-40B4-BE49-F238E27FC236}">
                <a16:creationId xmlns:a16="http://schemas.microsoft.com/office/drawing/2014/main" id="{46DB69C2-14D6-1969-3280-8A1E33A84312}"/>
              </a:ext>
            </a:extLst>
          </p:cNvPr>
          <p:cNvSpPr/>
          <p:nvPr/>
        </p:nvSpPr>
        <p:spPr>
          <a:xfrm>
            <a:off x="7094958" y="0"/>
            <a:ext cx="509704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0" name="Group 79">
            <a:extLst>
              <a:ext uri="{FF2B5EF4-FFF2-40B4-BE49-F238E27FC236}">
                <a16:creationId xmlns:a16="http://schemas.microsoft.com/office/drawing/2014/main" id="{1BCF5075-53D2-0D6D-4332-71507BEDB461}"/>
              </a:ext>
            </a:extLst>
          </p:cNvPr>
          <p:cNvGrpSpPr/>
          <p:nvPr/>
        </p:nvGrpSpPr>
        <p:grpSpPr>
          <a:xfrm>
            <a:off x="6909674" y="-200800"/>
            <a:ext cx="5467609" cy="7119760"/>
            <a:chOff x="6904014" y="-115137"/>
            <a:chExt cx="5467609" cy="7119760"/>
          </a:xfrm>
        </p:grpSpPr>
        <p:grpSp>
          <p:nvGrpSpPr>
            <p:cNvPr id="53" name="Group 52">
              <a:extLst>
                <a:ext uri="{FF2B5EF4-FFF2-40B4-BE49-F238E27FC236}">
                  <a16:creationId xmlns:a16="http://schemas.microsoft.com/office/drawing/2014/main" id="{FB1F8E66-D522-BF61-829E-8D6414904160}"/>
                </a:ext>
              </a:extLst>
            </p:cNvPr>
            <p:cNvGrpSpPr/>
            <p:nvPr/>
          </p:nvGrpSpPr>
          <p:grpSpPr>
            <a:xfrm>
              <a:off x="6904014" y="-115137"/>
              <a:ext cx="5467609" cy="7119760"/>
              <a:chOff x="6894874" y="1203806"/>
              <a:chExt cx="4878235" cy="6327392"/>
            </a:xfrm>
          </p:grpSpPr>
          <p:sp>
            <p:nvSpPr>
              <p:cNvPr id="54" name="Diamond 53">
                <a:extLst>
                  <a:ext uri="{FF2B5EF4-FFF2-40B4-BE49-F238E27FC236}">
                    <a16:creationId xmlns:a16="http://schemas.microsoft.com/office/drawing/2014/main" id="{7D9B267D-8248-343A-0104-60AC240A3949}"/>
                  </a:ext>
                </a:extLst>
              </p:cNvPr>
              <p:cNvSpPr/>
              <p:nvPr/>
            </p:nvSpPr>
            <p:spPr>
              <a:xfrm rot="2700000">
                <a:off x="8354342" y="1207164"/>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Diamond 54">
                <a:extLst>
                  <a:ext uri="{FF2B5EF4-FFF2-40B4-BE49-F238E27FC236}">
                    <a16:creationId xmlns:a16="http://schemas.microsoft.com/office/drawing/2014/main" id="{450AC3C0-446D-B378-26B1-DAD31092166A}"/>
                  </a:ext>
                </a:extLst>
              </p:cNvPr>
              <p:cNvSpPr/>
              <p:nvPr/>
            </p:nvSpPr>
            <p:spPr>
              <a:xfrm rot="2700000">
                <a:off x="9806483" y="1210083"/>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Diamond 55">
                <a:extLst>
                  <a:ext uri="{FF2B5EF4-FFF2-40B4-BE49-F238E27FC236}">
                    <a16:creationId xmlns:a16="http://schemas.microsoft.com/office/drawing/2014/main" id="{4DF97C51-1B04-27C3-9016-E2AACD6B59EB}"/>
                  </a:ext>
                </a:extLst>
              </p:cNvPr>
              <p:cNvSpPr/>
              <p:nvPr/>
            </p:nvSpPr>
            <p:spPr>
              <a:xfrm rot="2700000">
                <a:off x="6900389" y="1203806"/>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Diamond 56">
                <a:extLst>
                  <a:ext uri="{FF2B5EF4-FFF2-40B4-BE49-F238E27FC236}">
                    <a16:creationId xmlns:a16="http://schemas.microsoft.com/office/drawing/2014/main" id="{DFD99BC0-8EEB-C5BB-B409-8D3596185E04}"/>
                  </a:ext>
                </a:extLst>
              </p:cNvPr>
              <p:cNvSpPr/>
              <p:nvPr/>
            </p:nvSpPr>
            <p:spPr>
              <a:xfrm rot="2700000">
                <a:off x="6900404" y="2657633"/>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Diamond 57">
                <a:extLst>
                  <a:ext uri="{FF2B5EF4-FFF2-40B4-BE49-F238E27FC236}">
                    <a16:creationId xmlns:a16="http://schemas.microsoft.com/office/drawing/2014/main" id="{D9EB8F12-9586-2B86-D9A2-22021AA6C588}"/>
                  </a:ext>
                </a:extLst>
              </p:cNvPr>
              <p:cNvSpPr/>
              <p:nvPr/>
            </p:nvSpPr>
            <p:spPr>
              <a:xfrm rot="2700000">
                <a:off x="8353300" y="2654061"/>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Diamond 58">
                <a:extLst>
                  <a:ext uri="{FF2B5EF4-FFF2-40B4-BE49-F238E27FC236}">
                    <a16:creationId xmlns:a16="http://schemas.microsoft.com/office/drawing/2014/main" id="{7C47BEAC-A93F-7DC1-E5C1-3BAA50426340}"/>
                  </a:ext>
                </a:extLst>
              </p:cNvPr>
              <p:cNvSpPr/>
              <p:nvPr/>
            </p:nvSpPr>
            <p:spPr>
              <a:xfrm rot="2700000">
                <a:off x="9798669" y="5563328"/>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Diamond 59">
                <a:extLst>
                  <a:ext uri="{FF2B5EF4-FFF2-40B4-BE49-F238E27FC236}">
                    <a16:creationId xmlns:a16="http://schemas.microsoft.com/office/drawing/2014/main" id="{E705574D-52C5-B9DB-F6BB-D44F68A8F1C4}"/>
                  </a:ext>
                </a:extLst>
              </p:cNvPr>
              <p:cNvSpPr/>
              <p:nvPr/>
            </p:nvSpPr>
            <p:spPr>
              <a:xfrm rot="2700000">
                <a:off x="6897037" y="4112062"/>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Diamond 60">
                <a:extLst>
                  <a:ext uri="{FF2B5EF4-FFF2-40B4-BE49-F238E27FC236}">
                    <a16:creationId xmlns:a16="http://schemas.microsoft.com/office/drawing/2014/main" id="{8235EB51-CF5C-981E-2B46-5E973C9A39E4}"/>
                  </a:ext>
                </a:extLst>
              </p:cNvPr>
              <p:cNvSpPr/>
              <p:nvPr/>
            </p:nvSpPr>
            <p:spPr>
              <a:xfrm rot="2700000">
                <a:off x="9806649" y="2657732"/>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Diamond 61">
                <a:extLst>
                  <a:ext uri="{FF2B5EF4-FFF2-40B4-BE49-F238E27FC236}">
                    <a16:creationId xmlns:a16="http://schemas.microsoft.com/office/drawing/2014/main" id="{4B7189B4-97BD-3A05-9722-F9106FBE60E6}"/>
                  </a:ext>
                </a:extLst>
              </p:cNvPr>
              <p:cNvSpPr/>
              <p:nvPr/>
            </p:nvSpPr>
            <p:spPr>
              <a:xfrm rot="2700000">
                <a:off x="8349670" y="4112761"/>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Diamond 62">
                <a:extLst>
                  <a:ext uri="{FF2B5EF4-FFF2-40B4-BE49-F238E27FC236}">
                    <a16:creationId xmlns:a16="http://schemas.microsoft.com/office/drawing/2014/main" id="{627F7731-0CE0-4B0D-0287-EC8E4231748D}"/>
                  </a:ext>
                </a:extLst>
              </p:cNvPr>
              <p:cNvSpPr/>
              <p:nvPr/>
            </p:nvSpPr>
            <p:spPr>
              <a:xfrm rot="2700000">
                <a:off x="6894874" y="5564738"/>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Diamond 63">
                <a:extLst>
                  <a:ext uri="{FF2B5EF4-FFF2-40B4-BE49-F238E27FC236}">
                    <a16:creationId xmlns:a16="http://schemas.microsoft.com/office/drawing/2014/main" id="{E5FAE0F5-1735-7BB8-5628-5BFAB0355E38}"/>
                  </a:ext>
                </a:extLst>
              </p:cNvPr>
              <p:cNvSpPr/>
              <p:nvPr/>
            </p:nvSpPr>
            <p:spPr>
              <a:xfrm rot="2700000">
                <a:off x="8352913" y="5560249"/>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Diamond 64">
                <a:extLst>
                  <a:ext uri="{FF2B5EF4-FFF2-40B4-BE49-F238E27FC236}">
                    <a16:creationId xmlns:a16="http://schemas.microsoft.com/office/drawing/2014/main" id="{AD404E3F-17A1-34B0-C642-68158D69F751}"/>
                  </a:ext>
                </a:extLst>
              </p:cNvPr>
              <p:cNvSpPr/>
              <p:nvPr/>
            </p:nvSpPr>
            <p:spPr>
              <a:xfrm rot="2700000">
                <a:off x="9802037" y="4110043"/>
                <a:ext cx="1966460" cy="1966460"/>
              </a:xfrm>
              <a:prstGeom prst="diamon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6" name="Picture 65">
              <a:extLst>
                <a:ext uri="{FF2B5EF4-FFF2-40B4-BE49-F238E27FC236}">
                  <a16:creationId xmlns:a16="http://schemas.microsoft.com/office/drawing/2014/main" id="{DE795CE9-1CC0-A2A5-A15A-97B6A3D8E1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78491" y="259967"/>
              <a:ext cx="1463077" cy="1463077"/>
            </a:xfrm>
            <a:prstGeom prst="rect">
              <a:avLst/>
            </a:prstGeom>
          </p:spPr>
        </p:pic>
        <p:pic>
          <p:nvPicPr>
            <p:cNvPr id="67" name="Picture 66">
              <a:extLst>
                <a:ext uri="{FF2B5EF4-FFF2-40B4-BE49-F238E27FC236}">
                  <a16:creationId xmlns:a16="http://schemas.microsoft.com/office/drawing/2014/main" id="{B2B26AA8-E25D-7AB2-0136-AE6BF11C7A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06548" y="259967"/>
              <a:ext cx="1463077" cy="1463077"/>
            </a:xfrm>
            <a:prstGeom prst="rect">
              <a:avLst/>
            </a:prstGeom>
          </p:spPr>
        </p:pic>
        <p:pic>
          <p:nvPicPr>
            <p:cNvPr id="68" name="Picture 67">
              <a:extLst>
                <a:ext uri="{FF2B5EF4-FFF2-40B4-BE49-F238E27FC236}">
                  <a16:creationId xmlns:a16="http://schemas.microsoft.com/office/drawing/2014/main" id="{D9259C1C-CF1B-5CD0-F54F-6E6AA9B5022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534606" y="259908"/>
              <a:ext cx="1463078" cy="1463078"/>
            </a:xfrm>
            <a:prstGeom prst="rect">
              <a:avLst/>
            </a:prstGeom>
          </p:spPr>
        </p:pic>
        <p:pic>
          <p:nvPicPr>
            <p:cNvPr id="69" name="Picture 68">
              <a:extLst>
                <a:ext uri="{FF2B5EF4-FFF2-40B4-BE49-F238E27FC236}">
                  <a16:creationId xmlns:a16="http://schemas.microsoft.com/office/drawing/2014/main" id="{DF92CF7F-7B1B-BBC4-A064-0C427895704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78491" y="1891266"/>
              <a:ext cx="1463077" cy="1463077"/>
            </a:xfrm>
            <a:prstGeom prst="rect">
              <a:avLst/>
            </a:prstGeom>
          </p:spPr>
        </p:pic>
        <p:pic>
          <p:nvPicPr>
            <p:cNvPr id="70" name="Picture 69">
              <a:extLst>
                <a:ext uri="{FF2B5EF4-FFF2-40B4-BE49-F238E27FC236}">
                  <a16:creationId xmlns:a16="http://schemas.microsoft.com/office/drawing/2014/main" id="{62C8746A-FE86-7F4D-5F69-94B36B2D5E8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a:ext>
              </a:extLst>
            </a:blip>
            <a:srcRect/>
            <a:stretch/>
          </p:blipFill>
          <p:spPr>
            <a:xfrm>
              <a:off x="8906548" y="1891266"/>
              <a:ext cx="1467841" cy="1467841"/>
            </a:xfrm>
            <a:prstGeom prst="rect">
              <a:avLst/>
            </a:prstGeom>
          </p:spPr>
        </p:pic>
        <p:pic>
          <p:nvPicPr>
            <p:cNvPr id="71" name="Picture 70">
              <a:extLst>
                <a:ext uri="{FF2B5EF4-FFF2-40B4-BE49-F238E27FC236}">
                  <a16:creationId xmlns:a16="http://schemas.microsoft.com/office/drawing/2014/main" id="{336DA6AE-4D0D-64A2-28AE-F18B8DD2FA9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532263" y="1890892"/>
              <a:ext cx="1462436" cy="1462436"/>
            </a:xfrm>
            <a:prstGeom prst="rect">
              <a:avLst/>
            </a:prstGeom>
          </p:spPr>
        </p:pic>
        <p:pic>
          <p:nvPicPr>
            <p:cNvPr id="72" name="Picture 71">
              <a:extLst>
                <a:ext uri="{FF2B5EF4-FFF2-40B4-BE49-F238E27FC236}">
                  <a16:creationId xmlns:a16="http://schemas.microsoft.com/office/drawing/2014/main" id="{06E3C5F9-19D6-4162-AA8A-A396B3C3D3D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272659" y="3532091"/>
              <a:ext cx="1463077" cy="1463077"/>
            </a:xfrm>
            <a:prstGeom prst="rect">
              <a:avLst/>
            </a:prstGeom>
          </p:spPr>
        </p:pic>
        <p:pic>
          <p:nvPicPr>
            <p:cNvPr id="73" name="Picture 72">
              <a:extLst>
                <a:ext uri="{FF2B5EF4-FFF2-40B4-BE49-F238E27FC236}">
                  <a16:creationId xmlns:a16="http://schemas.microsoft.com/office/drawing/2014/main" id="{E3339D86-C6E9-174D-D842-43ABD9F605B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906548" y="3532091"/>
              <a:ext cx="1464084" cy="1464084"/>
            </a:xfrm>
            <a:prstGeom prst="rect">
              <a:avLst/>
            </a:prstGeom>
          </p:spPr>
        </p:pic>
        <p:pic>
          <p:nvPicPr>
            <p:cNvPr id="74" name="Picture 73">
              <a:extLst>
                <a:ext uri="{FF2B5EF4-FFF2-40B4-BE49-F238E27FC236}">
                  <a16:creationId xmlns:a16="http://schemas.microsoft.com/office/drawing/2014/main" id="{D545B50E-FCF6-C9F7-02ED-53806FBD7F7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532263" y="3526220"/>
              <a:ext cx="1462436" cy="1462436"/>
            </a:xfrm>
            <a:prstGeom prst="rect">
              <a:avLst/>
            </a:prstGeom>
          </p:spPr>
        </p:pic>
        <p:pic>
          <p:nvPicPr>
            <p:cNvPr id="75" name="Picture 74">
              <a:extLst>
                <a:ext uri="{FF2B5EF4-FFF2-40B4-BE49-F238E27FC236}">
                  <a16:creationId xmlns:a16="http://schemas.microsoft.com/office/drawing/2014/main" id="{1C1EAE53-01D6-B534-722F-A0A47E5AD7DD}"/>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272659" y="5160037"/>
              <a:ext cx="1463077" cy="1463077"/>
            </a:xfrm>
            <a:prstGeom prst="rect">
              <a:avLst/>
            </a:prstGeom>
          </p:spPr>
        </p:pic>
        <p:pic>
          <p:nvPicPr>
            <p:cNvPr id="76" name="Picture 75">
              <a:extLst>
                <a:ext uri="{FF2B5EF4-FFF2-40B4-BE49-F238E27FC236}">
                  <a16:creationId xmlns:a16="http://schemas.microsoft.com/office/drawing/2014/main" id="{C0A099B9-D6AF-24FE-B9B6-336AE429A053}"/>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8906548" y="5160633"/>
              <a:ext cx="1457591" cy="1457591"/>
            </a:xfrm>
            <a:prstGeom prst="rect">
              <a:avLst/>
            </a:prstGeom>
          </p:spPr>
        </p:pic>
        <p:pic>
          <p:nvPicPr>
            <p:cNvPr id="77" name="Picture 76">
              <a:extLst>
                <a:ext uri="{FF2B5EF4-FFF2-40B4-BE49-F238E27FC236}">
                  <a16:creationId xmlns:a16="http://schemas.microsoft.com/office/drawing/2014/main" id="{95C48138-230E-EF6D-5402-77B32FB401C0}"/>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0532263" y="5160037"/>
              <a:ext cx="1457591" cy="1457591"/>
            </a:xfrm>
            <a:prstGeom prst="rect">
              <a:avLst/>
            </a:prstGeom>
          </p:spPr>
        </p:pic>
      </p:grpSp>
      <p:pic>
        <p:nvPicPr>
          <p:cNvPr id="79" name="ITU logo blue">
            <a:extLst>
              <a:ext uri="{FF2B5EF4-FFF2-40B4-BE49-F238E27FC236}">
                <a16:creationId xmlns:a16="http://schemas.microsoft.com/office/drawing/2014/main" id="{A05B0939-25FD-B892-548C-719C2B934315}"/>
              </a:ext>
            </a:extLst>
          </p:cNvPr>
          <p:cNvPicPr>
            <a:picLocks noChangeAspect="1"/>
          </p:cNvPicPr>
          <p:nvPr/>
        </p:nvPicPr>
        <p:blipFill>
          <a:blip r:embed="rId16" cstate="screen">
            <a:biLevel thresh="50000"/>
            <a:extLst>
              <a:ext uri="{28A0092B-C50C-407E-A947-70E740481C1C}">
                <a14:useLocalDpi xmlns:a14="http://schemas.microsoft.com/office/drawing/2010/main"/>
              </a:ext>
            </a:extLst>
          </a:blip>
          <a:stretch>
            <a:fillRect/>
          </a:stretch>
        </p:blipFill>
        <p:spPr>
          <a:xfrm>
            <a:off x="10980882" y="5401557"/>
            <a:ext cx="1323975" cy="1873596"/>
          </a:xfrm>
          <a:prstGeom prst="rect">
            <a:avLst/>
          </a:prstGeom>
        </p:spPr>
      </p:pic>
    </p:spTree>
    <p:extLst>
      <p:ext uri="{BB962C8B-B14F-4D97-AF65-F5344CB8AC3E}">
        <p14:creationId xmlns:p14="http://schemas.microsoft.com/office/powerpoint/2010/main" val="3599122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4618-52C5-950D-E58F-28ECD8445F48}"/>
            </a:ext>
          </a:extLst>
        </p:cNvPr>
        <p:cNvGrpSpPr/>
        <p:nvPr/>
      </p:nvGrpSpPr>
      <p:grpSpPr>
        <a:xfrm>
          <a:off x="0" y="0"/>
          <a:ext cx="0" cy="0"/>
          <a:chOff x="0" y="0"/>
          <a:chExt cx="0" cy="0"/>
        </a:xfrm>
      </p:grpSpPr>
      <p:pic>
        <p:nvPicPr>
          <p:cNvPr id="4108" name="Picture 12">
            <a:extLst>
              <a:ext uri="{FF2B5EF4-FFF2-40B4-BE49-F238E27FC236}">
                <a16:creationId xmlns:a16="http://schemas.microsoft.com/office/drawing/2014/main" id="{C6F1A76A-1AFD-E0A0-659F-0D27D882C12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107584" y="1950719"/>
            <a:ext cx="2370174" cy="28786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31AA967-4127-35C3-26EC-4AB34A237C2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661"/>
          <a:stretch/>
        </p:blipFill>
        <p:spPr bwMode="auto">
          <a:xfrm>
            <a:off x="9477758" y="1950719"/>
            <a:ext cx="2755242" cy="2742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66">
            <a:extLst>
              <a:ext uri="{FF2B5EF4-FFF2-40B4-BE49-F238E27FC236}">
                <a16:creationId xmlns:a16="http://schemas.microsoft.com/office/drawing/2014/main" id="{6D4C2893-88D5-2A4A-EB9F-B4E78621BD0A}"/>
              </a:ext>
            </a:extLst>
          </p:cNvPr>
          <p:cNvSpPr txBox="1"/>
          <p:nvPr/>
        </p:nvSpPr>
        <p:spPr>
          <a:xfrm>
            <a:off x="470762" y="939344"/>
            <a:ext cx="6251756" cy="63542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1800"/>
              </a:spcAft>
            </a:pPr>
            <a:r>
              <a:rPr lang="en-GB" sz="2400" b="1" dirty="0">
                <a:solidFill>
                  <a:srgbClr val="00B0F0"/>
                </a:solidFill>
                <a:latin typeface="Avenir Nxt2 W1G" panose="020B0503020202020204"/>
                <a:cs typeface="Times New Roman" panose="02020603050405020304" pitchFamily="18" charset="0"/>
              </a:rPr>
              <a:t>Radiocommunication Advisory Group</a:t>
            </a:r>
          </a:p>
          <a:p>
            <a:pPr marR="0">
              <a:lnSpc>
                <a:spcPct val="150000"/>
              </a:lnSpc>
              <a:spcBef>
                <a:spcPts val="0"/>
              </a:spcBef>
              <a:spcAft>
                <a:spcPts val="800"/>
              </a:spcAft>
            </a:pPr>
            <a:r>
              <a:rPr lang="en-GB" sz="1550" dirty="0">
                <a:latin typeface="Avenir Nxt2 W1G" panose="020B0604020202020204" charset="0"/>
                <a:cs typeface="Avenir Nxt2 W1G" panose="020B0604020202020204" charset="0"/>
              </a:rPr>
              <a:t> The Radiocommunication Advisory Group (RAG) is tasked to:</a:t>
            </a:r>
          </a:p>
          <a:p>
            <a:pPr marL="285750" marR="0" indent="-285750">
              <a:lnSpc>
                <a:spcPct val="150000"/>
              </a:lnSpc>
              <a:spcBef>
                <a:spcPts val="0"/>
              </a:spcBef>
              <a:spcAft>
                <a:spcPts val="800"/>
              </a:spcAft>
              <a:buClr>
                <a:srgbClr val="009CD6"/>
              </a:buClr>
              <a:buFont typeface="Arial" panose="020B0604020202020204" pitchFamily="34" charset="0"/>
              <a:buChar char="•"/>
            </a:pPr>
            <a:r>
              <a:rPr lang="en-GB" sz="1550" dirty="0">
                <a:latin typeface="Avenir Nxt2 W1G" panose="020B0604020202020204" charset="0"/>
                <a:cs typeface="Avenir Nxt2 W1G" panose="020B0604020202020204" charset="0"/>
              </a:rPr>
              <a:t>review the priorities and strategies adopted in the Sector;</a:t>
            </a:r>
          </a:p>
          <a:p>
            <a:pPr marL="285750" marR="0" indent="-285750">
              <a:lnSpc>
                <a:spcPct val="150000"/>
              </a:lnSpc>
              <a:spcBef>
                <a:spcPts val="0"/>
              </a:spcBef>
              <a:spcAft>
                <a:spcPts val="800"/>
              </a:spcAft>
              <a:buClr>
                <a:srgbClr val="009CD6"/>
              </a:buClr>
              <a:buFont typeface="Arial" panose="020B0604020202020204" pitchFamily="34" charset="0"/>
              <a:buChar char="•"/>
            </a:pPr>
            <a:r>
              <a:rPr lang="en-GB" sz="1550" dirty="0">
                <a:latin typeface="Avenir Nxt2 W1G" panose="020B0604020202020204" charset="0"/>
                <a:cs typeface="Avenir Nxt2 W1G" panose="020B0604020202020204" charset="0"/>
              </a:rPr>
              <a:t>monitor progress of the work of the Study Groups;</a:t>
            </a:r>
          </a:p>
          <a:p>
            <a:pPr marL="285750" marR="0" indent="-285750">
              <a:lnSpc>
                <a:spcPct val="150000"/>
              </a:lnSpc>
              <a:spcBef>
                <a:spcPts val="0"/>
              </a:spcBef>
              <a:spcAft>
                <a:spcPts val="800"/>
              </a:spcAft>
              <a:buClr>
                <a:srgbClr val="009CD6"/>
              </a:buClr>
              <a:buFont typeface="Arial" panose="020B0604020202020204" pitchFamily="34" charset="0"/>
              <a:buChar char="•"/>
            </a:pPr>
            <a:r>
              <a:rPr lang="en-GB" sz="1550" dirty="0">
                <a:latin typeface="Avenir Nxt2 W1G" panose="020B0604020202020204" charset="0"/>
                <a:cs typeface="Avenir Nxt2 W1G" panose="020B0604020202020204" charset="0"/>
              </a:rPr>
              <a:t>provide guidance for the work of the Study Groups;</a:t>
            </a:r>
          </a:p>
          <a:p>
            <a:pPr marL="285750" marR="0" indent="-285750">
              <a:lnSpc>
                <a:spcPct val="150000"/>
              </a:lnSpc>
              <a:spcBef>
                <a:spcPts val="0"/>
              </a:spcBef>
              <a:spcAft>
                <a:spcPts val="800"/>
              </a:spcAft>
              <a:buClr>
                <a:srgbClr val="009CD6"/>
              </a:buClr>
              <a:buFont typeface="Arial" panose="020B0604020202020204" pitchFamily="34" charset="0"/>
              <a:buChar char="•"/>
            </a:pPr>
            <a:r>
              <a:rPr lang="en-GB" sz="1550" dirty="0">
                <a:latin typeface="Avenir Nxt2 W1G" panose="020B0604020202020204" charset="0"/>
                <a:cs typeface="Avenir Nxt2 W1G" panose="020B0604020202020204" charset="0"/>
              </a:rPr>
              <a:t>recommend measures to foster cooperation and coordination with other organizations and with the other ITU Sectors. </a:t>
            </a:r>
          </a:p>
          <a:p>
            <a:pPr marL="285750" marR="0" indent="-285750">
              <a:lnSpc>
                <a:spcPct val="150000"/>
              </a:lnSpc>
              <a:spcBef>
                <a:spcPts val="0"/>
              </a:spcBef>
              <a:spcAft>
                <a:spcPts val="800"/>
              </a:spcAft>
              <a:buClr>
                <a:srgbClr val="009CD6"/>
              </a:buClr>
              <a:buFont typeface="Arial" panose="020B0604020202020204" pitchFamily="34" charset="0"/>
              <a:buChar char="•"/>
            </a:pPr>
            <a:r>
              <a:rPr lang="en-GB" sz="1550" dirty="0">
                <a:latin typeface="Avenir Nxt2 W1G" panose="020B0604020202020204" charset="0"/>
                <a:cs typeface="Avenir Nxt2 W1G" panose="020B0604020202020204" charset="0"/>
              </a:rPr>
              <a:t>The RAG provides advice on these matters to the Director of the Radiocommunication Bureau (BR). Radiocommunication Assemblies (RAs) may refer specific matters within its competence to the RAG. </a:t>
            </a:r>
          </a:p>
          <a:p>
            <a:pPr marL="285750" marR="0" indent="-285750">
              <a:lnSpc>
                <a:spcPct val="150000"/>
              </a:lnSpc>
              <a:spcBef>
                <a:spcPts val="0"/>
              </a:spcBef>
              <a:spcAft>
                <a:spcPts val="800"/>
              </a:spcAft>
              <a:buClr>
                <a:srgbClr val="009CD6"/>
              </a:buClr>
              <a:buFont typeface="Arial" panose="020B0604020202020204" pitchFamily="34" charset="0"/>
              <a:buChar char="•"/>
            </a:pPr>
            <a:r>
              <a:rPr lang="en-GB" sz="1550" dirty="0">
                <a:latin typeface="Avenir Nxt2 W1G" panose="020B0604020202020204" charset="0"/>
                <a:cs typeface="Avenir Nxt2 W1G" panose="020B0604020202020204" charset="0"/>
              </a:rPr>
              <a:t>The RAG may be authorized to act on behalf of the RA between two Assemblies.</a:t>
            </a:r>
          </a:p>
        </p:txBody>
      </p:sp>
      <p:sp>
        <p:nvSpPr>
          <p:cNvPr id="3" name="Rectangle 2">
            <a:extLst>
              <a:ext uri="{FF2B5EF4-FFF2-40B4-BE49-F238E27FC236}">
                <a16:creationId xmlns:a16="http://schemas.microsoft.com/office/drawing/2014/main" id="{CFC311D2-E24D-AACA-AE29-24412EC6243F}"/>
              </a:ext>
            </a:extLst>
          </p:cNvPr>
          <p:cNvSpPr/>
          <p:nvPr/>
        </p:nvSpPr>
        <p:spPr>
          <a:xfrm>
            <a:off x="657502" y="304324"/>
            <a:ext cx="6328514" cy="323165"/>
          </a:xfrm>
          <a:prstGeom prst="rect">
            <a:avLst/>
          </a:prstGeom>
        </p:spPr>
        <p:txBody>
          <a:bodyPr wrap="square" lIns="91440" tIns="45720" rIns="91440" bIns="45720" anchor="t">
            <a:spAutoFit/>
          </a:bodyPr>
          <a:lstStyle/>
          <a:p>
            <a:r>
              <a:rPr lang="en-GB" sz="1500" dirty="0">
                <a:solidFill>
                  <a:schemeClr val="accent3"/>
                </a:solidFill>
                <a:latin typeface="Avenir Nxt2 W1G" panose="020B0503020202020204" pitchFamily="34" charset="0"/>
              </a:rPr>
              <a:t>Decision-making assemblies, groups and high-level policy meetings</a:t>
            </a:r>
          </a:p>
        </p:txBody>
      </p:sp>
      <p:pic>
        <p:nvPicPr>
          <p:cNvPr id="5" name="Picture 4">
            <a:extLst>
              <a:ext uri="{FF2B5EF4-FFF2-40B4-BE49-F238E27FC236}">
                <a16:creationId xmlns:a16="http://schemas.microsoft.com/office/drawing/2014/main" id="{99912CA2-92F9-6103-F03B-540D2DDC12A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107657" y="0"/>
            <a:ext cx="5125271" cy="1950720"/>
          </a:xfrm>
          <a:prstGeom prst="rect">
            <a:avLst/>
          </a:prstGeom>
        </p:spPr>
      </p:pic>
      <p:cxnSp>
        <p:nvCxnSpPr>
          <p:cNvPr id="6" name="Straight Connector 5">
            <a:extLst>
              <a:ext uri="{FF2B5EF4-FFF2-40B4-BE49-F238E27FC236}">
                <a16:creationId xmlns:a16="http://schemas.microsoft.com/office/drawing/2014/main" id="{C83C279A-6339-1951-8298-EBD26F9235C6}"/>
              </a:ext>
            </a:extLst>
          </p:cNvPr>
          <p:cNvCxnSpPr>
            <a:cxnSpLocks/>
          </p:cNvCxnSpPr>
          <p:nvPr/>
        </p:nvCxnSpPr>
        <p:spPr>
          <a:xfrm>
            <a:off x="7107658" y="-231648"/>
            <a:ext cx="0" cy="7176427"/>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9A3F2-C693-588C-7779-9447FE8A902D}"/>
              </a:ext>
            </a:extLst>
          </p:cNvPr>
          <p:cNvCxnSpPr>
            <a:cxnSpLocks/>
          </p:cNvCxnSpPr>
          <p:nvPr/>
        </p:nvCxnSpPr>
        <p:spPr>
          <a:xfrm flipH="1">
            <a:off x="7107656" y="1950720"/>
            <a:ext cx="5553734"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22CC30-DC2B-038E-A379-231A5B6D7C0B}"/>
              </a:ext>
            </a:extLst>
          </p:cNvPr>
          <p:cNvCxnSpPr>
            <a:cxnSpLocks/>
          </p:cNvCxnSpPr>
          <p:nvPr/>
        </p:nvCxnSpPr>
        <p:spPr>
          <a:xfrm flipH="1">
            <a:off x="7107656" y="4691875"/>
            <a:ext cx="5553734"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FECCCD-5438-187E-D8B3-183F87D786F6}"/>
              </a:ext>
            </a:extLst>
          </p:cNvPr>
          <p:cNvCxnSpPr>
            <a:cxnSpLocks/>
          </p:cNvCxnSpPr>
          <p:nvPr/>
        </p:nvCxnSpPr>
        <p:spPr>
          <a:xfrm>
            <a:off x="9477758" y="1950719"/>
            <a:ext cx="0" cy="2741155"/>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pic>
        <p:nvPicPr>
          <p:cNvPr id="17" name="ITU logo blue">
            <a:extLst>
              <a:ext uri="{FF2B5EF4-FFF2-40B4-BE49-F238E27FC236}">
                <a16:creationId xmlns:a16="http://schemas.microsoft.com/office/drawing/2014/main" id="{6A6FBB06-B632-3B76-76A7-2A09B37CBA2C}"/>
              </a:ext>
            </a:extLst>
          </p:cNvPr>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10980882" y="5401557"/>
            <a:ext cx="1323975" cy="1873596"/>
          </a:xfrm>
          <a:prstGeom prst="rect">
            <a:avLst/>
          </a:prstGeom>
        </p:spPr>
      </p:pic>
      <p:pic>
        <p:nvPicPr>
          <p:cNvPr id="2" name="Picture 1">
            <a:extLst>
              <a:ext uri="{FF2B5EF4-FFF2-40B4-BE49-F238E27FC236}">
                <a16:creationId xmlns:a16="http://schemas.microsoft.com/office/drawing/2014/main" id="{75FEB5E2-92CF-7EAA-DBE8-C8D57F6D6920}"/>
              </a:ext>
            </a:extLst>
          </p:cNvPr>
          <p:cNvPicPr>
            <a:picLocks noChangeAspect="1"/>
          </p:cNvPicPr>
          <p:nvPr/>
        </p:nvPicPr>
        <p:blipFill>
          <a:blip r:embed="rId7"/>
          <a:srcRect l="618" t="4487" b="3677"/>
          <a:stretch>
            <a:fillRect/>
          </a:stretch>
        </p:blipFill>
        <p:spPr>
          <a:xfrm>
            <a:off x="7103134" y="4690514"/>
            <a:ext cx="5125271" cy="2167485"/>
          </a:xfrm>
          <a:prstGeom prst="rect">
            <a:avLst/>
          </a:prstGeom>
        </p:spPr>
      </p:pic>
    </p:spTree>
    <p:extLst>
      <p:ext uri="{BB962C8B-B14F-4D97-AF65-F5344CB8AC3E}">
        <p14:creationId xmlns:p14="http://schemas.microsoft.com/office/powerpoint/2010/main" val="544812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3E41D4B-4287-4D48-BD73-542E6AB59E85}"/>
              </a:ext>
            </a:extLst>
          </p:cNvPr>
          <p:cNvSpPr>
            <a:spLocks noGrp="1"/>
          </p:cNvSpPr>
          <p:nvPr>
            <p:ph type="body" sz="half" idx="2"/>
          </p:nvPr>
        </p:nvSpPr>
        <p:spPr>
          <a:xfrm>
            <a:off x="601442" y="1897029"/>
            <a:ext cx="5824410" cy="1333698"/>
          </a:xfrm>
        </p:spPr>
        <p:txBody>
          <a:bodyPr wrap="square">
            <a:spAutoFit/>
          </a:bodyPr>
          <a:lstStyle/>
          <a:p>
            <a:pPr marL="486900" indent="-342900" defTabSz="432000">
              <a:lnSpc>
                <a:spcPct val="100000"/>
              </a:lnSpc>
              <a:buClr>
                <a:srgbClr val="009CD6"/>
              </a:buClr>
              <a:buFont typeface="Arial" panose="020B0604020202020204" pitchFamily="34" charset="0"/>
              <a:buChar char="•"/>
            </a:pPr>
            <a:r>
              <a:rPr lang="fr-CH" dirty="0">
                <a:effectLst/>
                <a:latin typeface="Avenir Nxt2 W1G" panose="020B0503020202020204" pitchFamily="34" charset="0"/>
              </a:rPr>
              <a:t>United Nations </a:t>
            </a:r>
            <a:r>
              <a:rPr lang="en-GB" dirty="0">
                <a:latin typeface="Avenir Nxt2 W1G" panose="020B0503020202020204" pitchFamily="34" charset="0"/>
              </a:rPr>
              <a:t>specialized agency</a:t>
            </a:r>
          </a:p>
          <a:p>
            <a:pPr marL="486900" indent="-342900" defTabSz="432000">
              <a:lnSpc>
                <a:spcPct val="100000"/>
              </a:lnSpc>
              <a:buClr>
                <a:srgbClr val="009CD6"/>
              </a:buClr>
              <a:buFont typeface="Arial" panose="020B0604020202020204" pitchFamily="34" charset="0"/>
              <a:buChar char="•"/>
            </a:pPr>
            <a:r>
              <a:rPr lang="en-GB" dirty="0">
                <a:latin typeface="Avenir Nxt2 W1G" panose="020B0503020202020204" pitchFamily="34" charset="0"/>
              </a:rPr>
              <a:t>Headquartered in Geneva, Switzerland</a:t>
            </a:r>
          </a:p>
          <a:p>
            <a:pPr marL="486900" indent="-342900" defTabSz="432000">
              <a:lnSpc>
                <a:spcPct val="100000"/>
              </a:lnSpc>
              <a:buClr>
                <a:srgbClr val="009CD6"/>
              </a:buClr>
              <a:buFont typeface="Arial" panose="020B0604020202020204" pitchFamily="34" charset="0"/>
              <a:buChar char="•"/>
            </a:pPr>
            <a:r>
              <a:rPr lang="en-GB" dirty="0">
                <a:latin typeface="Avenir Nxt2 W1G" panose="020B0503020202020204" pitchFamily="34" charset="0"/>
              </a:rPr>
              <a:t>Works towards harnessing innovation and connecting everyone to ensure a better future for all</a:t>
            </a:r>
          </a:p>
        </p:txBody>
      </p:sp>
      <p:sp>
        <p:nvSpPr>
          <p:cNvPr id="2" name="Title 1">
            <a:extLst>
              <a:ext uri="{FF2B5EF4-FFF2-40B4-BE49-F238E27FC236}">
                <a16:creationId xmlns:a16="http://schemas.microsoft.com/office/drawing/2014/main" id="{798E336F-E517-4825-9417-61422F658952}"/>
              </a:ext>
            </a:extLst>
          </p:cNvPr>
          <p:cNvSpPr>
            <a:spLocks noGrp="1"/>
          </p:cNvSpPr>
          <p:nvPr>
            <p:ph type="title"/>
          </p:nvPr>
        </p:nvSpPr>
        <p:spPr>
          <a:xfrm>
            <a:off x="601441" y="1226916"/>
            <a:ext cx="6027959" cy="397353"/>
          </a:xfrm>
        </p:spPr>
        <p:txBody>
          <a:bodyPr wrap="square">
            <a:spAutoFit/>
          </a:bodyPr>
          <a:lstStyle/>
          <a:p>
            <a:r>
              <a:rPr lang="en-GB" sz="2200" b="1" dirty="0">
                <a:latin typeface="Avenir Nxt2 W1G" panose="020B0503020202020204" pitchFamily="34" charset="0"/>
              </a:rPr>
              <a:t>International Telecommunication Union</a:t>
            </a:r>
            <a:endParaRPr lang="en-US" sz="2200" b="1" dirty="0">
              <a:latin typeface="Avenir Nxt2 W1G" panose="020B0503020202020204" pitchFamily="34" charset="0"/>
            </a:endParaRPr>
          </a:p>
        </p:txBody>
      </p:sp>
      <p:sp>
        <p:nvSpPr>
          <p:cNvPr id="5" name="Text Placeholder 4">
            <a:extLst>
              <a:ext uri="{FF2B5EF4-FFF2-40B4-BE49-F238E27FC236}">
                <a16:creationId xmlns:a16="http://schemas.microsoft.com/office/drawing/2014/main" id="{0E1E097A-020C-4EEE-A0C4-A21F44217BC4}"/>
              </a:ext>
            </a:extLst>
          </p:cNvPr>
          <p:cNvSpPr>
            <a:spLocks noGrp="1"/>
          </p:cNvSpPr>
          <p:nvPr>
            <p:ph type="body" sz="quarter" idx="10"/>
          </p:nvPr>
        </p:nvSpPr>
        <p:spPr/>
        <p:txBody>
          <a:bodyPr>
            <a:noAutofit/>
          </a:bodyPr>
          <a:lstStyle/>
          <a:p>
            <a:r>
              <a:rPr lang="en-US" dirty="0">
                <a:latin typeface="Avenir Nxt2 W1G" panose="020B0503020202020204" pitchFamily="34" charset="0"/>
              </a:rPr>
              <a:t>Who we are</a:t>
            </a:r>
          </a:p>
        </p:txBody>
      </p:sp>
      <p:sp>
        <p:nvSpPr>
          <p:cNvPr id="7" name="Text Placeholder 11">
            <a:extLst>
              <a:ext uri="{FF2B5EF4-FFF2-40B4-BE49-F238E27FC236}">
                <a16:creationId xmlns:a16="http://schemas.microsoft.com/office/drawing/2014/main" id="{DA03C8B7-82EB-44AC-BF4A-824535C27039}"/>
              </a:ext>
            </a:extLst>
          </p:cNvPr>
          <p:cNvSpPr txBox="1">
            <a:spLocks/>
          </p:cNvSpPr>
          <p:nvPr/>
        </p:nvSpPr>
        <p:spPr>
          <a:xfrm>
            <a:off x="601441" y="3904695"/>
            <a:ext cx="4204643" cy="959237"/>
          </a:xfrm>
          <a:prstGeom prst="rect">
            <a:avLst/>
          </a:prstGeom>
        </p:spPr>
        <p:txBody>
          <a:bodyPr vert="horz" lIns="91440" tIns="45720" rIns="91440" bIns="45720" rtlCol="0">
            <a:spAutoFit/>
          </a:bodyPr>
          <a:lstStyle>
            <a:lvl1pPr marL="0" indent="0" algn="l" defTabSz="914400" rtl="0" eaLnBrk="1" latinLnBrk="0" hangingPunct="1">
              <a:lnSpc>
                <a:spcPts val="2200"/>
              </a:lnSpc>
              <a:spcBef>
                <a:spcPts val="1000"/>
              </a:spcBef>
              <a:buClr>
                <a:srgbClr val="009CD6"/>
              </a:buClr>
              <a:buSzPct val="110000"/>
              <a:buFont typeface="Arial" panose="020B0604020202020204" pitchFamily="34" charset="0"/>
              <a:buNone/>
              <a:defRPr sz="1600" kern="1200" spc="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32000" indent="-288000" defTabSz="432000">
              <a:lnSpc>
                <a:spcPct val="100000"/>
              </a:lnSpc>
              <a:buFont typeface="Arial" panose="020B0604020202020204" pitchFamily="34" charset="0"/>
              <a:buChar char="•"/>
            </a:pPr>
            <a:r>
              <a:rPr lang="en-GB" dirty="0">
                <a:latin typeface="Avenir Nxt2 W1G" panose="020B0503020202020204" pitchFamily="34" charset="0"/>
              </a:rPr>
              <a:t>Established in 1865</a:t>
            </a:r>
          </a:p>
          <a:p>
            <a:pPr marL="432000" indent="-288000" defTabSz="432000">
              <a:lnSpc>
                <a:spcPct val="100000"/>
              </a:lnSpc>
              <a:buFont typeface="Arial" panose="020B0604020202020204" pitchFamily="34" charset="0"/>
              <a:buChar char="•"/>
            </a:pPr>
            <a:r>
              <a:rPr lang="en-GB" dirty="0">
                <a:latin typeface="Avenir Nxt2 W1G" panose="020B0503020202020204" pitchFamily="34" charset="0"/>
              </a:rPr>
              <a:t>Connecting the world since</a:t>
            </a:r>
            <a:br>
              <a:rPr lang="en-GB" dirty="0">
                <a:latin typeface="Avenir Nxt2 W1G" panose="020B0503020202020204" pitchFamily="34" charset="0"/>
              </a:rPr>
            </a:br>
            <a:r>
              <a:rPr lang="en-GB" dirty="0">
                <a:latin typeface="Avenir Nxt2 W1G" panose="020B0503020202020204" pitchFamily="34" charset="0"/>
              </a:rPr>
              <a:t>the dawn of the telegraph</a:t>
            </a:r>
          </a:p>
        </p:txBody>
      </p:sp>
      <p:sp>
        <p:nvSpPr>
          <p:cNvPr id="14" name="TextBox 13">
            <a:extLst>
              <a:ext uri="{FF2B5EF4-FFF2-40B4-BE49-F238E27FC236}">
                <a16:creationId xmlns:a16="http://schemas.microsoft.com/office/drawing/2014/main" id="{20CBCAB4-3B79-0BA2-50DF-55F95F09A11E}"/>
              </a:ext>
            </a:extLst>
          </p:cNvPr>
          <p:cNvSpPr txBox="1"/>
          <p:nvPr/>
        </p:nvSpPr>
        <p:spPr>
          <a:xfrm>
            <a:off x="601441" y="3428643"/>
            <a:ext cx="3904458" cy="646331"/>
          </a:xfrm>
          <a:prstGeom prst="rect">
            <a:avLst/>
          </a:prstGeom>
          <a:noFill/>
        </p:spPr>
        <p:txBody>
          <a:bodyPr wrap="square">
            <a:spAutoFit/>
          </a:bodyPr>
          <a:lstStyle/>
          <a:p>
            <a:pPr>
              <a:lnSpc>
                <a:spcPct val="100000"/>
              </a:lnSpc>
            </a:pPr>
            <a:r>
              <a:rPr lang="en-GB" sz="1800" b="1" dirty="0">
                <a:latin typeface="Avenir Nxt2 W1G Demi" panose="020B0703020202020204" pitchFamily="34" charset="0"/>
              </a:rPr>
              <a:t>Oldest agency in the UN family</a:t>
            </a:r>
          </a:p>
          <a:p>
            <a:pPr>
              <a:lnSpc>
                <a:spcPct val="100000"/>
              </a:lnSpc>
            </a:pPr>
            <a:endParaRPr lang="en-GB" sz="1800" b="1" dirty="0">
              <a:latin typeface="Avenir Nxt2 W1G Demi" panose="020B0703020202020204" pitchFamily="34" charset="0"/>
            </a:endParaRPr>
          </a:p>
        </p:txBody>
      </p:sp>
      <p:pic>
        <p:nvPicPr>
          <p:cNvPr id="3" name="Picture 2" descr="A building with flags and a flagpole&#10;&#10;Description automatically generated with medium confidence">
            <a:extLst>
              <a:ext uri="{FF2B5EF4-FFF2-40B4-BE49-F238E27FC236}">
                <a16:creationId xmlns:a16="http://schemas.microsoft.com/office/drawing/2014/main" id="{1B99A426-5E8A-6DE8-D25E-CD86A8DAD8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578600" y="0"/>
            <a:ext cx="5613400" cy="6858000"/>
          </a:xfrm>
          <a:prstGeom prst="rect">
            <a:avLst/>
          </a:prstGeom>
          <a:ln>
            <a:noFill/>
          </a:ln>
          <a:extLst>
            <a:ext uri="{53640926-AAD7-44D8-BBD7-CCE9431645EC}">
              <a14:shadowObscured xmlns:a14="http://schemas.microsoft.com/office/drawing/2010/main"/>
            </a:ext>
          </a:extLst>
        </p:spPr>
      </p:pic>
      <p:pic>
        <p:nvPicPr>
          <p:cNvPr id="4" name="Picture 3" descr="Logo&#10;&#10;Description automatically generated with medium confidence">
            <a:hlinkClick r:id="rId3"/>
            <a:extLst>
              <a:ext uri="{FF2B5EF4-FFF2-40B4-BE49-F238E27FC236}">
                <a16:creationId xmlns:a16="http://schemas.microsoft.com/office/drawing/2014/main" id="{1FE9D6EA-EAFC-A33F-CB73-07D44AA006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9124" y="5363738"/>
            <a:ext cx="2707482" cy="1010218"/>
          </a:xfrm>
          <a:prstGeom prst="rect">
            <a:avLst/>
          </a:prstGeom>
        </p:spPr>
      </p:pic>
      <p:pic>
        <p:nvPicPr>
          <p:cNvPr id="8" name="Picture 7" descr="Logo&#10;&#10;Description automatically generated">
            <a:hlinkClick r:id="rId5"/>
            <a:extLst>
              <a:ext uri="{FF2B5EF4-FFF2-40B4-BE49-F238E27FC236}">
                <a16:creationId xmlns:a16="http://schemas.microsoft.com/office/drawing/2014/main" id="{FD0F0706-B922-8772-01A7-0F1077B5BDE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6318" y="5228561"/>
            <a:ext cx="1145395" cy="1145395"/>
          </a:xfrm>
          <a:prstGeom prst="rect">
            <a:avLst/>
          </a:prstGeom>
          <a:noFill/>
          <a:ln>
            <a:noFill/>
          </a:ln>
        </p:spPr>
      </p:pic>
    </p:spTree>
    <p:extLst>
      <p:ext uri="{BB962C8B-B14F-4D97-AF65-F5344CB8AC3E}">
        <p14:creationId xmlns:p14="http://schemas.microsoft.com/office/powerpoint/2010/main" val="34542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par>
                          <p:cTn id="21" fill="hold">
                            <p:stCondLst>
                              <p:cond delay="500"/>
                            </p:stCondLst>
                            <p:childTnLst>
                              <p:par>
                                <p:cTn id="22" presetID="10" presetClass="entr" presetSubtype="0" fill="hold" grpId="0" nodeType="after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 grpId="0"/>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9DA63-E169-17F1-231A-AD654C98EFA8}"/>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CD4E3029-BE29-0E4E-69EB-827D23A25B93}"/>
              </a:ext>
            </a:extLst>
          </p:cNvPr>
          <p:cNvSpPr txBox="1">
            <a:spLocks/>
          </p:cNvSpPr>
          <p:nvPr/>
        </p:nvSpPr>
        <p:spPr>
          <a:xfrm>
            <a:off x="614783" y="313371"/>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Who we are</a:t>
            </a:r>
          </a:p>
        </p:txBody>
      </p:sp>
      <p:sp>
        <p:nvSpPr>
          <p:cNvPr id="7" name="TextBox 6">
            <a:extLst>
              <a:ext uri="{FF2B5EF4-FFF2-40B4-BE49-F238E27FC236}">
                <a16:creationId xmlns:a16="http://schemas.microsoft.com/office/drawing/2014/main" id="{DFF5EC19-1951-705C-6597-C686CD2858EF}"/>
              </a:ext>
            </a:extLst>
          </p:cNvPr>
          <p:cNvSpPr txBox="1"/>
          <p:nvPr/>
        </p:nvSpPr>
        <p:spPr>
          <a:xfrm>
            <a:off x="0" y="0"/>
            <a:ext cx="12192000" cy="6858000"/>
          </a:xfrm>
          <a:prstGeom prst="rect">
            <a:avLst/>
          </a:prstGeom>
          <a:solidFill>
            <a:srgbClr val="009CD6"/>
          </a:solidFill>
        </p:spPr>
        <p:txBody>
          <a:bodyPr wrap="square" rtlCol="0">
            <a:spAutoFit/>
          </a:bodyPr>
          <a:lstStyle/>
          <a:p>
            <a:endParaRPr lang="LID4096" dirty="0"/>
          </a:p>
        </p:txBody>
      </p:sp>
      <p:sp>
        <p:nvSpPr>
          <p:cNvPr id="8" name="Title 1">
            <a:extLst>
              <a:ext uri="{FF2B5EF4-FFF2-40B4-BE49-F238E27FC236}">
                <a16:creationId xmlns:a16="http://schemas.microsoft.com/office/drawing/2014/main" id="{7E86CD9F-DA9E-956E-A7B7-8C71603288A8}"/>
              </a:ext>
            </a:extLst>
          </p:cNvPr>
          <p:cNvSpPr>
            <a:spLocks noGrp="1"/>
          </p:cNvSpPr>
          <p:nvPr>
            <p:ph type="title"/>
          </p:nvPr>
        </p:nvSpPr>
        <p:spPr>
          <a:xfrm>
            <a:off x="1059146" y="2490726"/>
            <a:ext cx="7589554" cy="1089529"/>
          </a:xfrm>
        </p:spPr>
        <p:txBody>
          <a:bodyPr wrap="square">
            <a:spAutoFit/>
          </a:bodyPr>
          <a:lstStyle/>
          <a:p>
            <a:r>
              <a:rPr lang="en-GB" sz="7200" b="1" dirty="0">
                <a:solidFill>
                  <a:schemeClr val="bg1"/>
                </a:solidFill>
                <a:latin typeface="Avenir Nxt2 W1G" panose="020B0503020202020204" pitchFamily="34" charset="0"/>
              </a:rPr>
              <a:t>ITU-R</a:t>
            </a:r>
            <a:r>
              <a:rPr lang="en-GB" sz="6000" dirty="0">
                <a:solidFill>
                  <a:schemeClr val="bg1"/>
                </a:solidFill>
                <a:latin typeface="Avenir Nxt2 W1G" panose="020B0503020202020204" pitchFamily="34" charset="0"/>
              </a:rPr>
              <a:t> </a:t>
            </a:r>
            <a:r>
              <a:rPr lang="en-GB" sz="6000" b="1" dirty="0">
                <a:solidFill>
                  <a:schemeClr val="bg1"/>
                </a:solidFill>
                <a:latin typeface="Avenir Nxt2 W1G" panose="020B0503020202020204" pitchFamily="34" charset="0"/>
              </a:rPr>
              <a:t>Membership</a:t>
            </a:r>
          </a:p>
        </p:txBody>
      </p:sp>
      <p:pic>
        <p:nvPicPr>
          <p:cNvPr id="9" name="ITU logo blue">
            <a:extLst>
              <a:ext uri="{FF2B5EF4-FFF2-40B4-BE49-F238E27FC236}">
                <a16:creationId xmlns:a16="http://schemas.microsoft.com/office/drawing/2014/main" id="{71233907-A7B6-0CA7-B761-348993AEB933}"/>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0868024" y="5242067"/>
            <a:ext cx="1323975" cy="1873596"/>
          </a:xfrm>
          <a:prstGeom prst="rect">
            <a:avLst/>
          </a:prstGeom>
        </p:spPr>
      </p:pic>
    </p:spTree>
    <p:extLst>
      <p:ext uri="{BB962C8B-B14F-4D97-AF65-F5344CB8AC3E}">
        <p14:creationId xmlns:p14="http://schemas.microsoft.com/office/powerpoint/2010/main" val="20301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3CA1-3CEA-AA7F-6F10-5D2E84D9F60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1195BE-FA31-4064-7B16-65B9F62B22D1}"/>
              </a:ext>
            </a:extLst>
          </p:cNvPr>
          <p:cNvSpPr/>
          <p:nvPr/>
        </p:nvSpPr>
        <p:spPr>
          <a:xfrm>
            <a:off x="729083" y="2290151"/>
            <a:ext cx="5730933" cy="2585323"/>
          </a:xfrm>
          <a:prstGeom prst="rect">
            <a:avLst/>
          </a:prstGeom>
        </p:spPr>
        <p:txBody>
          <a:bodyPr wrap="square" lIns="91440" tIns="45720" rIns="91440" bIns="45720" anchor="t">
            <a:spAutoFit/>
          </a:bodyPr>
          <a:lstStyle/>
          <a:p>
            <a:pPr marL="285750" indent="-285750">
              <a:buClr>
                <a:srgbClr val="00B0F0"/>
              </a:buClr>
              <a:buFont typeface="Arial" panose="020B0604020202020204" pitchFamily="34" charset="0"/>
              <a:buChar char="•"/>
            </a:pPr>
            <a:r>
              <a:rPr lang="en-GB" dirty="0">
                <a:latin typeface="Avenir Nxt2 W1G" panose="020B0503020202020204"/>
                <a:cs typeface="Calibri"/>
              </a:rPr>
              <a:t>ITU brings together a global community of </a:t>
            </a:r>
            <a:r>
              <a:rPr lang="en-GB" b="1" dirty="0">
                <a:solidFill>
                  <a:schemeClr val="accent6">
                    <a:lumMod val="50000"/>
                  </a:schemeClr>
                </a:solidFill>
                <a:effectLst>
                  <a:outerShdw blurRad="38100" dist="38100" dir="2700000" algn="tl">
                    <a:srgbClr val="000000">
                      <a:alpha val="43137"/>
                    </a:srgbClr>
                  </a:outerShdw>
                </a:effectLst>
                <a:latin typeface="Avenir Nxt2 W1G" panose="020B0503020202020204"/>
                <a:cs typeface="Calibri"/>
              </a:rPr>
              <a:t>194</a:t>
            </a:r>
            <a:r>
              <a:rPr lang="en-GB" dirty="0">
                <a:latin typeface="Avenir Nxt2 W1G" panose="020B0503020202020204"/>
                <a:cs typeface="Calibri"/>
              </a:rPr>
              <a:t> Member States and over </a:t>
            </a:r>
            <a:r>
              <a:rPr lang="en-GB" b="1" dirty="0">
                <a:solidFill>
                  <a:schemeClr val="accent6">
                    <a:lumMod val="50000"/>
                  </a:schemeClr>
                </a:solidFill>
                <a:effectLst>
                  <a:outerShdw blurRad="38100" dist="38100" dir="2700000" algn="tl">
                    <a:srgbClr val="000000">
                      <a:alpha val="43137"/>
                    </a:srgbClr>
                  </a:outerShdw>
                </a:effectLst>
                <a:latin typeface="Avenir Nxt2 W1G" panose="020B0503020202020204"/>
                <a:cs typeface="Calibri"/>
              </a:rPr>
              <a:t>1,000 </a:t>
            </a:r>
            <a:r>
              <a:rPr lang="en-GB" dirty="0">
                <a:latin typeface="Avenir Nxt2 W1G" panose="020B0503020202020204"/>
                <a:cs typeface="Calibri"/>
              </a:rPr>
              <a:t>industry</a:t>
            </a:r>
            <a:r>
              <a:rPr lang="en-GB" b="1" dirty="0">
                <a:solidFill>
                  <a:schemeClr val="accent6">
                    <a:lumMod val="50000"/>
                  </a:schemeClr>
                </a:solidFill>
                <a:effectLst>
                  <a:outerShdw blurRad="38100" dist="38100" dir="2700000" algn="tl">
                    <a:srgbClr val="000000">
                      <a:alpha val="43137"/>
                    </a:srgbClr>
                  </a:outerShdw>
                </a:effectLst>
                <a:latin typeface="Avenir Nxt2 W1G" panose="020B0503020202020204"/>
                <a:cs typeface="Calibri"/>
              </a:rPr>
              <a:t> </a:t>
            </a:r>
            <a:r>
              <a:rPr lang="en-GB" dirty="0">
                <a:latin typeface="Avenir Nxt2 W1G" panose="020B0503020202020204"/>
                <a:cs typeface="Calibri"/>
              </a:rPr>
              <a:t>companies, universities, research institutes, and international organisations — all working together to shape the future of digital technologies.</a:t>
            </a:r>
            <a:r>
              <a:rPr lang="en-US" b="1" dirty="0">
                <a:latin typeface="Avenir Nxt2 W1G" panose="020B0503020202020204"/>
                <a:ea typeface="+mn-lt"/>
                <a:cs typeface="+mn-lt"/>
              </a:rPr>
              <a:t> </a:t>
            </a:r>
            <a:endParaRPr lang="en-GB" b="1" dirty="0">
              <a:latin typeface="Avenir Nxt2 W1G" panose="020B0503020202020204"/>
            </a:endParaRPr>
          </a:p>
          <a:p>
            <a:pPr marL="285750" indent="-285750">
              <a:buClr>
                <a:srgbClr val="00B0F0"/>
              </a:buClr>
              <a:buFont typeface="Arial" panose="020B0604020202020204" pitchFamily="34" charset="0"/>
              <a:buChar char="•"/>
            </a:pPr>
            <a:endParaRPr lang="en-GB" b="1" dirty="0">
              <a:latin typeface="Avenir Nxt2 W1G" panose="020B0503020202020204"/>
            </a:endParaRPr>
          </a:p>
          <a:p>
            <a:pPr marL="285750" indent="-285750">
              <a:buClr>
                <a:srgbClr val="00B0F0"/>
              </a:buClr>
              <a:buFont typeface="Arial" panose="020B0604020202020204" pitchFamily="34" charset="0"/>
              <a:buChar char="•"/>
            </a:pPr>
            <a:r>
              <a:rPr lang="en-GB" dirty="0">
                <a:latin typeface="Avenir Nxt2 W1G" panose="020B0503020202020204"/>
                <a:ea typeface="+mn-lt"/>
                <a:cs typeface="+mn-lt"/>
              </a:rPr>
              <a:t>The world of technology is changing rapidly and ITU is changing with it, </a:t>
            </a:r>
            <a:r>
              <a:rPr lang="en-GB" b="1" dirty="0">
                <a:latin typeface="Avenir Nxt2 W1G" panose="020B0503020202020204"/>
                <a:ea typeface="+mn-lt"/>
                <a:cs typeface="+mn-lt"/>
              </a:rPr>
              <a:t>welcoming companies of all sizes, active in different sectors of the economy</a:t>
            </a:r>
            <a:r>
              <a:rPr lang="en-GB" dirty="0">
                <a:latin typeface="Avenir Nxt2 W1G" panose="020B0503020202020204" pitchFamily="34" charset="0"/>
                <a:ea typeface="+mn-lt"/>
                <a:cs typeface="+mn-lt"/>
              </a:rPr>
              <a:t>.</a:t>
            </a:r>
            <a:endParaRPr lang="en-GB" dirty="0">
              <a:latin typeface="Avenir Nxt2 W1G" panose="020B0503020202020204" pitchFamily="34" charset="0"/>
            </a:endParaRPr>
          </a:p>
        </p:txBody>
      </p:sp>
      <p:sp>
        <p:nvSpPr>
          <p:cNvPr id="2" name="Rectangle 1">
            <a:extLst>
              <a:ext uri="{FF2B5EF4-FFF2-40B4-BE49-F238E27FC236}">
                <a16:creationId xmlns:a16="http://schemas.microsoft.com/office/drawing/2014/main" id="{CDD82810-DEA5-94A0-2A7E-92A1F8650983}"/>
              </a:ext>
            </a:extLst>
          </p:cNvPr>
          <p:cNvSpPr/>
          <p:nvPr/>
        </p:nvSpPr>
        <p:spPr>
          <a:xfrm>
            <a:off x="614783" y="939678"/>
            <a:ext cx="6339470" cy="769441"/>
          </a:xfrm>
          <a:prstGeom prst="rect">
            <a:avLst/>
          </a:prstGeom>
        </p:spPr>
        <p:txBody>
          <a:bodyPr wrap="square" lIns="91440" tIns="45720" rIns="91440" bIns="45720" anchor="t">
            <a:spAutoFit/>
          </a:bodyPr>
          <a:lstStyle/>
          <a:p>
            <a:r>
              <a:rPr lang="en-GB" sz="2200" b="1" dirty="0">
                <a:latin typeface="Avenir Nxt2 W1G" panose="020B0503020202020204" pitchFamily="34" charset="0"/>
              </a:rPr>
              <a:t>ITU’s membership is growing and diversifying to reflect the changing ecosystem</a:t>
            </a:r>
          </a:p>
        </p:txBody>
      </p:sp>
      <p:sp>
        <p:nvSpPr>
          <p:cNvPr id="3" name="Text Placeholder 3">
            <a:extLst>
              <a:ext uri="{FF2B5EF4-FFF2-40B4-BE49-F238E27FC236}">
                <a16:creationId xmlns:a16="http://schemas.microsoft.com/office/drawing/2014/main" id="{09357EEF-86A1-F909-19B6-DDACFA3A7FD7}"/>
              </a:ext>
            </a:extLst>
          </p:cNvPr>
          <p:cNvSpPr txBox="1">
            <a:spLocks/>
          </p:cNvSpPr>
          <p:nvPr/>
        </p:nvSpPr>
        <p:spPr>
          <a:xfrm>
            <a:off x="614783" y="313371"/>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ITU Membership</a:t>
            </a:r>
          </a:p>
        </p:txBody>
      </p:sp>
      <p:pic>
        <p:nvPicPr>
          <p:cNvPr id="5" name="Picture 4">
            <a:extLst>
              <a:ext uri="{FF2B5EF4-FFF2-40B4-BE49-F238E27FC236}">
                <a16:creationId xmlns:a16="http://schemas.microsoft.com/office/drawing/2014/main" id="{619C1779-DE48-BCC9-4D16-0DA8F7273919}"/>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188428" y="1620995"/>
            <a:ext cx="3594801" cy="3616010"/>
          </a:xfrm>
          <a:prstGeom prst="rect">
            <a:avLst/>
          </a:prstGeom>
          <a:noFill/>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EC34771A-3A78-7BDC-4E1C-8BA235C95561}"/>
              </a:ext>
            </a:extLst>
          </p:cNvPr>
          <p:cNvGrpSpPr/>
          <p:nvPr/>
        </p:nvGrpSpPr>
        <p:grpSpPr>
          <a:xfrm>
            <a:off x="9917659" y="5861660"/>
            <a:ext cx="1948690" cy="724821"/>
            <a:chOff x="7105879" y="5913678"/>
            <a:chExt cx="1948690" cy="724821"/>
          </a:xfrm>
        </p:grpSpPr>
        <p:sp>
          <p:nvSpPr>
            <p:cNvPr id="8" name="Rectangle 7">
              <a:extLst>
                <a:ext uri="{FF2B5EF4-FFF2-40B4-BE49-F238E27FC236}">
                  <a16:creationId xmlns:a16="http://schemas.microsoft.com/office/drawing/2014/main" id="{488E393D-239F-C06F-63F4-98DA80A62856}"/>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44B68C9-9027-DC99-AFFD-08AFE8D86A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879" y="5916058"/>
              <a:ext cx="1948690" cy="722441"/>
            </a:xfrm>
            <a:prstGeom prst="rect">
              <a:avLst/>
            </a:prstGeom>
          </p:spPr>
        </p:pic>
      </p:grpSp>
    </p:spTree>
    <p:extLst>
      <p:ext uri="{BB962C8B-B14F-4D97-AF65-F5344CB8AC3E}">
        <p14:creationId xmlns:p14="http://schemas.microsoft.com/office/powerpoint/2010/main" val="3559812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40265F3-243F-42A8-98F4-801588438235}"/>
              </a:ext>
            </a:extLst>
          </p:cNvPr>
          <p:cNvSpPr>
            <a:spLocks noGrp="1"/>
          </p:cNvSpPr>
          <p:nvPr>
            <p:ph type="title"/>
          </p:nvPr>
        </p:nvSpPr>
        <p:spPr>
          <a:xfrm>
            <a:off x="5217190" y="140867"/>
            <a:ext cx="5835650" cy="397353"/>
          </a:xfrm>
        </p:spPr>
        <p:txBody>
          <a:bodyPr wrap="square">
            <a:spAutoFit/>
          </a:bodyPr>
          <a:lstStyle/>
          <a:p>
            <a:r>
              <a:rPr lang="en-GB" sz="2200" b="1" dirty="0">
                <a:latin typeface="Avenir Nxt2 W1G" panose="020B0503020202020204" pitchFamily="34" charset="0"/>
              </a:rPr>
              <a:t>ITU-R membership categories:</a:t>
            </a:r>
          </a:p>
        </p:txBody>
      </p:sp>
      <p:sp>
        <p:nvSpPr>
          <p:cNvPr id="4" name="Text Placeholder 3">
            <a:extLst>
              <a:ext uri="{FF2B5EF4-FFF2-40B4-BE49-F238E27FC236}">
                <a16:creationId xmlns:a16="http://schemas.microsoft.com/office/drawing/2014/main" id="{975756E4-6CE8-40D3-A5D6-27BF5907660F}"/>
              </a:ext>
            </a:extLst>
          </p:cNvPr>
          <p:cNvSpPr>
            <a:spLocks noGrp="1"/>
          </p:cNvSpPr>
          <p:nvPr>
            <p:ph type="body" sz="quarter" idx="10"/>
          </p:nvPr>
        </p:nvSpPr>
        <p:spPr/>
        <p:txBody>
          <a:bodyPr>
            <a:normAutofit fontScale="25000" lnSpcReduction="20000"/>
          </a:bodyPr>
          <a:lstStyle/>
          <a:p>
            <a:r>
              <a:rPr lang="en-US" dirty="0">
                <a:latin typeface="Avenir Nxt2 W1G" panose="020B0503020202020204" pitchFamily="34" charset="0"/>
              </a:rPr>
              <a:t>What we do</a:t>
            </a:r>
          </a:p>
        </p:txBody>
      </p:sp>
      <p:sp>
        <p:nvSpPr>
          <p:cNvPr id="2" name="Rectangle 1">
            <a:extLst>
              <a:ext uri="{FF2B5EF4-FFF2-40B4-BE49-F238E27FC236}">
                <a16:creationId xmlns:a16="http://schemas.microsoft.com/office/drawing/2014/main" id="{F255BA29-B3BC-D2A3-D51C-1E98584F5129}"/>
              </a:ext>
            </a:extLst>
          </p:cNvPr>
          <p:cNvSpPr/>
          <p:nvPr/>
        </p:nvSpPr>
        <p:spPr>
          <a:xfrm>
            <a:off x="5217190" y="779932"/>
            <a:ext cx="6688360" cy="5663089"/>
          </a:xfrm>
          <a:prstGeom prst="rect">
            <a:avLst/>
          </a:prstGeom>
        </p:spPr>
        <p:txBody>
          <a:bodyPr wrap="square">
            <a:spAutoFit/>
          </a:bodyPr>
          <a:lstStyle/>
          <a:p>
            <a:r>
              <a:rPr lang="en-GB" sz="2000" b="1" u="sng" dirty="0">
                <a:solidFill>
                  <a:schemeClr val="accent5">
                    <a:lumMod val="75000"/>
                  </a:schemeClr>
                </a:solidFill>
                <a:effectLst>
                  <a:outerShdw blurRad="38100" dist="38100" dir="2700000" algn="tl">
                    <a:srgbClr val="000000">
                      <a:alpha val="43137"/>
                    </a:srgbClr>
                  </a:outerShdw>
                </a:effectLst>
                <a:latin typeface="Avenir Nxt2 W1G Demi" panose="020B0703020202020204" pitchFamily="34" charset="0"/>
              </a:rPr>
              <a:t>ITU-R Sector membership:</a:t>
            </a:r>
          </a:p>
          <a:p>
            <a:pPr>
              <a:lnSpc>
                <a:spcPct val="150000"/>
              </a:lnSpc>
            </a:pPr>
            <a:endParaRPr lang="en-GB" sz="800" dirty="0">
              <a:latin typeface="Avenir Nxt2 W1G" panose="020B0503020202020204" pitchFamily="34" charset="0"/>
            </a:endParaRPr>
          </a:p>
          <a:p>
            <a:pPr marL="285750" indent="-285750">
              <a:lnSpc>
                <a:spcPct val="150000"/>
              </a:lnSpc>
              <a:buFont typeface="Arial" panose="020B0604020202020204" pitchFamily="34" charset="0"/>
              <a:buChar char="•"/>
            </a:pPr>
            <a:r>
              <a:rPr lang="en-GB" sz="1600" dirty="0">
                <a:latin typeface="Avenir Nxt2 W1G" panose="020B0503020202020204" pitchFamily="34" charset="0"/>
              </a:rPr>
              <a:t>Participation in all activities of ITU-R and decision-making meetings. </a:t>
            </a:r>
          </a:p>
          <a:p>
            <a:pPr marL="285750" indent="-285750">
              <a:lnSpc>
                <a:spcPct val="150000"/>
              </a:lnSpc>
              <a:buFont typeface="Arial" panose="020B0604020202020204" pitchFamily="34" charset="0"/>
              <a:buChar char="•"/>
            </a:pPr>
            <a:r>
              <a:rPr lang="en-GB" sz="1600" dirty="0">
                <a:latin typeface="Avenir Nxt2 W1G" panose="020B0503020202020204" pitchFamily="34" charset="0"/>
              </a:rPr>
              <a:t>Eligibility to hold chair and vice-chair positions in all Radiocommunication Study Groups.  </a:t>
            </a:r>
          </a:p>
          <a:p>
            <a:pPr marL="285750" indent="-285750">
              <a:lnSpc>
                <a:spcPct val="150000"/>
              </a:lnSpc>
              <a:buFont typeface="Arial" panose="020B0604020202020204" pitchFamily="34" charset="0"/>
              <a:buChar char="•"/>
            </a:pPr>
            <a:r>
              <a:rPr lang="en-GB" sz="1600" dirty="0">
                <a:latin typeface="Avenir Nxt2 W1G" panose="020B0503020202020204" pitchFamily="34" charset="0"/>
              </a:rPr>
              <a:t>Participate in the final phase of the standards development process alongside Member States. </a:t>
            </a:r>
          </a:p>
          <a:p>
            <a:pPr marL="285750" indent="-285750">
              <a:lnSpc>
                <a:spcPct val="150000"/>
              </a:lnSpc>
              <a:buFont typeface="Arial" panose="020B0604020202020204" pitchFamily="34" charset="0"/>
              <a:buChar char="•"/>
            </a:pPr>
            <a:r>
              <a:rPr lang="en-GB" sz="1600" dirty="0">
                <a:latin typeface="Avenir Nxt2 W1G" panose="020B0503020202020204" pitchFamily="34" charset="0"/>
              </a:rPr>
              <a:t>Opportunity to make written and oral contributions.</a:t>
            </a:r>
          </a:p>
          <a:p>
            <a:pPr marL="285750" indent="-285750">
              <a:lnSpc>
                <a:spcPct val="150000"/>
              </a:lnSpc>
              <a:buFont typeface="Arial" panose="020B0604020202020204" pitchFamily="34" charset="0"/>
              <a:buChar char="•"/>
            </a:pPr>
            <a:r>
              <a:rPr lang="en-GB" sz="1600" dirty="0">
                <a:latin typeface="Avenir Nxt2 W1G" panose="020B0503020202020204" pitchFamily="34" charset="0"/>
              </a:rPr>
              <a:t>Hold rapporteur and editor positions in all ITU-R Study Groups.</a:t>
            </a:r>
          </a:p>
          <a:p>
            <a:pPr marL="285750" indent="-285750">
              <a:lnSpc>
                <a:spcPct val="150000"/>
              </a:lnSpc>
              <a:buFont typeface="Arial" panose="020B0604020202020204" pitchFamily="34" charset="0"/>
              <a:buChar char="•"/>
            </a:pPr>
            <a:r>
              <a:rPr lang="en-GB" sz="1600" dirty="0">
                <a:latin typeface="Avenir Nxt2 W1G" panose="020B0503020202020204" pitchFamily="34" charset="0"/>
              </a:rPr>
              <a:t>Participate as observers in the World Radiocommunication Conferences.</a:t>
            </a:r>
          </a:p>
          <a:p>
            <a:endParaRPr lang="en-GB" sz="800" dirty="0">
              <a:latin typeface="Avenir Nxt2 W1G" panose="020B0503020202020204" pitchFamily="34" charset="0"/>
            </a:endParaRPr>
          </a:p>
          <a:p>
            <a:r>
              <a:rPr lang="en-GB" sz="1600" u="sng" dirty="0">
                <a:latin typeface="Avenir Nxt2 W1G" panose="020B0503020202020204" pitchFamily="34" charset="0"/>
              </a:rPr>
              <a:t>Annual fee: </a:t>
            </a:r>
          </a:p>
          <a:p>
            <a:pPr marL="285750" indent="-285750">
              <a:buFont typeface="Arial" panose="020B0604020202020204" pitchFamily="34" charset="0"/>
              <a:buChar char="•"/>
            </a:pPr>
            <a:r>
              <a:rPr lang="en-GB" sz="1600" b="1" dirty="0">
                <a:latin typeface="Avenir Nxt2 W1G" panose="020B0503020202020204" pitchFamily="34" charset="0"/>
              </a:rPr>
              <a:t>31,800</a:t>
            </a:r>
            <a:r>
              <a:rPr lang="en-GB" sz="1600" dirty="0">
                <a:latin typeface="Avenir Nxt2 W1G" panose="020B0503020202020204" pitchFamily="34" charset="0"/>
              </a:rPr>
              <a:t> Swiss Francs</a:t>
            </a:r>
          </a:p>
          <a:p>
            <a:pPr marL="285750" indent="-285750">
              <a:buFont typeface="Arial" panose="020B0604020202020204" pitchFamily="34" charset="0"/>
              <a:buChar char="•"/>
            </a:pPr>
            <a:r>
              <a:rPr lang="fr-CH" sz="1600" b="1" dirty="0">
                <a:latin typeface="Avenir Nxt2 W1G" panose="020B0503020202020204" pitchFamily="34" charset="0"/>
              </a:rPr>
              <a:t>3'975</a:t>
            </a:r>
            <a:r>
              <a:rPr lang="fr-CH" dirty="0"/>
              <a:t> </a:t>
            </a:r>
            <a:r>
              <a:rPr lang="en-GB" sz="1600" dirty="0">
                <a:latin typeface="Avenir Nxt2 W1G" panose="020B0503020202020204" pitchFamily="34" charset="0"/>
              </a:rPr>
              <a:t>Swiss Francs </a:t>
            </a:r>
            <a:r>
              <a:rPr lang="fr-CH" sz="1200" dirty="0">
                <a:solidFill>
                  <a:schemeClr val="accent5">
                    <a:lumMod val="75000"/>
                  </a:schemeClr>
                </a:solidFill>
                <a:latin typeface="Avenir Nxt2 W1G" panose="020B0604020202020204" charset="0"/>
                <a:ea typeface="Calibri" panose="020F0502020204030204" pitchFamily="34" charset="0"/>
                <a:cs typeface="Avenir Nxt2 W1G" panose="020B0604020202020204" charset="0"/>
              </a:rPr>
              <a:t>— for </a:t>
            </a:r>
            <a:r>
              <a:rPr lang="en-US" sz="1200" dirty="0">
                <a:solidFill>
                  <a:schemeClr val="accent5">
                    <a:lumMod val="75000"/>
                  </a:schemeClr>
                </a:solidFill>
                <a:latin typeface="Avenir Nxt2 W1G" panose="020B0604020202020204" charset="0"/>
                <a:ea typeface="Calibri" panose="020F0502020204030204" pitchFamily="34" charset="0"/>
                <a:cs typeface="Avenir Nxt2 W1G" panose="020B0604020202020204" charset="0"/>
              </a:rPr>
              <a:t>Developing Countries with annual per capita income &lt;2,000.00 USD (UNDP), that has not yet joined either or both Sectors and shall not be subsidiaries of a multinational corporation with HQ in a developed country.</a:t>
            </a:r>
            <a:endParaRPr lang="en-GB" sz="1200" dirty="0">
              <a:solidFill>
                <a:schemeClr val="accent5">
                  <a:lumMod val="75000"/>
                </a:schemeClr>
              </a:solidFill>
              <a:latin typeface="Avenir Nxt2 W1G" panose="020B0604020202020204" charset="0"/>
              <a:ea typeface="Calibri" panose="020F0502020204030204" pitchFamily="34" charset="0"/>
              <a:cs typeface="Avenir Nxt2 W1G" panose="020B0604020202020204" charset="0"/>
            </a:endParaRPr>
          </a:p>
          <a:p>
            <a:endParaRPr lang="en-GB" sz="1600" dirty="0">
              <a:latin typeface="Avenir Nxt2 W1G" panose="020B0503020202020204" pitchFamily="34" charset="0"/>
            </a:endParaRPr>
          </a:p>
          <a:p>
            <a:endParaRPr lang="en-GB" sz="1600" dirty="0">
              <a:latin typeface="Avenir Nxt2 W1G" panose="020B0503020202020204" pitchFamily="34" charset="0"/>
            </a:endParaRPr>
          </a:p>
        </p:txBody>
      </p:sp>
      <p:pic>
        <p:nvPicPr>
          <p:cNvPr id="6" name="Picture 5" descr="A couple of men building a puzzle&#10;&#10;Description automatically generated">
            <a:extLst>
              <a:ext uri="{FF2B5EF4-FFF2-40B4-BE49-F238E27FC236}">
                <a16:creationId xmlns:a16="http://schemas.microsoft.com/office/drawing/2014/main" id="{C66A955C-1E35-9B4D-590F-B2F7096E40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658" y="318266"/>
            <a:ext cx="4602407" cy="6124755"/>
          </a:xfrm>
          <a:prstGeom prst="rect">
            <a:avLst/>
          </a:prstGeom>
        </p:spPr>
      </p:pic>
      <p:cxnSp>
        <p:nvCxnSpPr>
          <p:cNvPr id="7" name="Straight Connector 6">
            <a:extLst>
              <a:ext uri="{FF2B5EF4-FFF2-40B4-BE49-F238E27FC236}">
                <a16:creationId xmlns:a16="http://schemas.microsoft.com/office/drawing/2014/main" id="{5FD22650-6F5E-D344-E933-0781F966246F}"/>
              </a:ext>
            </a:extLst>
          </p:cNvPr>
          <p:cNvCxnSpPr>
            <a:cxnSpLocks/>
          </p:cNvCxnSpPr>
          <p:nvPr/>
        </p:nvCxnSpPr>
        <p:spPr>
          <a:xfrm flipV="1">
            <a:off x="4976030" y="0"/>
            <a:ext cx="0" cy="685800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F733067-4606-9177-352F-2B425C4C02E6}"/>
              </a:ext>
            </a:extLst>
          </p:cNvPr>
          <p:cNvGrpSpPr/>
          <p:nvPr/>
        </p:nvGrpSpPr>
        <p:grpSpPr>
          <a:xfrm>
            <a:off x="9917659" y="5861660"/>
            <a:ext cx="1948690" cy="724821"/>
            <a:chOff x="7105879" y="5913678"/>
            <a:chExt cx="1948690" cy="724821"/>
          </a:xfrm>
        </p:grpSpPr>
        <p:sp>
          <p:nvSpPr>
            <p:cNvPr id="11" name="Rectangle 10">
              <a:extLst>
                <a:ext uri="{FF2B5EF4-FFF2-40B4-BE49-F238E27FC236}">
                  <a16:creationId xmlns:a16="http://schemas.microsoft.com/office/drawing/2014/main" id="{4E5D7CB4-8267-D073-731E-89B673E9D8BA}"/>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9DEBD837-8EFB-9CEC-899F-61C7C6D1E4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879" y="5916058"/>
              <a:ext cx="1948690" cy="722441"/>
            </a:xfrm>
            <a:prstGeom prst="rect">
              <a:avLst/>
            </a:prstGeom>
          </p:spPr>
        </p:pic>
      </p:grpSp>
    </p:spTree>
    <p:extLst>
      <p:ext uri="{BB962C8B-B14F-4D97-AF65-F5344CB8AC3E}">
        <p14:creationId xmlns:p14="http://schemas.microsoft.com/office/powerpoint/2010/main" val="4132687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4A57F-19DA-00C1-0570-A401D46F4CF7}"/>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EEAD0D05-38DE-01A5-F5A6-2FFCE4D66CA5}"/>
              </a:ext>
            </a:extLst>
          </p:cNvPr>
          <p:cNvSpPr>
            <a:spLocks noGrp="1"/>
          </p:cNvSpPr>
          <p:nvPr>
            <p:ph type="title"/>
          </p:nvPr>
        </p:nvSpPr>
        <p:spPr>
          <a:xfrm>
            <a:off x="5358912" y="140867"/>
            <a:ext cx="5835650" cy="397353"/>
          </a:xfrm>
        </p:spPr>
        <p:txBody>
          <a:bodyPr wrap="square">
            <a:spAutoFit/>
          </a:bodyPr>
          <a:lstStyle/>
          <a:p>
            <a:r>
              <a:rPr lang="en-GB" sz="2200" b="1" dirty="0">
                <a:latin typeface="Avenir Nxt2 W1G" panose="020B0503020202020204" pitchFamily="34" charset="0"/>
              </a:rPr>
              <a:t>ITU-R membership categories:</a:t>
            </a:r>
          </a:p>
        </p:txBody>
      </p:sp>
      <p:sp>
        <p:nvSpPr>
          <p:cNvPr id="4" name="Text Placeholder 3">
            <a:extLst>
              <a:ext uri="{FF2B5EF4-FFF2-40B4-BE49-F238E27FC236}">
                <a16:creationId xmlns:a16="http://schemas.microsoft.com/office/drawing/2014/main" id="{D2FDE249-5CCB-2464-B5AA-9DD7BBBFE880}"/>
              </a:ext>
            </a:extLst>
          </p:cNvPr>
          <p:cNvSpPr>
            <a:spLocks noGrp="1"/>
          </p:cNvSpPr>
          <p:nvPr>
            <p:ph type="body" sz="quarter" idx="10"/>
          </p:nvPr>
        </p:nvSpPr>
        <p:spPr/>
        <p:txBody>
          <a:bodyPr>
            <a:normAutofit fontScale="25000" lnSpcReduction="20000"/>
          </a:bodyPr>
          <a:lstStyle/>
          <a:p>
            <a:r>
              <a:rPr lang="en-US" dirty="0">
                <a:latin typeface="Avenir Nxt2 W1G" panose="020B0503020202020204" pitchFamily="34" charset="0"/>
              </a:rPr>
              <a:t>What we do</a:t>
            </a:r>
          </a:p>
        </p:txBody>
      </p:sp>
      <p:sp>
        <p:nvSpPr>
          <p:cNvPr id="2" name="Rectangle 1">
            <a:extLst>
              <a:ext uri="{FF2B5EF4-FFF2-40B4-BE49-F238E27FC236}">
                <a16:creationId xmlns:a16="http://schemas.microsoft.com/office/drawing/2014/main" id="{94FCB961-38C8-7911-C143-6D1DB95506E4}"/>
              </a:ext>
            </a:extLst>
          </p:cNvPr>
          <p:cNvSpPr/>
          <p:nvPr/>
        </p:nvSpPr>
        <p:spPr>
          <a:xfrm>
            <a:off x="5358912" y="458956"/>
            <a:ext cx="6085565" cy="5940088"/>
          </a:xfrm>
          <a:prstGeom prst="rect">
            <a:avLst/>
          </a:prstGeom>
        </p:spPr>
        <p:txBody>
          <a:bodyPr wrap="square">
            <a:spAutoFit/>
          </a:bodyPr>
          <a:lstStyle/>
          <a:p>
            <a:endParaRPr lang="en-GB" sz="1600" dirty="0">
              <a:latin typeface="Avenir Nxt2 W1G Demi" panose="020B0703020202020204" pitchFamily="34" charset="0"/>
            </a:endParaRPr>
          </a:p>
          <a:p>
            <a:endParaRPr lang="en-GB" sz="1600" dirty="0">
              <a:latin typeface="Avenir Nxt2 W1G" panose="020B0503020202020204" pitchFamily="34" charset="0"/>
            </a:endParaRPr>
          </a:p>
          <a:p>
            <a:r>
              <a:rPr lang="en-GB" sz="2000" b="1" u="sng" dirty="0">
                <a:solidFill>
                  <a:schemeClr val="accent5">
                    <a:lumMod val="75000"/>
                  </a:schemeClr>
                </a:solidFill>
                <a:effectLst>
                  <a:outerShdw blurRad="38100" dist="38100" dir="2700000" algn="tl">
                    <a:srgbClr val="000000">
                      <a:alpha val="43137"/>
                    </a:srgbClr>
                  </a:outerShdw>
                </a:effectLst>
                <a:latin typeface="Avenir Nxt2 W1G Demi" panose="020B0703020202020204" pitchFamily="34" charset="0"/>
              </a:rPr>
              <a:t>ITU-R Associates:</a:t>
            </a:r>
          </a:p>
          <a:p>
            <a:pPr>
              <a:lnSpc>
                <a:spcPct val="150000"/>
              </a:lnSpc>
            </a:pPr>
            <a:endParaRPr lang="en-GB" sz="1600" dirty="0">
              <a:latin typeface="Avenir Nxt2 W1G" panose="020B0503020202020204" pitchFamily="34" charset="0"/>
            </a:endParaRPr>
          </a:p>
          <a:p>
            <a:pPr marL="285750" indent="-285750">
              <a:lnSpc>
                <a:spcPct val="150000"/>
              </a:lnSpc>
              <a:buFont typeface="Arial" panose="020B0604020202020204" pitchFamily="34" charset="0"/>
              <a:buChar char="•"/>
            </a:pPr>
            <a:r>
              <a:rPr lang="en-GB" sz="1600" dirty="0">
                <a:latin typeface="Avenir Nxt2 W1G" panose="020B0503020202020204" pitchFamily="34" charset="0"/>
              </a:rPr>
              <a:t>Participation in ​a single ITU-R Study Group.</a:t>
            </a:r>
          </a:p>
          <a:p>
            <a:pPr marL="285750" indent="-285750">
              <a:lnSpc>
                <a:spcPct val="150000"/>
              </a:lnSpc>
              <a:buFont typeface="Arial" panose="020B0604020202020204" pitchFamily="34" charset="0"/>
              <a:buChar char="•"/>
            </a:pPr>
            <a:r>
              <a:rPr lang="en-GB" sz="1600" dirty="0">
                <a:latin typeface="Avenir Nxt2 W1G" panose="020B0503020202020204" pitchFamily="34" charset="0"/>
              </a:rPr>
              <a:t>Opportunity to make written and oral contributions.</a:t>
            </a:r>
          </a:p>
          <a:p>
            <a:pPr marL="285750" indent="-285750">
              <a:lnSpc>
                <a:spcPct val="150000"/>
              </a:lnSpc>
              <a:buFont typeface="Arial" panose="020B0604020202020204" pitchFamily="34" charset="0"/>
              <a:buChar char="•"/>
            </a:pPr>
            <a:r>
              <a:rPr lang="en-GB" sz="1600" dirty="0">
                <a:latin typeface="Avenir Nxt2 W1G" panose="020B0503020202020204" pitchFamily="34" charset="0"/>
              </a:rPr>
              <a:t>Can hold rapporteur and editor positions in the chosen Radiocommunication Study Group. </a:t>
            </a:r>
          </a:p>
          <a:p>
            <a:pPr marL="285750" indent="-285750">
              <a:lnSpc>
                <a:spcPct val="150000"/>
              </a:lnSpc>
              <a:buFont typeface="Arial" panose="020B0604020202020204" pitchFamily="34" charset="0"/>
              <a:buChar char="•"/>
            </a:pPr>
            <a:r>
              <a:rPr lang="en-GB" sz="1600" dirty="0">
                <a:latin typeface="Avenir Nxt2 W1G" panose="020B0503020202020204" pitchFamily="34" charset="0"/>
              </a:rPr>
              <a:t>Associates cannot hold chair or vice-chair positions within </a:t>
            </a:r>
            <a:br>
              <a:rPr lang="en-GB" sz="1600" dirty="0">
                <a:latin typeface="Avenir Nxt2 W1G" panose="020B0503020202020204" pitchFamily="34" charset="0"/>
              </a:rPr>
            </a:br>
            <a:r>
              <a:rPr lang="en-GB" sz="1600" dirty="0">
                <a:latin typeface="Avenir Nxt2 W1G" panose="020B0503020202020204" pitchFamily="34" charset="0"/>
              </a:rPr>
              <a:t>the chosen ITU-R Study Group.​​</a:t>
            </a:r>
          </a:p>
          <a:p>
            <a:endParaRPr lang="en-GB" sz="1600" dirty="0">
              <a:latin typeface="Avenir Nxt2 W1G" panose="020B0503020202020204" pitchFamily="34" charset="0"/>
            </a:endParaRPr>
          </a:p>
          <a:p>
            <a:r>
              <a:rPr lang="en-GB" sz="1600" u="sng" dirty="0">
                <a:latin typeface="Avenir Nxt2 W1G" panose="020B0503020202020204" pitchFamily="34" charset="0"/>
              </a:rPr>
              <a:t>Annual fee: </a:t>
            </a:r>
          </a:p>
          <a:p>
            <a:endParaRPr lang="en-GB" sz="1600" u="sng" dirty="0">
              <a:latin typeface="Avenir Nxt2 W1G" panose="020B0503020202020204" pitchFamily="34" charset="0"/>
            </a:endParaRPr>
          </a:p>
          <a:p>
            <a:pPr marL="285750" indent="-285750">
              <a:buClr>
                <a:srgbClr val="00B0F0"/>
              </a:buClr>
              <a:buFont typeface="Arial" panose="020B0604020202020204" pitchFamily="34" charset="0"/>
              <a:buChar char="•"/>
            </a:pPr>
            <a:r>
              <a:rPr lang="en-GB" sz="1600" b="1" dirty="0">
                <a:latin typeface="Avenir Nxt2 W1G" panose="020B0503020202020204" pitchFamily="34" charset="0"/>
              </a:rPr>
              <a:t>10,600</a:t>
            </a:r>
            <a:r>
              <a:rPr lang="en-GB" sz="1600" dirty="0">
                <a:latin typeface="Avenir Nxt2 W1G" panose="020B0503020202020204" pitchFamily="34" charset="0"/>
              </a:rPr>
              <a:t> Swiss Francs </a:t>
            </a:r>
            <a:r>
              <a:rPr lang="en-GB" sz="1200" dirty="0">
                <a:solidFill>
                  <a:schemeClr val="accent5">
                    <a:lumMod val="75000"/>
                  </a:schemeClr>
                </a:solidFill>
                <a:latin typeface="Avenir Nxt2 W1G" panose="020B0503020202020204" pitchFamily="34" charset="0"/>
              </a:rPr>
              <a:t>(for non-SMEs)</a:t>
            </a:r>
          </a:p>
          <a:p>
            <a:pPr marL="285750" indent="-285750">
              <a:buClr>
                <a:srgbClr val="00B0F0"/>
              </a:buClr>
              <a:buFont typeface="Arial" panose="020B0604020202020204" pitchFamily="34" charset="0"/>
              <a:buChar char="•"/>
            </a:pPr>
            <a:r>
              <a:rPr lang="en-GB" sz="1600" b="1" dirty="0">
                <a:latin typeface="Avenir Nxt2 W1G" panose="020B0503020202020204" pitchFamily="34" charset="0"/>
              </a:rPr>
              <a:t>1,987.50</a:t>
            </a:r>
            <a:r>
              <a:rPr lang="en-GB" sz="1600" dirty="0">
                <a:latin typeface="Avenir Nxt2 W1G" panose="020B0503020202020204" pitchFamily="34" charset="0"/>
              </a:rPr>
              <a:t> Swiss Francs </a:t>
            </a:r>
            <a:br>
              <a:rPr lang="en-GB" sz="1600" dirty="0">
                <a:latin typeface="Avenir Nxt2 W1G" panose="020B0503020202020204" pitchFamily="34" charset="0"/>
              </a:rPr>
            </a:br>
            <a:r>
              <a:rPr lang="en-GB" sz="1600" dirty="0">
                <a:latin typeface="Avenir Nxt2 W1G" panose="020B0503020202020204" pitchFamily="34" charset="0"/>
              </a:rPr>
              <a:t>                   </a:t>
            </a:r>
            <a:r>
              <a:rPr lang="en-GB" sz="1200" dirty="0">
                <a:solidFill>
                  <a:schemeClr val="accent5">
                    <a:lumMod val="75000"/>
                  </a:schemeClr>
                </a:solidFill>
                <a:latin typeface="Avenir Nxt2 W1G" panose="020B0503020202020204" pitchFamily="34" charset="0"/>
              </a:rPr>
              <a:t>(for SMEs</a:t>
            </a:r>
            <a:r>
              <a:rPr lang="en-US" sz="1200" dirty="0">
                <a:solidFill>
                  <a:schemeClr val="accent5">
                    <a:lumMod val="75000"/>
                  </a:schemeClr>
                </a:solidFill>
                <a:latin typeface="Avenir Nxt2 W1G" panose="020B0503020202020204" pitchFamily="34" charset="0"/>
              </a:rPr>
              <a:t> from Developing Countries &amp; LDCs</a:t>
            </a:r>
            <a:r>
              <a:rPr lang="en-GB" sz="1200" dirty="0">
                <a:solidFill>
                  <a:schemeClr val="accent5">
                    <a:lumMod val="75000"/>
                  </a:schemeClr>
                </a:solidFill>
                <a:latin typeface="Avenir Nxt2 W1G" panose="020B0503020202020204" pitchFamily="34" charset="0"/>
              </a:rPr>
              <a:t>)</a:t>
            </a:r>
          </a:p>
          <a:p>
            <a:pPr marL="285750" indent="-285750">
              <a:buClr>
                <a:srgbClr val="00B0F0"/>
              </a:buClr>
              <a:buFont typeface="Arial" panose="020B0604020202020204" pitchFamily="34" charset="0"/>
              <a:buChar char="•"/>
            </a:pPr>
            <a:r>
              <a:rPr lang="en-US" sz="1600" b="1" dirty="0">
                <a:latin typeface="Avenir Nxt2 W1G" panose="020B0503020202020204" pitchFamily="34" charset="0"/>
              </a:rPr>
              <a:t>3’975</a:t>
            </a:r>
            <a:r>
              <a:rPr lang="en-US" baseline="30000" dirty="0"/>
              <a:t> </a:t>
            </a:r>
            <a:r>
              <a:rPr lang="en-GB" sz="1600" dirty="0">
                <a:latin typeface="Avenir Nxt2 W1G" panose="020B0503020202020204" pitchFamily="34" charset="0"/>
              </a:rPr>
              <a:t>Swiss Francs </a:t>
            </a:r>
            <a:br>
              <a:rPr lang="en-GB" sz="1600" dirty="0">
                <a:latin typeface="Avenir Nxt2 W1G" panose="020B0503020202020204" pitchFamily="34" charset="0"/>
              </a:rPr>
            </a:br>
            <a:r>
              <a:rPr lang="en-GB" sz="1600" dirty="0">
                <a:latin typeface="Avenir Nxt2 W1G" panose="020B0503020202020204" pitchFamily="34" charset="0"/>
              </a:rPr>
              <a:t>    </a:t>
            </a:r>
            <a:r>
              <a:rPr lang="en-GB" sz="1200" dirty="0">
                <a:solidFill>
                  <a:schemeClr val="accent5">
                    <a:lumMod val="75000"/>
                  </a:schemeClr>
                </a:solidFill>
                <a:latin typeface="Avenir Nxt2 W1G" panose="020B0503020202020204" pitchFamily="34" charset="0"/>
              </a:rPr>
              <a:t>                  </a:t>
            </a:r>
            <a:r>
              <a:rPr lang="en-GB" sz="1600" dirty="0">
                <a:latin typeface="Avenir Nxt2 W1G" panose="020B0503020202020204" pitchFamily="34" charset="0"/>
              </a:rPr>
              <a:t>  </a:t>
            </a:r>
            <a:r>
              <a:rPr lang="en-GB" sz="1200" dirty="0">
                <a:solidFill>
                  <a:schemeClr val="accent5">
                    <a:lumMod val="75000"/>
                  </a:schemeClr>
                </a:solidFill>
                <a:latin typeface="Avenir Nxt2 W1G" panose="020B0503020202020204" pitchFamily="34" charset="0"/>
              </a:rPr>
              <a:t>(</a:t>
            </a:r>
            <a:r>
              <a:rPr lang="en-US" sz="1200" dirty="0">
                <a:solidFill>
                  <a:schemeClr val="accent5">
                    <a:lumMod val="75000"/>
                  </a:schemeClr>
                </a:solidFill>
                <a:latin typeface="Avenir Nxt2 W1G" panose="020B0503020202020204" pitchFamily="34" charset="0"/>
              </a:rPr>
              <a:t>for SMEs from Developed Countries)</a:t>
            </a:r>
            <a:endParaRPr lang="fr-CH" sz="1200" dirty="0">
              <a:solidFill>
                <a:schemeClr val="accent5">
                  <a:lumMod val="75000"/>
                </a:schemeClr>
              </a:solidFill>
              <a:latin typeface="Avenir Nxt2 W1G" panose="020B0503020202020204" pitchFamily="34" charset="0"/>
            </a:endParaRPr>
          </a:p>
          <a:p>
            <a:pPr marL="285750" indent="-285750">
              <a:buClr>
                <a:srgbClr val="00B0F0"/>
              </a:buClr>
              <a:buFont typeface="Arial" panose="020B0604020202020204" pitchFamily="34" charset="0"/>
              <a:buChar char="•"/>
            </a:pPr>
            <a:endParaRPr lang="en-GB" sz="1600" dirty="0">
              <a:latin typeface="Avenir Nxt2 W1G" panose="020B0503020202020204" pitchFamily="34" charset="0"/>
            </a:endParaRPr>
          </a:p>
          <a:p>
            <a:endParaRPr lang="en-GB" sz="1600" dirty="0">
              <a:latin typeface="Avenir Nxt2 W1G" panose="020B0503020202020204" pitchFamily="34" charset="0"/>
            </a:endParaRPr>
          </a:p>
        </p:txBody>
      </p:sp>
      <p:cxnSp>
        <p:nvCxnSpPr>
          <p:cNvPr id="7" name="Straight Connector 6">
            <a:extLst>
              <a:ext uri="{FF2B5EF4-FFF2-40B4-BE49-F238E27FC236}">
                <a16:creationId xmlns:a16="http://schemas.microsoft.com/office/drawing/2014/main" id="{B06F3523-03FE-1E47-37BF-1E2BEAE2A5B9}"/>
              </a:ext>
            </a:extLst>
          </p:cNvPr>
          <p:cNvCxnSpPr>
            <a:cxnSpLocks/>
          </p:cNvCxnSpPr>
          <p:nvPr/>
        </p:nvCxnSpPr>
        <p:spPr>
          <a:xfrm flipV="1">
            <a:off x="4984656" y="0"/>
            <a:ext cx="0" cy="685800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2505295-E896-AFF4-1D06-F82F4471A278}"/>
              </a:ext>
            </a:extLst>
          </p:cNvPr>
          <p:cNvGrpSpPr/>
          <p:nvPr/>
        </p:nvGrpSpPr>
        <p:grpSpPr>
          <a:xfrm>
            <a:off x="9917659" y="5861660"/>
            <a:ext cx="1948690" cy="724821"/>
            <a:chOff x="7105879" y="5913678"/>
            <a:chExt cx="1948690" cy="724821"/>
          </a:xfrm>
        </p:grpSpPr>
        <p:sp>
          <p:nvSpPr>
            <p:cNvPr id="11" name="Rectangle 10">
              <a:extLst>
                <a:ext uri="{FF2B5EF4-FFF2-40B4-BE49-F238E27FC236}">
                  <a16:creationId xmlns:a16="http://schemas.microsoft.com/office/drawing/2014/main" id="{EEE81A16-03A0-7641-7A22-5DA8D97B3726}"/>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259B2302-CD93-18D5-AEA0-274F17939B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5879" y="5916058"/>
              <a:ext cx="1948690" cy="722441"/>
            </a:xfrm>
            <a:prstGeom prst="rect">
              <a:avLst/>
            </a:prstGeom>
          </p:spPr>
        </p:pic>
      </p:grpSp>
      <p:pic>
        <p:nvPicPr>
          <p:cNvPr id="3" name="Picture 2" descr="A couple of men building a puzzle&#10;&#10;Description automatically generated">
            <a:extLst>
              <a:ext uri="{FF2B5EF4-FFF2-40B4-BE49-F238E27FC236}">
                <a16:creationId xmlns:a16="http://schemas.microsoft.com/office/drawing/2014/main" id="{3404C2CD-94C1-D0C1-05F7-E1942F74B8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2658" y="318266"/>
            <a:ext cx="4602407" cy="6124755"/>
          </a:xfrm>
          <a:prstGeom prst="rect">
            <a:avLst/>
          </a:prstGeom>
        </p:spPr>
      </p:pic>
    </p:spTree>
    <p:extLst>
      <p:ext uri="{BB962C8B-B14F-4D97-AF65-F5344CB8AC3E}">
        <p14:creationId xmlns:p14="http://schemas.microsoft.com/office/powerpoint/2010/main" val="1199728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7046-87D6-775B-560C-8201FFB2A005}"/>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A2C1E9D7-6514-B324-86A2-E3949323F70C}"/>
              </a:ext>
            </a:extLst>
          </p:cNvPr>
          <p:cNvSpPr>
            <a:spLocks noGrp="1"/>
          </p:cNvSpPr>
          <p:nvPr>
            <p:ph type="title"/>
          </p:nvPr>
        </p:nvSpPr>
        <p:spPr>
          <a:xfrm>
            <a:off x="5217190" y="140867"/>
            <a:ext cx="5835650" cy="397353"/>
          </a:xfrm>
        </p:spPr>
        <p:txBody>
          <a:bodyPr wrap="square">
            <a:spAutoFit/>
          </a:bodyPr>
          <a:lstStyle/>
          <a:p>
            <a:r>
              <a:rPr lang="en-GB" sz="2200" b="1" dirty="0">
                <a:latin typeface="Avenir Nxt2 W1G" panose="020B0503020202020204" pitchFamily="34" charset="0"/>
              </a:rPr>
              <a:t>ITU-R membership categories:</a:t>
            </a:r>
          </a:p>
        </p:txBody>
      </p:sp>
      <p:sp>
        <p:nvSpPr>
          <p:cNvPr id="4" name="Text Placeholder 3">
            <a:extLst>
              <a:ext uri="{FF2B5EF4-FFF2-40B4-BE49-F238E27FC236}">
                <a16:creationId xmlns:a16="http://schemas.microsoft.com/office/drawing/2014/main" id="{FCB43089-C6D8-EDC7-DE53-50B1C3EAB421}"/>
              </a:ext>
            </a:extLst>
          </p:cNvPr>
          <p:cNvSpPr>
            <a:spLocks noGrp="1"/>
          </p:cNvSpPr>
          <p:nvPr>
            <p:ph type="body" sz="quarter" idx="10"/>
          </p:nvPr>
        </p:nvSpPr>
        <p:spPr/>
        <p:txBody>
          <a:bodyPr>
            <a:normAutofit fontScale="25000" lnSpcReduction="20000"/>
          </a:bodyPr>
          <a:lstStyle/>
          <a:p>
            <a:r>
              <a:rPr lang="en-US" dirty="0">
                <a:latin typeface="Avenir Nxt2 W1G" panose="020B0503020202020204" pitchFamily="34" charset="0"/>
              </a:rPr>
              <a:t>What we do</a:t>
            </a:r>
          </a:p>
        </p:txBody>
      </p:sp>
      <p:sp>
        <p:nvSpPr>
          <p:cNvPr id="2" name="Rectangle 1">
            <a:extLst>
              <a:ext uri="{FF2B5EF4-FFF2-40B4-BE49-F238E27FC236}">
                <a16:creationId xmlns:a16="http://schemas.microsoft.com/office/drawing/2014/main" id="{3BD82F9E-FEDA-E899-F0AC-446646DECC17}"/>
              </a:ext>
            </a:extLst>
          </p:cNvPr>
          <p:cNvSpPr/>
          <p:nvPr/>
        </p:nvSpPr>
        <p:spPr>
          <a:xfrm>
            <a:off x="5229792" y="564338"/>
            <a:ext cx="6085565" cy="5201424"/>
          </a:xfrm>
          <a:prstGeom prst="rect">
            <a:avLst/>
          </a:prstGeom>
        </p:spPr>
        <p:txBody>
          <a:bodyPr wrap="square">
            <a:spAutoFit/>
          </a:bodyPr>
          <a:lstStyle/>
          <a:p>
            <a:endParaRPr lang="en-GB" sz="1600" dirty="0">
              <a:latin typeface="Avenir Nxt2 W1G Demi" panose="020B0703020202020204" pitchFamily="34" charset="0"/>
            </a:endParaRPr>
          </a:p>
          <a:p>
            <a:endParaRPr lang="en-GB" sz="1600" dirty="0">
              <a:latin typeface="Avenir Nxt2 W1G" panose="020B0503020202020204" pitchFamily="34" charset="0"/>
            </a:endParaRPr>
          </a:p>
          <a:p>
            <a:r>
              <a:rPr lang="en-GB" sz="2000" b="1" u="sng" dirty="0">
                <a:solidFill>
                  <a:schemeClr val="accent5">
                    <a:lumMod val="75000"/>
                  </a:schemeClr>
                </a:solidFill>
                <a:effectLst>
                  <a:outerShdw blurRad="38100" dist="38100" dir="2700000" algn="tl">
                    <a:srgbClr val="000000">
                      <a:alpha val="43137"/>
                    </a:srgbClr>
                  </a:outerShdw>
                </a:effectLst>
                <a:latin typeface="Avenir Nxt2 W1G Demi" panose="020B0703020202020204" pitchFamily="34" charset="0"/>
              </a:rPr>
              <a:t>Academia:</a:t>
            </a:r>
          </a:p>
          <a:p>
            <a:pPr>
              <a:lnSpc>
                <a:spcPct val="150000"/>
              </a:lnSpc>
            </a:pPr>
            <a:endParaRPr lang="en-GB" sz="1600" dirty="0">
              <a:latin typeface="Avenir Nxt2 W1G" panose="020B0503020202020204" pitchFamily="34" charset="0"/>
            </a:endParaRPr>
          </a:p>
          <a:p>
            <a:pPr>
              <a:lnSpc>
                <a:spcPct val="150000"/>
              </a:lnSpc>
            </a:pPr>
            <a:r>
              <a:rPr lang="en-GB" sz="1600" dirty="0">
                <a:latin typeface="Avenir Nxt2 W1G" panose="020B0503020202020204" pitchFamily="34" charset="0"/>
              </a:rPr>
              <a:t>Academia Members have the right to participate in all three ITU sectors (Development, Radiocommunication, Standardization) with an annual reduced fee. </a:t>
            </a:r>
          </a:p>
          <a:p>
            <a:pPr>
              <a:lnSpc>
                <a:spcPct val="150000"/>
              </a:lnSpc>
            </a:pPr>
            <a:r>
              <a:rPr lang="en-GB" sz="1600" dirty="0">
                <a:latin typeface="Avenir Nxt2 W1G" panose="020B0503020202020204" pitchFamily="34" charset="0"/>
              </a:rPr>
              <a:t>Accredited universities, technical institutes, and research organizations involved in teaching, research, or innovation in the field of ICT can become ITU Academia Members.</a:t>
            </a:r>
          </a:p>
          <a:p>
            <a:endParaRPr lang="en-GB" sz="1600" dirty="0">
              <a:latin typeface="Avenir Nxt2 W1G" panose="020B0503020202020204" pitchFamily="34" charset="0"/>
            </a:endParaRPr>
          </a:p>
          <a:p>
            <a:r>
              <a:rPr lang="en-GB" sz="1600" u="sng" dirty="0">
                <a:latin typeface="Avenir Nxt2 W1G" panose="020B0503020202020204" pitchFamily="34" charset="0"/>
              </a:rPr>
              <a:t>Annual fee: </a:t>
            </a:r>
          </a:p>
          <a:p>
            <a:endParaRPr lang="en-GB" sz="1600" u="sng" dirty="0">
              <a:latin typeface="Avenir Nxt2 W1G" panose="020B0503020202020204" pitchFamily="34" charset="0"/>
            </a:endParaRPr>
          </a:p>
          <a:p>
            <a:pPr marL="285750" indent="-285750">
              <a:buClr>
                <a:srgbClr val="00B0F0"/>
              </a:buClr>
              <a:buFont typeface="Arial" panose="020B0604020202020204" pitchFamily="34" charset="0"/>
              <a:buChar char="•"/>
            </a:pPr>
            <a:r>
              <a:rPr lang="en-GB" sz="1600" b="1" dirty="0">
                <a:latin typeface="Avenir Nxt2 W1G" panose="020B0503020202020204" pitchFamily="34" charset="0"/>
              </a:rPr>
              <a:t>3,975</a:t>
            </a:r>
            <a:r>
              <a:rPr lang="en-GB" sz="1600" dirty="0">
                <a:latin typeface="Avenir Nxt2 W1G" panose="020B0503020202020204" pitchFamily="34" charset="0"/>
              </a:rPr>
              <a:t> Swiss Francs</a:t>
            </a:r>
          </a:p>
          <a:p>
            <a:pPr marL="285750" indent="-285750">
              <a:buClr>
                <a:srgbClr val="00B0F0"/>
              </a:buClr>
              <a:buFont typeface="Arial" panose="020B0604020202020204" pitchFamily="34" charset="0"/>
              <a:buChar char="•"/>
            </a:pPr>
            <a:r>
              <a:rPr lang="en-GB" sz="1600" b="1" dirty="0">
                <a:latin typeface="Avenir Nxt2 W1G" panose="020B0503020202020204" pitchFamily="34" charset="0"/>
              </a:rPr>
              <a:t>1,987.50 </a:t>
            </a:r>
            <a:r>
              <a:rPr lang="en-GB" sz="1600" dirty="0">
                <a:latin typeface="Avenir Nxt2 W1G" panose="020B0503020202020204" pitchFamily="34" charset="0"/>
              </a:rPr>
              <a:t>Swiss Francs </a:t>
            </a:r>
            <a:br>
              <a:rPr lang="en-GB" sz="1600" dirty="0">
                <a:latin typeface="Avenir Nxt2 W1G" panose="020B0503020202020204" pitchFamily="34" charset="0"/>
              </a:rPr>
            </a:br>
            <a:r>
              <a:rPr lang="en-GB" sz="1600" dirty="0">
                <a:latin typeface="Avenir Nxt2 W1G" panose="020B0503020202020204" pitchFamily="34" charset="0"/>
              </a:rPr>
              <a:t>                    </a:t>
            </a:r>
            <a:r>
              <a:rPr lang="en-GB" sz="1200" dirty="0">
                <a:solidFill>
                  <a:schemeClr val="accent5">
                    <a:lumMod val="75000"/>
                  </a:schemeClr>
                </a:solidFill>
                <a:latin typeface="Avenir Nxt2 W1G" panose="020B0503020202020204" pitchFamily="34" charset="0"/>
              </a:rPr>
              <a:t>(Academia from developing countries)</a:t>
            </a:r>
          </a:p>
          <a:p>
            <a:endParaRPr lang="en-GB" sz="1600" dirty="0">
              <a:latin typeface="Avenir Nxt2 W1G" panose="020B0503020202020204" pitchFamily="34" charset="0"/>
            </a:endParaRPr>
          </a:p>
        </p:txBody>
      </p:sp>
      <p:cxnSp>
        <p:nvCxnSpPr>
          <p:cNvPr id="7" name="Straight Connector 6">
            <a:extLst>
              <a:ext uri="{FF2B5EF4-FFF2-40B4-BE49-F238E27FC236}">
                <a16:creationId xmlns:a16="http://schemas.microsoft.com/office/drawing/2014/main" id="{DB3FF8A2-138E-1A4F-0E45-54395CF0128F}"/>
              </a:ext>
            </a:extLst>
          </p:cNvPr>
          <p:cNvCxnSpPr>
            <a:cxnSpLocks/>
          </p:cNvCxnSpPr>
          <p:nvPr/>
        </p:nvCxnSpPr>
        <p:spPr>
          <a:xfrm flipV="1">
            <a:off x="4950151" y="60385"/>
            <a:ext cx="0" cy="685800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B88CC63-DD8C-0DD3-BB2F-6CC3CF5656C9}"/>
              </a:ext>
            </a:extLst>
          </p:cNvPr>
          <p:cNvGrpSpPr/>
          <p:nvPr/>
        </p:nvGrpSpPr>
        <p:grpSpPr>
          <a:xfrm>
            <a:off x="9917659" y="5861660"/>
            <a:ext cx="1948690" cy="724821"/>
            <a:chOff x="7105879" y="5913678"/>
            <a:chExt cx="1948690" cy="724821"/>
          </a:xfrm>
        </p:grpSpPr>
        <p:sp>
          <p:nvSpPr>
            <p:cNvPr id="11" name="Rectangle 10">
              <a:extLst>
                <a:ext uri="{FF2B5EF4-FFF2-40B4-BE49-F238E27FC236}">
                  <a16:creationId xmlns:a16="http://schemas.microsoft.com/office/drawing/2014/main" id="{0A25BB6C-12D8-05F8-7FCB-7C7A8558AEF4}"/>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A1785C78-F91E-0B9D-03AF-5975CE3A8A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5879" y="5916058"/>
              <a:ext cx="1948690" cy="722441"/>
            </a:xfrm>
            <a:prstGeom prst="rect">
              <a:avLst/>
            </a:prstGeom>
          </p:spPr>
        </p:pic>
      </p:grpSp>
      <p:pic>
        <p:nvPicPr>
          <p:cNvPr id="3" name="Picture 2" descr="A couple of men building a puzzle&#10;&#10;Description automatically generated">
            <a:extLst>
              <a:ext uri="{FF2B5EF4-FFF2-40B4-BE49-F238E27FC236}">
                <a16:creationId xmlns:a16="http://schemas.microsoft.com/office/drawing/2014/main" id="{48C9F106-AAEF-FA86-9B79-061E3CA914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2658" y="318266"/>
            <a:ext cx="4602407" cy="6124755"/>
          </a:xfrm>
          <a:prstGeom prst="rect">
            <a:avLst/>
          </a:prstGeom>
        </p:spPr>
      </p:pic>
    </p:spTree>
    <p:extLst>
      <p:ext uri="{BB962C8B-B14F-4D97-AF65-F5344CB8AC3E}">
        <p14:creationId xmlns:p14="http://schemas.microsoft.com/office/powerpoint/2010/main" val="3085860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40265F3-243F-42A8-98F4-801588438235}"/>
              </a:ext>
            </a:extLst>
          </p:cNvPr>
          <p:cNvSpPr>
            <a:spLocks noGrp="1"/>
          </p:cNvSpPr>
          <p:nvPr>
            <p:ph type="title"/>
          </p:nvPr>
        </p:nvSpPr>
        <p:spPr>
          <a:xfrm>
            <a:off x="5648066" y="527249"/>
            <a:ext cx="5438620" cy="397032"/>
          </a:xfrm>
        </p:spPr>
        <p:txBody>
          <a:bodyPr wrap="square">
            <a:spAutoFit/>
          </a:bodyPr>
          <a:lstStyle/>
          <a:p>
            <a:r>
              <a:rPr lang="en-GB" sz="2200" b="1" dirty="0">
                <a:latin typeface="Avenir Nxt2 W1G" panose="020B0503020202020204" pitchFamily="34" charset="0"/>
              </a:rPr>
              <a:t>Membership admission process</a:t>
            </a:r>
          </a:p>
        </p:txBody>
      </p:sp>
      <p:sp>
        <p:nvSpPr>
          <p:cNvPr id="4" name="Text Placeholder 3">
            <a:extLst>
              <a:ext uri="{FF2B5EF4-FFF2-40B4-BE49-F238E27FC236}">
                <a16:creationId xmlns:a16="http://schemas.microsoft.com/office/drawing/2014/main" id="{975756E4-6CE8-40D3-A5D6-27BF5907660F}"/>
              </a:ext>
            </a:extLst>
          </p:cNvPr>
          <p:cNvSpPr>
            <a:spLocks noGrp="1"/>
          </p:cNvSpPr>
          <p:nvPr>
            <p:ph type="body" sz="quarter" idx="10"/>
          </p:nvPr>
        </p:nvSpPr>
        <p:spPr/>
        <p:txBody>
          <a:bodyPr>
            <a:normAutofit fontScale="25000" lnSpcReduction="20000"/>
          </a:bodyPr>
          <a:lstStyle/>
          <a:p>
            <a:r>
              <a:rPr lang="en-US" dirty="0">
                <a:latin typeface="Avenir Nxt2 W1G" panose="020B0503020202020204" pitchFamily="34" charset="0"/>
              </a:rPr>
              <a:t>What we do</a:t>
            </a:r>
          </a:p>
        </p:txBody>
      </p:sp>
      <p:pic>
        <p:nvPicPr>
          <p:cNvPr id="6" name="Picture 5" descr="A close-up of a couple of miniature figurines&#10;&#10;Description automatically generated">
            <a:extLst>
              <a:ext uri="{FF2B5EF4-FFF2-40B4-BE49-F238E27FC236}">
                <a16:creationId xmlns:a16="http://schemas.microsoft.com/office/drawing/2014/main" id="{A932AD8E-2C91-BB3C-16C8-AA902E5246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7308" y="308803"/>
            <a:ext cx="4586806" cy="6085193"/>
          </a:xfrm>
          <a:prstGeom prst="rect">
            <a:avLst/>
          </a:prstGeom>
        </p:spPr>
      </p:pic>
      <p:sp>
        <p:nvSpPr>
          <p:cNvPr id="7" name="Oval 6">
            <a:extLst>
              <a:ext uri="{FF2B5EF4-FFF2-40B4-BE49-F238E27FC236}">
                <a16:creationId xmlns:a16="http://schemas.microsoft.com/office/drawing/2014/main" id="{6C11516B-0AD6-CD8B-B0ED-772548C6C267}"/>
              </a:ext>
            </a:extLst>
          </p:cNvPr>
          <p:cNvSpPr/>
          <p:nvPr/>
        </p:nvSpPr>
        <p:spPr>
          <a:xfrm>
            <a:off x="5117436" y="527249"/>
            <a:ext cx="277308" cy="277308"/>
          </a:xfrm>
          <a:prstGeom prst="ellipse">
            <a:avLst/>
          </a:prstGeom>
          <a:solidFill>
            <a:srgbClr val="009CD6"/>
          </a:solidFill>
          <a:ln>
            <a:solidFill>
              <a:srgbClr val="009C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D52D4B5A-D764-1EF5-6BE6-C1DB92657BE4}"/>
              </a:ext>
            </a:extLst>
          </p:cNvPr>
          <p:cNvCxnSpPr>
            <a:cxnSpLocks/>
          </p:cNvCxnSpPr>
          <p:nvPr/>
        </p:nvCxnSpPr>
        <p:spPr>
          <a:xfrm flipV="1">
            <a:off x="5256090" y="772807"/>
            <a:ext cx="0" cy="6085193"/>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CFA177-2A78-2052-8067-AB74E9F393C0}"/>
              </a:ext>
            </a:extLst>
          </p:cNvPr>
          <p:cNvSpPr txBox="1"/>
          <p:nvPr/>
        </p:nvSpPr>
        <p:spPr>
          <a:xfrm>
            <a:off x="5648066" y="1166842"/>
            <a:ext cx="5937207" cy="4278094"/>
          </a:xfrm>
          <a:prstGeom prst="rect">
            <a:avLst/>
          </a:prstGeom>
          <a:noFill/>
        </p:spPr>
        <p:txBody>
          <a:bodyPr wrap="square">
            <a:spAutoFit/>
          </a:bodyPr>
          <a:lstStyle/>
          <a:p>
            <a:pPr marL="342900" indent="-342900">
              <a:buFont typeface="+mj-lt"/>
              <a:buAutoNum type="arabicPeriod"/>
            </a:pPr>
            <a:r>
              <a:rPr lang="en-GB" sz="1600" dirty="0">
                <a:latin typeface="Avenir Nxt2 W1G" panose="020B0503020202020204"/>
              </a:rPr>
              <a:t>Submit an online application for either for ITU-R Sector Membership or ITU-R Associate status in a single Radiocommunication Study Group of choice.</a:t>
            </a:r>
          </a:p>
          <a:p>
            <a:pPr marL="342900" indent="-342900">
              <a:buFont typeface="+mj-lt"/>
              <a:buAutoNum type="arabicPeriod"/>
            </a:pPr>
            <a:endParaRPr lang="en-GB" sz="1600" dirty="0">
              <a:latin typeface="Avenir Nxt2 W1G" panose="020B0503020202020204"/>
            </a:endParaRPr>
          </a:p>
          <a:p>
            <a:pPr marL="342900" indent="-342900">
              <a:buFont typeface="+mj-lt"/>
              <a:buAutoNum type="arabicPeriod"/>
            </a:pPr>
            <a:r>
              <a:rPr lang="en-GB" sz="1600" dirty="0">
                <a:latin typeface="Avenir Nxt2 W1G" panose="020B0503020202020204"/>
              </a:rPr>
              <a:t>ITU will then seek approval for the membership application from the national administration of where your organization is located.</a:t>
            </a:r>
          </a:p>
          <a:p>
            <a:pPr marL="342900" indent="-342900">
              <a:buFont typeface="+mj-lt"/>
              <a:buAutoNum type="arabicPeriod"/>
            </a:pPr>
            <a:endParaRPr lang="en-GB" sz="1600" dirty="0">
              <a:latin typeface="Avenir Nxt2 W1G" panose="020B0503020202020204"/>
            </a:endParaRPr>
          </a:p>
          <a:p>
            <a:pPr marL="342900" indent="-342900">
              <a:buFont typeface="+mj-lt"/>
              <a:buAutoNum type="arabicPeriod"/>
            </a:pPr>
            <a:r>
              <a:rPr lang="en-GB" sz="1600" dirty="0">
                <a:latin typeface="Avenir Nxt2 W1G" panose="020B0503020202020204"/>
              </a:rPr>
              <a:t>Once approval is granted by the national administration, </a:t>
            </a:r>
            <a:br>
              <a:rPr lang="en-GB" sz="1600" dirty="0">
                <a:latin typeface="Avenir Nxt2 W1G" panose="020B0503020202020204"/>
              </a:rPr>
            </a:br>
            <a:r>
              <a:rPr lang="en-GB" sz="1600" dirty="0">
                <a:latin typeface="Avenir Nxt2 W1G" panose="020B0503020202020204"/>
              </a:rPr>
              <a:t>ITU will provide your organization with the annual membership invoice.</a:t>
            </a:r>
          </a:p>
          <a:p>
            <a:pPr marL="342900" indent="-342900">
              <a:buFont typeface="+mj-lt"/>
              <a:buAutoNum type="arabicPeriod"/>
            </a:pPr>
            <a:endParaRPr lang="en-GB" sz="1600" dirty="0">
              <a:latin typeface="Avenir Nxt2 W1G" panose="020B0503020202020204"/>
            </a:endParaRPr>
          </a:p>
          <a:p>
            <a:pPr marL="342900" indent="-342900">
              <a:buFont typeface="+mj-lt"/>
              <a:buAutoNum type="arabicPeriod"/>
            </a:pPr>
            <a:r>
              <a:rPr lang="en-GB" sz="1600" dirty="0">
                <a:latin typeface="Avenir Nxt2 W1G" panose="020B0503020202020204"/>
              </a:rPr>
              <a:t>your organization can activate the membership by making payment of the annual fee.</a:t>
            </a:r>
          </a:p>
          <a:p>
            <a:endParaRPr lang="en-GB" sz="1600" dirty="0">
              <a:latin typeface="Avenir Nxt2 W1G" panose="020B0503020202020204"/>
            </a:endParaRPr>
          </a:p>
          <a:p>
            <a:r>
              <a:rPr lang="en-GB" sz="1600" b="1" dirty="0">
                <a:latin typeface="Avenir Nxt2 W1G" panose="020B0503020202020204"/>
              </a:rPr>
              <a:t>Apply for membership here:</a:t>
            </a:r>
            <a:br>
              <a:rPr lang="en-GB" sz="1600" b="1" dirty="0">
                <a:latin typeface="Avenir Nxt2 W1G" panose="020B0503020202020204"/>
              </a:rPr>
            </a:br>
            <a:r>
              <a:rPr lang="en-GB" sz="1600" dirty="0">
                <a:solidFill>
                  <a:srgbClr val="00B0F0"/>
                </a:solidFill>
                <a:latin typeface="Avenir Nxt2 W1G" panose="020B0503020202020204"/>
                <a:hlinkClick r:id="rId3">
                  <a:extLst>
                    <a:ext uri="{A12FA001-AC4F-418D-AE19-62706E023703}">
                      <ahyp:hlinkClr xmlns:ahyp="http://schemas.microsoft.com/office/drawing/2018/hyperlinkcolor" val="tx"/>
                    </a:ext>
                  </a:extLst>
                </a:hlinkClick>
              </a:rPr>
              <a:t>www.itu.int/hub/membership/become-a-member/application/</a:t>
            </a:r>
            <a:r>
              <a:rPr lang="en-GB" sz="1600" dirty="0">
                <a:solidFill>
                  <a:srgbClr val="00B0F0"/>
                </a:solidFill>
                <a:latin typeface="Avenir Nxt2 W1G" panose="020B0503020202020204"/>
              </a:rPr>
              <a:t>  </a:t>
            </a:r>
            <a:endParaRPr lang="LID4096" sz="1600" dirty="0">
              <a:solidFill>
                <a:srgbClr val="00B0F0"/>
              </a:solidFill>
              <a:latin typeface="Avenir Nxt2 W1G" panose="020B0503020202020204"/>
            </a:endParaRPr>
          </a:p>
        </p:txBody>
      </p:sp>
      <p:grpSp>
        <p:nvGrpSpPr>
          <p:cNvPr id="11" name="Group 10">
            <a:extLst>
              <a:ext uri="{FF2B5EF4-FFF2-40B4-BE49-F238E27FC236}">
                <a16:creationId xmlns:a16="http://schemas.microsoft.com/office/drawing/2014/main" id="{5FD1C19A-6C22-3C3A-73AA-86CF8194DA81}"/>
              </a:ext>
            </a:extLst>
          </p:cNvPr>
          <p:cNvGrpSpPr/>
          <p:nvPr/>
        </p:nvGrpSpPr>
        <p:grpSpPr>
          <a:xfrm>
            <a:off x="9917659" y="5861660"/>
            <a:ext cx="1948690" cy="724821"/>
            <a:chOff x="7105879" y="5913678"/>
            <a:chExt cx="1948690" cy="724821"/>
          </a:xfrm>
        </p:grpSpPr>
        <p:sp>
          <p:nvSpPr>
            <p:cNvPr id="12" name="Rectangle 11">
              <a:extLst>
                <a:ext uri="{FF2B5EF4-FFF2-40B4-BE49-F238E27FC236}">
                  <a16:creationId xmlns:a16="http://schemas.microsoft.com/office/drawing/2014/main" id="{963A735A-6830-2075-EC31-5C36DAE86AF7}"/>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75BF5AF0-E200-0DC1-0293-7758B11DCE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879" y="5916058"/>
              <a:ext cx="1948690" cy="722441"/>
            </a:xfrm>
            <a:prstGeom prst="rect">
              <a:avLst/>
            </a:prstGeom>
          </p:spPr>
        </p:pic>
      </p:grpSp>
    </p:spTree>
    <p:extLst>
      <p:ext uri="{BB962C8B-B14F-4D97-AF65-F5344CB8AC3E}">
        <p14:creationId xmlns:p14="http://schemas.microsoft.com/office/powerpoint/2010/main" val="2742473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F9D239F-353D-983D-7301-9687227B289B}"/>
              </a:ext>
            </a:extLst>
          </p:cNvPr>
          <p:cNvSpPr/>
          <p:nvPr/>
        </p:nvSpPr>
        <p:spPr>
          <a:xfrm>
            <a:off x="-2796988" y="-4865410"/>
            <a:ext cx="16351623" cy="16351623"/>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indent="0" algn="l" defTabSz="1219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effectLst/>
              <a:uFillTx/>
              <a:latin typeface="+mn-lt"/>
              <a:ea typeface="+mn-ea"/>
              <a:cs typeface="+mn-cs"/>
              <a:sym typeface="Calibri"/>
            </a:endParaRPr>
          </a:p>
        </p:txBody>
      </p:sp>
      <p:sp>
        <p:nvSpPr>
          <p:cNvPr id="4" name="TextBox 3">
            <a:extLst>
              <a:ext uri="{FF2B5EF4-FFF2-40B4-BE49-F238E27FC236}">
                <a16:creationId xmlns:a16="http://schemas.microsoft.com/office/drawing/2014/main" id="{0CD8715D-9A85-AC74-9E68-56BFEE42BFDA}"/>
              </a:ext>
            </a:extLst>
          </p:cNvPr>
          <p:cNvSpPr txBox="1"/>
          <p:nvPr/>
        </p:nvSpPr>
        <p:spPr>
          <a:xfrm>
            <a:off x="1070453" y="3504189"/>
            <a:ext cx="5755504" cy="11490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indent="0" algn="l" defTabSz="1219170" rtl="0" fontAlgn="auto" latinLnBrk="0" hangingPunct="0">
              <a:lnSpc>
                <a:spcPts val="4000"/>
              </a:lnSpc>
              <a:spcBef>
                <a:spcPts val="0"/>
              </a:spcBef>
              <a:spcAft>
                <a:spcPts val="0"/>
              </a:spcAft>
              <a:buClrTx/>
              <a:buSzTx/>
              <a:buFontTx/>
              <a:buNone/>
              <a:tabLst/>
            </a:pPr>
            <a:r>
              <a:rPr kumimoji="0" lang="en-GB" sz="3467" b="0" i="1" u="none" strike="noStrike" cap="none" spc="0" normalizeH="0" baseline="0" dirty="0">
                <a:ln>
                  <a:noFill/>
                </a:ln>
                <a:solidFill>
                  <a:srgbClr val="FFFFFF"/>
                </a:solidFill>
                <a:effectLst/>
                <a:uFillTx/>
                <a:latin typeface="Adelle CYR" panose="02000503060000020004" pitchFamily="50" charset="0"/>
                <a:sym typeface="Calibri"/>
              </a:rPr>
              <a:t>Discover our selection</a:t>
            </a:r>
            <a:br>
              <a:rPr kumimoji="0" lang="en-GB" sz="3467" b="0" i="1" u="none" strike="noStrike" cap="none" spc="0" normalizeH="0" baseline="0" dirty="0">
                <a:ln>
                  <a:noFill/>
                </a:ln>
                <a:solidFill>
                  <a:srgbClr val="FFFFFF"/>
                </a:solidFill>
                <a:effectLst/>
                <a:uFillTx/>
                <a:latin typeface="Adelle CYR" panose="02000503060000020004" pitchFamily="50" charset="0"/>
                <a:sym typeface="Calibri"/>
              </a:rPr>
            </a:br>
            <a:r>
              <a:rPr kumimoji="0" lang="en-GB" sz="3467" b="0" i="1" u="none" strike="noStrike" cap="none" spc="0" normalizeH="0" baseline="0" dirty="0">
                <a:ln>
                  <a:noFill/>
                </a:ln>
                <a:solidFill>
                  <a:srgbClr val="FFFFFF"/>
                </a:solidFill>
                <a:effectLst/>
                <a:uFillTx/>
                <a:latin typeface="Adelle CYR" panose="02000503060000020004" pitchFamily="50" charset="0"/>
                <a:sym typeface="Calibri"/>
              </a:rPr>
              <a:t>of publications</a:t>
            </a:r>
            <a:endParaRPr kumimoji="0" lang="en-US" sz="3467" b="0" i="1" u="none" strike="noStrike" cap="none" spc="0" normalizeH="0" baseline="0" dirty="0">
              <a:ln>
                <a:noFill/>
              </a:ln>
              <a:solidFill>
                <a:srgbClr val="FFFFFF"/>
              </a:solidFill>
              <a:effectLst/>
              <a:uFillTx/>
              <a:latin typeface="Adelle CYR" panose="02000503060000020004" pitchFamily="50" charset="0"/>
              <a:sym typeface="Calibri"/>
            </a:endParaRPr>
          </a:p>
        </p:txBody>
      </p:sp>
      <p:pic>
        <p:nvPicPr>
          <p:cNvPr id="18" name="Graphic 17">
            <a:extLst>
              <a:ext uri="{FF2B5EF4-FFF2-40B4-BE49-F238E27FC236}">
                <a16:creationId xmlns:a16="http://schemas.microsoft.com/office/drawing/2014/main" id="{403D9683-5F51-8DCE-91A0-EB1A2EA12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0811" y="2594382"/>
            <a:ext cx="6725471" cy="716020"/>
          </a:xfrm>
          <a:prstGeom prst="rect">
            <a:avLst/>
          </a:prstGeom>
        </p:spPr>
      </p:pic>
      <p:sp>
        <p:nvSpPr>
          <p:cNvPr id="2" name="TextBox 1">
            <a:extLst>
              <a:ext uri="{FF2B5EF4-FFF2-40B4-BE49-F238E27FC236}">
                <a16:creationId xmlns:a16="http://schemas.microsoft.com/office/drawing/2014/main" id="{4A1EE670-4393-018D-5C8A-2BB0EDD59E51}"/>
              </a:ext>
            </a:extLst>
          </p:cNvPr>
          <p:cNvSpPr txBox="1"/>
          <p:nvPr/>
        </p:nvSpPr>
        <p:spPr>
          <a:xfrm>
            <a:off x="1070454" y="4847004"/>
            <a:ext cx="4562929" cy="615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r>
              <a:rPr lang="en-US" sz="3200" dirty="0">
                <a:solidFill>
                  <a:srgbClr val="FFFFFF"/>
                </a:solidFill>
                <a:latin typeface="Avenir Nxt2 W1G" panose="020B0503020202020204" pitchFamily="34" charset="0"/>
              </a:rPr>
              <a:t>www.itu.int/hub/pubs</a:t>
            </a:r>
            <a:endParaRPr lang="en-GB" sz="3200" b="1" i="0" dirty="0">
              <a:solidFill>
                <a:srgbClr val="FFFFFF"/>
              </a:solidFill>
              <a:effectLst/>
              <a:latin typeface="Avenir Nxt2 W1G" panose="020B0503020202020204" pitchFamily="34" charset="0"/>
            </a:endParaRPr>
          </a:p>
        </p:txBody>
      </p:sp>
      <p:pic>
        <p:nvPicPr>
          <p:cNvPr id="5" name="ITU logo blue">
            <a:extLst>
              <a:ext uri="{FF2B5EF4-FFF2-40B4-BE49-F238E27FC236}">
                <a16:creationId xmlns:a16="http://schemas.microsoft.com/office/drawing/2014/main" id="{C7BFE514-D618-CE82-6451-8C870E4204C6}"/>
              </a:ext>
            </a:extLst>
          </p:cNvPr>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10868024" y="5242067"/>
            <a:ext cx="1323975" cy="1873596"/>
          </a:xfrm>
          <a:prstGeom prst="rect">
            <a:avLst/>
          </a:prstGeom>
        </p:spPr>
      </p:pic>
    </p:spTree>
    <p:extLst>
      <p:ext uri="{BB962C8B-B14F-4D97-AF65-F5344CB8AC3E}">
        <p14:creationId xmlns:p14="http://schemas.microsoft.com/office/powerpoint/2010/main" val="185354288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71442B-F90D-6B49-F5EB-ED221AE5BB09}"/>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74F2DB69-A6E5-BC42-AEE7-8994E6D42325}"/>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B0C3AB25-6DF6-2FCD-2375-0BB4B78DB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45C2A59C-3448-E76F-F61C-5D6C6E7E42DF}"/>
              </a:ext>
            </a:extLst>
          </p:cNvPr>
          <p:cNvSpPr txBox="1"/>
          <p:nvPr/>
        </p:nvSpPr>
        <p:spPr>
          <a:xfrm>
            <a:off x="6029639" y="789203"/>
            <a:ext cx="6594897" cy="615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ITU Radio Regulations</a:t>
            </a:r>
          </a:p>
        </p:txBody>
      </p:sp>
      <p:sp>
        <p:nvSpPr>
          <p:cNvPr id="23" name="TextBox 22">
            <a:extLst>
              <a:ext uri="{FF2B5EF4-FFF2-40B4-BE49-F238E27FC236}">
                <a16:creationId xmlns:a16="http://schemas.microsoft.com/office/drawing/2014/main" id="{0C1636D5-896B-9598-01E3-B4F48F64E7F1}"/>
              </a:ext>
            </a:extLst>
          </p:cNvPr>
          <p:cNvSpPr txBox="1"/>
          <p:nvPr/>
        </p:nvSpPr>
        <p:spPr>
          <a:xfrm>
            <a:off x="933534" y="5484048"/>
            <a:ext cx="4989225" cy="369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a:defRPr/>
            </a:pPr>
            <a:r>
              <a:rPr kumimoji="0" lang="en-GB" sz="1600" i="1" u="none" strike="noStrike" kern="0" cap="none" spc="0" normalizeH="0" baseline="0" noProof="0" dirty="0">
                <a:ln>
                  <a:noFill/>
                </a:ln>
                <a:solidFill>
                  <a:schemeClr val="bg1"/>
                </a:solidFill>
                <a:effectLst/>
                <a:uLnTx/>
                <a:uFillTx/>
                <a:latin typeface="Avenir Nxt2 W1G" panose="020B0503020202020204" pitchFamily="34" charset="0"/>
                <a:cs typeface="Calibri"/>
                <a:sym typeface="Calibri"/>
              </a:rPr>
              <a:t>Available in all six languages of the Union</a:t>
            </a:r>
          </a:p>
        </p:txBody>
      </p:sp>
      <p:sp>
        <p:nvSpPr>
          <p:cNvPr id="24" name="TextBox 23">
            <a:extLst>
              <a:ext uri="{FF2B5EF4-FFF2-40B4-BE49-F238E27FC236}">
                <a16:creationId xmlns:a16="http://schemas.microsoft.com/office/drawing/2014/main" id="{EDF6B19F-FA77-FE39-2AB7-1C6D55BB0B67}"/>
              </a:ext>
            </a:extLst>
          </p:cNvPr>
          <p:cNvSpPr txBox="1"/>
          <p:nvPr/>
        </p:nvSpPr>
        <p:spPr>
          <a:xfrm>
            <a:off x="6041055" y="1297037"/>
            <a:ext cx="6150946" cy="369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9CD6"/>
                </a:solidFill>
                <a:effectLst/>
                <a:uLnTx/>
                <a:uFillTx/>
                <a:latin typeface="Avenir Nxt2 W1G" panose="020B0503020202020204" pitchFamily="34" charset="0"/>
                <a:cs typeface="Calibri"/>
                <a:sym typeface="Calibri"/>
              </a:rPr>
              <a:t>2024 edition</a:t>
            </a:r>
          </a:p>
        </p:txBody>
      </p:sp>
      <p:pic>
        <p:nvPicPr>
          <p:cNvPr id="3" name="Graphic 2">
            <a:extLst>
              <a:ext uri="{FF2B5EF4-FFF2-40B4-BE49-F238E27FC236}">
                <a16:creationId xmlns:a16="http://schemas.microsoft.com/office/drawing/2014/main" id="{60FE55F0-9FD7-4460-F9D3-18CA7BD2E2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pic>
        <p:nvPicPr>
          <p:cNvPr id="5" name="Picture 4">
            <a:extLst>
              <a:ext uri="{FF2B5EF4-FFF2-40B4-BE49-F238E27FC236}">
                <a16:creationId xmlns:a16="http://schemas.microsoft.com/office/drawing/2014/main" id="{8DAA7806-CBEA-5E98-03BB-C65679AB4288}"/>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223403" y="1723603"/>
            <a:ext cx="5547899" cy="3576934"/>
          </a:xfrm>
          <a:prstGeom prst="rect">
            <a:avLst/>
          </a:prstGeom>
          <a:ln w="6350">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2BD53F-FA4A-E073-CEE8-55ED046A1F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69681" y="5723059"/>
            <a:ext cx="1073638" cy="1073638"/>
          </a:xfrm>
          <a:prstGeom prst="rect">
            <a:avLst/>
          </a:prstGeom>
        </p:spPr>
      </p:pic>
      <p:sp>
        <p:nvSpPr>
          <p:cNvPr id="8" name="TextBox 7">
            <a:extLst>
              <a:ext uri="{FF2B5EF4-FFF2-40B4-BE49-F238E27FC236}">
                <a16:creationId xmlns:a16="http://schemas.microsoft.com/office/drawing/2014/main" id="{BB48477A-0083-AD89-01B0-53B140BAFE43}"/>
              </a:ext>
            </a:extLst>
          </p:cNvPr>
          <p:cNvSpPr txBox="1"/>
          <p:nvPr/>
        </p:nvSpPr>
        <p:spPr>
          <a:xfrm>
            <a:off x="5922759" y="1783522"/>
            <a:ext cx="6045838" cy="3323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ts val="1800"/>
              </a:lnSpc>
              <a:spcBef>
                <a:spcPts val="0"/>
              </a:spcBef>
              <a:spcAft>
                <a:spcPts val="0"/>
              </a:spcAft>
              <a:buClrTx/>
              <a:buSzTx/>
              <a:buFont typeface="Arial" panose="020B0604020202020204" pitchFamily="34" charset="0"/>
              <a:buChar char="•"/>
              <a:tabLst/>
            </a:pPr>
            <a:r>
              <a:rPr kumimoji="0" lang="en-GB" sz="1600" b="0" u="none" strike="noStrike" cap="none" spc="0" normalizeH="0" baseline="0" dirty="0">
                <a:ln>
                  <a:noFill/>
                </a:ln>
                <a:solidFill>
                  <a:srgbClr val="000000"/>
                </a:solidFill>
                <a:effectLst/>
                <a:uFillTx/>
                <a:latin typeface="Avenir Nxt2 W1G" panose="020B0604020202020204" charset="0"/>
                <a:cs typeface="Avenir Nxt2 W1G" panose="020B0604020202020204" charset="0"/>
                <a:sym typeface="Calibri"/>
              </a:rPr>
              <a:t>The </a:t>
            </a:r>
            <a:r>
              <a:rPr kumimoji="0" lang="en-GB" sz="1600" b="1" u="none" strike="noStrike" cap="none" spc="0" normalizeH="0" baseline="0" dirty="0">
                <a:ln>
                  <a:noFill/>
                </a:ln>
                <a:solidFill>
                  <a:srgbClr val="009CD6"/>
                </a:solidFill>
                <a:effectLst/>
                <a:uFillTx/>
                <a:latin typeface="Avenir Nxt2 W1G" panose="020B0604020202020204" charset="0"/>
                <a:cs typeface="Avenir Nxt2 W1G" panose="020B0604020202020204" charset="0"/>
                <a:sym typeface="Calibri"/>
              </a:rPr>
              <a:t>Radio Regulations </a:t>
            </a:r>
            <a:r>
              <a:rPr kumimoji="0" lang="en-GB" sz="1600" b="0" u="none" strike="noStrike" cap="none" spc="0" normalizeH="0" baseline="0" dirty="0">
                <a:ln>
                  <a:noFill/>
                </a:ln>
                <a:solidFill>
                  <a:srgbClr val="000000"/>
                </a:solidFill>
                <a:effectLst/>
                <a:uFillTx/>
                <a:latin typeface="Avenir Nxt2 W1G" panose="020B0604020202020204" charset="0"/>
                <a:cs typeface="Avenir Nxt2 W1G" panose="020B0604020202020204" charset="0"/>
                <a:sym typeface="Calibri"/>
              </a:rPr>
              <a:t>is the international treaty governing the global use of radio-frequency spectrum and satellite orbits. </a:t>
            </a:r>
          </a:p>
          <a:p>
            <a:pPr marL="285750" marR="0" indent="-28575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kumimoji="0" lang="en-GB" sz="1600" b="0" u="none" strike="noStrike" cap="none" spc="0" normalizeH="0" baseline="0" dirty="0">
              <a:ln>
                <a:noFill/>
              </a:ln>
              <a:solidFill>
                <a:srgbClr val="000000"/>
              </a:solidFill>
              <a:effectLst/>
              <a:uFillTx/>
              <a:latin typeface="Avenir Nxt2 W1G" panose="020B0604020202020204" charset="0"/>
              <a:cs typeface="Avenir Nxt2 W1G" panose="020B0604020202020204" charset="0"/>
              <a:sym typeface="Calibri"/>
            </a:endParaRPr>
          </a:p>
          <a:p>
            <a:pPr marL="285750" marR="0" indent="-285750" algn="l" defTabSz="914400" rtl="0" fontAlgn="auto" latinLnBrk="0" hangingPunct="0">
              <a:lnSpc>
                <a:spcPts val="1800"/>
              </a:lnSpc>
              <a:spcBef>
                <a:spcPts val="0"/>
              </a:spcBef>
              <a:spcAft>
                <a:spcPts val="0"/>
              </a:spcAft>
              <a:buClrTx/>
              <a:buSzTx/>
              <a:buFont typeface="Arial" panose="020B0604020202020204" pitchFamily="34" charset="0"/>
              <a:buChar char="•"/>
              <a:tabLst/>
            </a:pPr>
            <a:r>
              <a:rPr kumimoji="0" lang="en-GB" sz="1600" b="0" u="none" strike="noStrike" cap="none" spc="0" normalizeH="0" baseline="0" dirty="0">
                <a:ln>
                  <a:noFill/>
                </a:ln>
                <a:solidFill>
                  <a:srgbClr val="000000"/>
                </a:solidFill>
                <a:effectLst/>
                <a:uFillTx/>
                <a:latin typeface="Avenir Nxt2 W1G" panose="020B0604020202020204" charset="0"/>
                <a:cs typeface="Avenir Nxt2 W1G" panose="020B0604020202020204" charset="0"/>
                <a:sym typeface="Calibri"/>
              </a:rPr>
              <a:t>Updated every four years, the treaty serves as the cornerstone of international radio frequency management, ensuring that spectrum allocations keep pace with the rapidly evolving technological landscape and meet the needs of modern communication systems. </a:t>
            </a:r>
          </a:p>
          <a:p>
            <a:pPr marL="285750" marR="0" indent="-285750" algn="l" defTabSz="914400" rtl="0" fontAlgn="auto" latinLnBrk="0" hangingPunct="0">
              <a:lnSpc>
                <a:spcPts val="1800"/>
              </a:lnSpc>
              <a:spcBef>
                <a:spcPts val="0"/>
              </a:spcBef>
              <a:spcAft>
                <a:spcPts val="0"/>
              </a:spcAft>
              <a:buClrTx/>
              <a:buSzTx/>
              <a:buFont typeface="Arial" panose="020B0604020202020204" pitchFamily="34" charset="0"/>
              <a:buChar char="•"/>
              <a:tabLst/>
            </a:pPr>
            <a:endParaRPr kumimoji="0" lang="en-GB" sz="1600" b="0" u="none" strike="noStrike" cap="none" spc="0" normalizeH="0" baseline="0" dirty="0">
              <a:ln>
                <a:noFill/>
              </a:ln>
              <a:solidFill>
                <a:srgbClr val="000000"/>
              </a:solidFill>
              <a:effectLst/>
              <a:uFillTx/>
              <a:latin typeface="Avenir Nxt2 W1G" panose="020B0604020202020204" charset="0"/>
              <a:cs typeface="Avenir Nxt2 W1G" panose="020B0604020202020204" charset="0"/>
              <a:sym typeface="Calibri"/>
            </a:endParaRPr>
          </a:p>
          <a:p>
            <a:pPr marL="285750" marR="0" indent="-285750" algn="l" defTabSz="914400" rtl="0" fontAlgn="auto" latinLnBrk="0" hangingPunct="0">
              <a:lnSpc>
                <a:spcPts val="1800"/>
              </a:lnSpc>
              <a:spcBef>
                <a:spcPts val="0"/>
              </a:spcBef>
              <a:spcAft>
                <a:spcPts val="0"/>
              </a:spcAft>
              <a:buClrTx/>
              <a:buSzTx/>
              <a:buFont typeface="Arial" panose="020B0604020202020204" pitchFamily="34" charset="0"/>
              <a:buChar char="•"/>
              <a:tabLst/>
            </a:pPr>
            <a:r>
              <a:rPr kumimoji="0" lang="en-GB" sz="1600" b="0" u="none" strike="noStrike" cap="none" spc="0" normalizeH="0" baseline="0" dirty="0">
                <a:ln>
                  <a:noFill/>
                </a:ln>
                <a:solidFill>
                  <a:srgbClr val="000000"/>
                </a:solidFill>
                <a:effectLst/>
                <a:uFillTx/>
                <a:latin typeface="Avenir Nxt2 W1G" panose="020B0604020202020204" charset="0"/>
                <a:cs typeface="Avenir Nxt2 W1G" panose="020B0604020202020204" charset="0"/>
                <a:sym typeface="Calibri"/>
              </a:rPr>
              <a:t>The 2024 Radio Regulations identifies new spectrum resources to support technological innovation, deepen global connectivity, increase access to and equitable use of space-based radio resources, and enhance safety at sea, in the air, and on land.</a:t>
            </a:r>
          </a:p>
        </p:txBody>
      </p:sp>
      <p:sp>
        <p:nvSpPr>
          <p:cNvPr id="10" name="TextBox 9">
            <a:extLst>
              <a:ext uri="{FF2B5EF4-FFF2-40B4-BE49-F238E27FC236}">
                <a16:creationId xmlns:a16="http://schemas.microsoft.com/office/drawing/2014/main" id="{5DD7A085-9BFD-E64E-B9DF-769DF3425463}"/>
              </a:ext>
            </a:extLst>
          </p:cNvPr>
          <p:cNvSpPr txBox="1"/>
          <p:nvPr/>
        </p:nvSpPr>
        <p:spPr>
          <a:xfrm>
            <a:off x="6096000" y="5442756"/>
            <a:ext cx="1533173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400" b="1" dirty="0">
                <a:latin typeface="Avenir Nxt2 W1G" panose="020B0604020202020204" charset="0"/>
                <a:cs typeface="Avenir Nxt2 W1G" panose="020B0604020202020204" charset="0"/>
              </a:rPr>
              <a:t>www.itu.int/pub/R-REG-RR</a:t>
            </a:r>
          </a:p>
        </p:txBody>
      </p:sp>
      <p:sp>
        <p:nvSpPr>
          <p:cNvPr id="12" name="TextBox 11">
            <a:extLst>
              <a:ext uri="{FF2B5EF4-FFF2-40B4-BE49-F238E27FC236}">
                <a16:creationId xmlns:a16="http://schemas.microsoft.com/office/drawing/2014/main" id="{A4153FC9-07C8-B710-F0AE-9B05E4C338F7}"/>
              </a:ext>
            </a:extLst>
          </p:cNvPr>
          <p:cNvSpPr txBox="1"/>
          <p:nvPr/>
        </p:nvSpPr>
        <p:spPr>
          <a:xfrm>
            <a:off x="6096000" y="5160211"/>
            <a:ext cx="1533173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rgbClr val="00B0F0"/>
                </a:solidFill>
                <a:latin typeface="Avenir Nxt2 W1G" panose="020B0604020202020204" charset="0"/>
                <a:cs typeface="Avenir Nxt2 W1G" panose="020B0604020202020204" charset="0"/>
                <a:sym typeface="Calibri"/>
              </a:rPr>
              <a:t>Scan or Browse link to learn more:</a:t>
            </a:r>
            <a:endParaRPr lang="en-GB" sz="1600" b="1" dirty="0">
              <a:solidFill>
                <a:srgbClr val="00B0F0"/>
              </a:solidFill>
            </a:endParaRPr>
          </a:p>
        </p:txBody>
      </p:sp>
    </p:spTree>
    <p:extLst>
      <p:ext uri="{BB962C8B-B14F-4D97-AF65-F5344CB8AC3E}">
        <p14:creationId xmlns:p14="http://schemas.microsoft.com/office/powerpoint/2010/main" val="3969546618"/>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CEA6-C824-1560-662A-3E9B723ABD1E}"/>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49860035-4931-2E66-9793-1FA1B6C3966B}"/>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1E3739A2-A4C6-18EC-A3E2-C7E3412ED7AF}"/>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5A0014BC-5C3C-782F-AFED-4BB16F9C4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95319982-6708-6C0C-B8AA-E6A199A517BC}"/>
              </a:ext>
            </a:extLst>
          </p:cNvPr>
          <p:cNvSpPr txBox="1"/>
          <p:nvPr/>
        </p:nvSpPr>
        <p:spPr>
          <a:xfrm>
            <a:off x="5712529" y="804856"/>
            <a:ext cx="6256231" cy="61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defTabSz="1219170" rtl="0" eaLnBrk="1" fontAlgn="auto" latinLnBrk="0" hangingPunct="0">
              <a:lnSpc>
                <a:spcPct val="100000"/>
              </a:lnSpc>
              <a:spcBef>
                <a:spcPts val="0"/>
              </a:spcBef>
              <a:spcAft>
                <a:spcPts val="0"/>
              </a:spcAft>
              <a:buClrTx/>
              <a:buSzTx/>
              <a:buFontTx/>
              <a:buNone/>
              <a:tabLst/>
              <a:defRPr/>
            </a:pPr>
            <a:r>
              <a:rPr lang="en-US" sz="3200" b="1" kern="0" dirty="0">
                <a:latin typeface="Avenir Nxt2 W1G" panose="020B0503020202020204" pitchFamily="34" charset="0"/>
                <a:cs typeface="Calibri"/>
              </a:rPr>
              <a:t>WRS-24 on Demand</a:t>
            </a:r>
            <a:endPar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endParaRPr>
          </a:p>
        </p:txBody>
      </p:sp>
      <p:pic>
        <p:nvPicPr>
          <p:cNvPr id="3" name="Graphic 2">
            <a:extLst>
              <a:ext uri="{FF2B5EF4-FFF2-40B4-BE49-F238E27FC236}">
                <a16:creationId xmlns:a16="http://schemas.microsoft.com/office/drawing/2014/main" id="{5756B681-A773-006F-F091-9C8034D3C2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sp>
        <p:nvSpPr>
          <p:cNvPr id="8" name="TextBox 7">
            <a:extLst>
              <a:ext uri="{FF2B5EF4-FFF2-40B4-BE49-F238E27FC236}">
                <a16:creationId xmlns:a16="http://schemas.microsoft.com/office/drawing/2014/main" id="{939B1FCA-009C-564B-ADAF-FBFE0E184A52}"/>
              </a:ext>
            </a:extLst>
          </p:cNvPr>
          <p:cNvSpPr txBox="1"/>
          <p:nvPr/>
        </p:nvSpPr>
        <p:spPr>
          <a:xfrm>
            <a:off x="5798425" y="1504590"/>
            <a:ext cx="6084442"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i="1" dirty="0">
                <a:solidFill>
                  <a:srgbClr val="444444"/>
                </a:solidFill>
                <a:highlight>
                  <a:srgbClr val="FFFFFF"/>
                </a:highlight>
                <a:latin typeface="Avenir Nxt2 W1G" panose="020B0604020202020204" charset="0"/>
                <a:cs typeface="Avenir Nxt2 W1G" panose="020B0604020202020204" charset="0"/>
              </a:rPr>
              <a:t>Replay the </a:t>
            </a:r>
            <a:r>
              <a:rPr lang="en-GB" b="1" i="1" dirty="0">
                <a:solidFill>
                  <a:srgbClr val="009CD6"/>
                </a:solidFill>
                <a:highlight>
                  <a:srgbClr val="FFFFFF"/>
                </a:highlight>
                <a:latin typeface="Avenir Nxt2 W1G" panose="020B0604020202020204" charset="0"/>
                <a:cs typeface="Avenir Nxt2 W1G" panose="020B0604020202020204" charset="0"/>
              </a:rPr>
              <a:t>World Radiocommunication Seminar</a:t>
            </a:r>
            <a:r>
              <a:rPr lang="en-GB" i="1" dirty="0">
                <a:solidFill>
                  <a:srgbClr val="444444"/>
                </a:solidFill>
                <a:highlight>
                  <a:srgbClr val="FFFFFF"/>
                </a:highlight>
                <a:latin typeface="Avenir Nxt2 W1G" panose="020B0604020202020204" charset="0"/>
                <a:cs typeface="Avenir Nxt2 W1G" panose="020B0604020202020204" charset="0"/>
              </a:rPr>
              <a:t> (</a:t>
            </a:r>
            <a:r>
              <a:rPr lang="en-GB" b="1" i="1" dirty="0">
                <a:solidFill>
                  <a:srgbClr val="444444"/>
                </a:solidFill>
                <a:highlight>
                  <a:srgbClr val="FFFFFF"/>
                </a:highlight>
                <a:latin typeface="Avenir Nxt2 W1G" panose="020B0604020202020204" charset="0"/>
                <a:cs typeface="Avenir Nxt2 W1G" panose="020B0604020202020204" charset="0"/>
              </a:rPr>
              <a:t>WRS-24</a:t>
            </a:r>
            <a:r>
              <a:rPr lang="en-GB" i="1" dirty="0">
                <a:solidFill>
                  <a:srgbClr val="444444"/>
                </a:solidFill>
                <a:highlight>
                  <a:srgbClr val="FFFFFF"/>
                </a:highlight>
                <a:latin typeface="Avenir Nxt2 W1G" panose="020B0604020202020204" charset="0"/>
                <a:cs typeface="Avenir Nxt2 W1G" panose="020B0604020202020204" charset="0"/>
              </a:rPr>
              <a:t>) </a:t>
            </a:r>
            <a:r>
              <a:rPr lang="en-GB" b="1" i="1" dirty="0">
                <a:solidFill>
                  <a:srgbClr val="009CD6"/>
                </a:solidFill>
                <a:highlight>
                  <a:srgbClr val="FFFFFF"/>
                </a:highlight>
                <a:latin typeface="Avenir Nxt2 W1G" panose="020B0604020202020204" charset="0"/>
                <a:cs typeface="Avenir Nxt2 W1G" panose="020B0604020202020204" charset="0"/>
              </a:rPr>
              <a:t>Plenary Sessions </a:t>
            </a:r>
            <a:r>
              <a:rPr lang="en-GB" i="1" dirty="0">
                <a:solidFill>
                  <a:srgbClr val="444444"/>
                </a:solidFill>
                <a:highlight>
                  <a:srgbClr val="FFFFFF"/>
                </a:highlight>
                <a:latin typeface="Avenir Nxt2 W1G" panose="020B0604020202020204" charset="0"/>
                <a:cs typeface="Avenir Nxt2 W1G" panose="020B0604020202020204" charset="0"/>
              </a:rPr>
              <a:t>and </a:t>
            </a:r>
            <a:r>
              <a:rPr lang="en-GB" b="1" i="1" dirty="0">
                <a:solidFill>
                  <a:srgbClr val="009CD6"/>
                </a:solidFill>
                <a:highlight>
                  <a:srgbClr val="FFFFFF"/>
                </a:highlight>
                <a:latin typeface="Avenir Nxt2 W1G" panose="020B0604020202020204" charset="0"/>
                <a:cs typeface="Avenir Nxt2 W1G" panose="020B0604020202020204" charset="0"/>
              </a:rPr>
              <a:t>Workshops</a:t>
            </a:r>
            <a:r>
              <a:rPr lang="en-GB" i="1" dirty="0">
                <a:solidFill>
                  <a:srgbClr val="444444"/>
                </a:solidFill>
                <a:highlight>
                  <a:srgbClr val="FFFFFF"/>
                </a:highlight>
                <a:latin typeface="Avenir Nxt2 W1G" panose="020B0604020202020204" charset="0"/>
                <a:cs typeface="Avenir Nxt2 W1G" panose="020B0604020202020204" charset="0"/>
              </a:rPr>
              <a:t> to catch up on the use of the radio-frequency spectrum, satellite orbits, the application of the ITU Radio Regulations, and trends in radiocommunication services.</a:t>
            </a:r>
            <a:endParaRPr kumimoji="0" lang="en-GB" sz="1800" b="0" i="1" u="none" strike="noStrike" cap="none" spc="0" normalizeH="0" baseline="0" dirty="0">
              <a:ln>
                <a:noFill/>
              </a:ln>
              <a:solidFill>
                <a:srgbClr val="000000"/>
              </a:solidFill>
              <a:effectLst/>
              <a:uFillTx/>
              <a:latin typeface="Avenir Nxt2 W1G" panose="020B0604020202020204" charset="0"/>
              <a:cs typeface="Avenir Nxt2 W1G" panose="020B0604020202020204" charset="0"/>
              <a:sym typeface="Calibri"/>
            </a:endParaRPr>
          </a:p>
        </p:txBody>
      </p:sp>
      <p:sp>
        <p:nvSpPr>
          <p:cNvPr id="9" name="TextBox 8">
            <a:extLst>
              <a:ext uri="{FF2B5EF4-FFF2-40B4-BE49-F238E27FC236}">
                <a16:creationId xmlns:a16="http://schemas.microsoft.com/office/drawing/2014/main" id="{53CAF634-FDB0-5A26-279C-53501CF6C0D6}"/>
              </a:ext>
            </a:extLst>
          </p:cNvPr>
          <p:cNvSpPr txBox="1"/>
          <p:nvPr/>
        </p:nvSpPr>
        <p:spPr>
          <a:xfrm>
            <a:off x="5781068" y="3091261"/>
            <a:ext cx="5575070" cy="1538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lang="en-US" sz="2400" b="0" i="0" u="none" strike="noStrike" cap="none" spc="0" normalizeH="0" baseline="0">
                <a:ln>
                  <a:noFill/>
                </a:ln>
                <a:solidFill>
                  <a:srgbClr val="000000"/>
                </a:solidFill>
                <a:effectLst/>
                <a:uFillTx/>
              </a:defRPr>
            </a:defPPr>
            <a:lvl1pPr marR="0" lvl="0" indent="0" defTabSz="1219170" fontAlgn="auto" hangingPunct="0">
              <a:lnSpc>
                <a:spcPct val="100000"/>
              </a:lnSpc>
              <a:spcBef>
                <a:spcPts val="0"/>
              </a:spcBef>
              <a:spcAft>
                <a:spcPts val="0"/>
              </a:spcAft>
              <a:buClrTx/>
              <a:buSzTx/>
              <a:buFontTx/>
              <a:buNone/>
              <a:tabLst/>
              <a:defRPr kumimoji="0" sz="2400" b="0" i="0" u="none" strike="noStrike" kern="0" cap="none" spc="0" normalizeH="0" baseline="0">
                <a:ln>
                  <a:noFill/>
                </a:ln>
                <a:solidFill>
                  <a:srgbClr val="000000"/>
                </a:solidFill>
                <a:effectLst/>
                <a:uLnTx/>
                <a:uFillTx/>
                <a:latin typeface="Avenir Nxt2 W1G" panose="020B0503020202020204" pitchFamily="34" charset="0"/>
                <a:cs typeface="Calibri"/>
              </a:defRPr>
            </a:lvl1pPr>
            <a:lvl2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2pPr>
            <a:lvl3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3pPr>
            <a:lvl4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4pPr>
            <a:lvl5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5pPr>
            <a:lvl6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6pPr>
            <a:lvl7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7pPr>
            <a:lvl8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8pPr>
            <a:lvl9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9pPr>
          </a:lstStyle>
          <a:p>
            <a:r>
              <a:rPr lang="en-US" sz="1600" b="1" dirty="0">
                <a:solidFill>
                  <a:srgbClr val="009CD6"/>
                </a:solidFill>
                <a:sym typeface="Calibri"/>
              </a:rPr>
              <a:t>Scan or Browse links to learn more:</a:t>
            </a:r>
            <a:br>
              <a:rPr lang="en-US" sz="1400" dirty="0">
                <a:solidFill>
                  <a:srgbClr val="009CD6"/>
                </a:solidFill>
                <a:sym typeface="Calibri"/>
              </a:rPr>
            </a:br>
            <a:br>
              <a:rPr lang="en-US" sz="800" dirty="0">
                <a:sym typeface="Calibri"/>
              </a:rPr>
            </a:br>
            <a:r>
              <a:rPr lang="en-US" sz="1400" b="1" u="sng" dirty="0">
                <a:solidFill>
                  <a:schemeClr val="bg1"/>
                </a:solidFill>
                <a:latin typeface="Avenir Nxt2 W1G" panose="020B0604020202020204" charset="0"/>
                <a:cs typeface="Avenir Nxt2 W1G" panose="020B0604020202020204" charset="0"/>
                <a:sym typeface="Calibri"/>
                <a:hlinkClick r:id="rId7">
                  <a:extLst>
                    <a:ext uri="{A12FA001-AC4F-418D-AE19-62706E023703}">
                      <ahyp:hlinkClr xmlns:ahyp="http://schemas.microsoft.com/office/drawing/2018/hyperlinkcolor" val="tx"/>
                    </a:ext>
                  </a:extLst>
                </a:hlinkClick>
              </a:rPr>
              <a:t>www.itu.int/wrs-24/plenary-sessions-on-demand/</a:t>
            </a:r>
            <a:r>
              <a:rPr lang="en-US" sz="1400" b="1" u="sng" dirty="0">
                <a:solidFill>
                  <a:schemeClr val="bg1"/>
                </a:solidFill>
                <a:latin typeface="Avenir Nxt2 W1G" panose="020B0604020202020204" charset="0"/>
                <a:cs typeface="Avenir Nxt2 W1G" panose="020B0604020202020204" charset="0"/>
                <a:sym typeface="Calibri"/>
              </a:rPr>
              <a:t> </a:t>
            </a:r>
          </a:p>
          <a:p>
            <a:endParaRPr lang="en-US" sz="1400" b="1" i="1" dirty="0">
              <a:sym typeface="Calibri"/>
              <a:hlinkClick r:id="rId8"/>
            </a:endParaRPr>
          </a:p>
          <a:p>
            <a:endParaRPr lang="en-US" sz="2000" i="1" dirty="0">
              <a:sym typeface="Calibri"/>
              <a:hlinkClick r:id="rId8"/>
            </a:endParaRPr>
          </a:p>
          <a:p>
            <a:endParaRPr lang="en-US" sz="2000" i="1" dirty="0">
              <a:sym typeface="Calibri"/>
              <a:hlinkClick r:id="rId8"/>
            </a:endParaRPr>
          </a:p>
        </p:txBody>
      </p:sp>
      <p:pic>
        <p:nvPicPr>
          <p:cNvPr id="1028" name="Picture 4" descr="ITU World Radiocommunication Seminar (WRS-24) Plenary Sessions On Demand">
            <a:extLst>
              <a:ext uri="{FF2B5EF4-FFF2-40B4-BE49-F238E27FC236}">
                <a16:creationId xmlns:a16="http://schemas.microsoft.com/office/drawing/2014/main" id="{0F42702B-001E-EC59-E8BC-3C2761C0F3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659" t="1" r="15278" b="-1169"/>
          <a:stretch>
            <a:fillRect/>
          </a:stretch>
        </p:blipFill>
        <p:spPr bwMode="auto">
          <a:xfrm>
            <a:off x="1166915" y="1828800"/>
            <a:ext cx="4407916" cy="347918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32" name="Picture 8" descr="QR Code Image">
            <a:extLst>
              <a:ext uri="{FF2B5EF4-FFF2-40B4-BE49-F238E27FC236}">
                <a16:creationId xmlns:a16="http://schemas.microsoft.com/office/drawing/2014/main" id="{DAA30F5E-F470-2C00-9DF4-4644D1A3FF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8424" y="3811518"/>
            <a:ext cx="1069632" cy="1069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on a white background&#10;&#10;AI-generated content may be incorrect.">
            <a:extLst>
              <a:ext uri="{FF2B5EF4-FFF2-40B4-BE49-F238E27FC236}">
                <a16:creationId xmlns:a16="http://schemas.microsoft.com/office/drawing/2014/main" id="{FE7197E9-3D6D-9D52-1C29-E9AA64662E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5847" y="4118301"/>
            <a:ext cx="1173720" cy="1173720"/>
          </a:xfrm>
          <a:prstGeom prst="rect">
            <a:avLst/>
          </a:prstGeom>
        </p:spPr>
      </p:pic>
      <p:sp>
        <p:nvSpPr>
          <p:cNvPr id="10" name="TextBox 9">
            <a:extLst>
              <a:ext uri="{FF2B5EF4-FFF2-40B4-BE49-F238E27FC236}">
                <a16:creationId xmlns:a16="http://schemas.microsoft.com/office/drawing/2014/main" id="{7565DCA5-D2ED-211B-3A6F-8C498954E82D}"/>
              </a:ext>
            </a:extLst>
          </p:cNvPr>
          <p:cNvSpPr txBox="1"/>
          <p:nvPr/>
        </p:nvSpPr>
        <p:spPr>
          <a:xfrm>
            <a:off x="7529047" y="5199526"/>
            <a:ext cx="4214998"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solidFill>
                  <a:schemeClr val="bg1"/>
                </a:solidFill>
                <a:latin typeface="Avenir Nxt2 W1G" panose="020B0604020202020204" charset="0"/>
                <a:cs typeface="Avenir Nxt2 W1G" panose="020B0604020202020204" charset="0"/>
                <a:sym typeface="Calibri"/>
                <a:hlinkClick r:id="rId8">
                  <a:extLst>
                    <a:ext uri="{A12FA001-AC4F-418D-AE19-62706E023703}">
                      <ahyp:hlinkClr xmlns:ahyp="http://schemas.microsoft.com/office/drawing/2018/hyperlinkcolor" val="tx"/>
                    </a:ext>
                  </a:extLst>
                </a:hlinkClick>
              </a:rPr>
              <a:t>www.itu.int/wrs-24/workshops/</a:t>
            </a:r>
            <a:endParaRPr lang="en-US" sz="1400" b="1" dirty="0">
              <a:solidFill>
                <a:schemeClr val="bg1"/>
              </a:solidFill>
              <a:latin typeface="Avenir Nxt2 W1G" panose="020B0604020202020204" charset="0"/>
              <a:cs typeface="Avenir Nxt2 W1G" panose="020B0604020202020204" charset="0"/>
              <a:sym typeface="Calibri"/>
            </a:endParaRPr>
          </a:p>
        </p:txBody>
      </p:sp>
      <p:sp>
        <p:nvSpPr>
          <p:cNvPr id="11" name="TextBox 10">
            <a:extLst>
              <a:ext uri="{FF2B5EF4-FFF2-40B4-BE49-F238E27FC236}">
                <a16:creationId xmlns:a16="http://schemas.microsoft.com/office/drawing/2014/main" id="{9C2443B9-381C-0B6F-F658-D4BFEBFDF8DA}"/>
              </a:ext>
            </a:extLst>
          </p:cNvPr>
          <p:cNvSpPr txBox="1"/>
          <p:nvPr/>
        </p:nvSpPr>
        <p:spPr>
          <a:xfrm>
            <a:off x="5719513" y="4930079"/>
            <a:ext cx="121912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9CD6"/>
                </a:solidFill>
                <a:effectLst/>
                <a:uFillTx/>
                <a:latin typeface="Avenir Nxt2 W1G" panose="020B0604020202020204" charset="0"/>
                <a:cs typeface="Avenir Nxt2 W1G" panose="020B0604020202020204" charset="0"/>
                <a:sym typeface="Calibri"/>
              </a:rPr>
              <a:t>Plenary Sessions</a:t>
            </a:r>
            <a:endParaRPr kumimoji="0" lang="fr-CH" sz="1800" b="1" i="0" u="none" strike="noStrike" cap="none" spc="0" normalizeH="0" baseline="0" dirty="0">
              <a:ln>
                <a:noFill/>
              </a:ln>
              <a:solidFill>
                <a:srgbClr val="009CD6"/>
              </a:solidFill>
              <a:effectLst/>
              <a:uFillTx/>
              <a:latin typeface="Avenir Nxt2 W1G" panose="020B0604020202020204" charset="0"/>
              <a:cs typeface="Avenir Nxt2 W1G" panose="020B0604020202020204" charset="0"/>
              <a:sym typeface="Calibri"/>
            </a:endParaRPr>
          </a:p>
        </p:txBody>
      </p:sp>
      <p:sp>
        <p:nvSpPr>
          <p:cNvPr id="12" name="TextBox 11">
            <a:extLst>
              <a:ext uri="{FF2B5EF4-FFF2-40B4-BE49-F238E27FC236}">
                <a16:creationId xmlns:a16="http://schemas.microsoft.com/office/drawing/2014/main" id="{AFA141B4-BC95-7223-2AAA-4086FC135A26}"/>
              </a:ext>
            </a:extLst>
          </p:cNvPr>
          <p:cNvSpPr txBox="1"/>
          <p:nvPr/>
        </p:nvSpPr>
        <p:spPr>
          <a:xfrm>
            <a:off x="8179792" y="3861628"/>
            <a:ext cx="144204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9CD6"/>
                </a:solidFill>
                <a:effectLst/>
                <a:uFillTx/>
                <a:latin typeface="Avenir Nxt2 W1G" panose="020B0604020202020204" charset="0"/>
                <a:cs typeface="Avenir Nxt2 W1G" panose="020B0604020202020204" charset="0"/>
                <a:sym typeface="Calibri"/>
              </a:rPr>
              <a:t>Workshops</a:t>
            </a:r>
            <a:endParaRPr kumimoji="0" lang="fr-CH" b="1" i="0" u="none" strike="noStrike" cap="none" spc="0" normalizeH="0" baseline="0" dirty="0">
              <a:ln>
                <a:noFill/>
              </a:ln>
              <a:solidFill>
                <a:srgbClr val="009CD6"/>
              </a:solidFill>
              <a:effectLst/>
              <a:uFillTx/>
              <a:latin typeface="Avenir Nxt2 W1G" panose="020B0604020202020204" charset="0"/>
              <a:cs typeface="Avenir Nxt2 W1G" panose="020B0604020202020204" charset="0"/>
              <a:sym typeface="Calibri"/>
            </a:endParaRPr>
          </a:p>
        </p:txBody>
      </p:sp>
    </p:spTree>
    <p:extLst>
      <p:ext uri="{BB962C8B-B14F-4D97-AF65-F5344CB8AC3E}">
        <p14:creationId xmlns:p14="http://schemas.microsoft.com/office/powerpoint/2010/main" val="1282944410"/>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23C90-60A9-DE1A-4DDF-47797B78D836}"/>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AE2F4E20-FB23-8FA2-C7E4-AC05B9AFB526}"/>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6CFE9E83-51D3-F1B1-5A39-E2510D287E23}"/>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2442ED60-A13A-95C5-50E4-A235D7385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03BAA317-64FC-34F1-26AC-708544E7589B}"/>
              </a:ext>
            </a:extLst>
          </p:cNvPr>
          <p:cNvSpPr txBox="1"/>
          <p:nvPr/>
        </p:nvSpPr>
        <p:spPr>
          <a:xfrm>
            <a:off x="5304720" y="779307"/>
            <a:ext cx="5199033" cy="61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ITU Space Explorer </a:t>
            </a:r>
          </a:p>
        </p:txBody>
      </p:sp>
      <p:pic>
        <p:nvPicPr>
          <p:cNvPr id="3" name="Graphic 2">
            <a:extLst>
              <a:ext uri="{FF2B5EF4-FFF2-40B4-BE49-F238E27FC236}">
                <a16:creationId xmlns:a16="http://schemas.microsoft.com/office/drawing/2014/main" id="{14FAAF9E-4912-0789-FCFD-BB92C4FDAA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sp>
        <p:nvSpPr>
          <p:cNvPr id="8" name="TextBox 7">
            <a:extLst>
              <a:ext uri="{FF2B5EF4-FFF2-40B4-BE49-F238E27FC236}">
                <a16:creationId xmlns:a16="http://schemas.microsoft.com/office/drawing/2014/main" id="{80DED022-3FD7-485A-D323-D4EEC71004C6}"/>
              </a:ext>
            </a:extLst>
          </p:cNvPr>
          <p:cNvSpPr txBox="1"/>
          <p:nvPr/>
        </p:nvSpPr>
        <p:spPr>
          <a:xfrm>
            <a:off x="6063405" y="1516340"/>
            <a:ext cx="5681752"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b="1" dirty="0">
                <a:solidFill>
                  <a:srgbClr val="009CD6"/>
                </a:solidFill>
                <a:effectLst/>
                <a:latin typeface="Avenir Nxt2 W1G" panose="020B0604020202020204" charset="0"/>
                <a:cs typeface="Avenir Nxt2 W1G" panose="020B0604020202020204" charset="0"/>
              </a:rPr>
              <a:t>ITU Space Explorer </a:t>
            </a:r>
            <a:r>
              <a:rPr lang="en-GB" b="0" dirty="0">
                <a:effectLst/>
                <a:latin typeface="Avenir Nxt2 W1G" panose="020B0604020202020204" charset="0"/>
                <a:cs typeface="Avenir Nxt2 W1G" panose="020B0604020202020204" charset="0"/>
              </a:rPr>
              <a:t>provides a user-friendly access to the Space Networks Systems Database (SNS) of the Radiocommunication Bureau.</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Avenir Nxt2 W1G" panose="020B0604020202020204" charset="0"/>
                <a:cs typeface="Avenir Nxt2 W1G" panose="020B0604020202020204" charset="0"/>
              </a:rPr>
              <a:t>It contains </a:t>
            </a:r>
            <a:r>
              <a:rPr lang="en-GB" b="0" dirty="0">
                <a:effectLst/>
                <a:latin typeface="Avenir Nxt2 W1G" panose="020B0604020202020204" charset="0"/>
                <a:cs typeface="Avenir Nxt2 W1G" panose="020B0604020202020204" charset="0"/>
              </a:rPr>
              <a:t>data on geostationary satellite filings, non-geostationary satellite filings, Earth station filings, and Radio Astronomy filings.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dirty="0">
                <a:latin typeface="Avenir Nxt2 W1G" panose="020B0604020202020204" charset="0"/>
                <a:cs typeface="Avenir Nxt2 W1G" panose="020B0604020202020204" charset="0"/>
              </a:rPr>
              <a:t>It </a:t>
            </a:r>
            <a:r>
              <a:rPr lang="en-GB" b="0" dirty="0">
                <a:effectLst/>
                <a:latin typeface="Avenir Nxt2 W1G" panose="020B0604020202020204" charset="0"/>
                <a:cs typeface="Avenir Nxt2 W1G" panose="020B0604020202020204" charset="0"/>
              </a:rPr>
              <a:t>aims to enhance the accessibility and transparency of information stored in the Master International Frequency Register (MIFR) and other space-related databases. </a:t>
            </a:r>
            <a:endParaRPr kumimoji="0" lang="en-GB" sz="1800" b="0" u="none" strike="noStrike" cap="none" spc="0" normalizeH="0" baseline="0" dirty="0">
              <a:ln>
                <a:noFill/>
              </a:ln>
              <a:effectLst/>
              <a:uFillTx/>
              <a:latin typeface="Avenir Nxt2 W1G" panose="020B0604020202020204" charset="0"/>
              <a:cs typeface="Avenir Nxt2 W1G" panose="020B0604020202020204" charset="0"/>
              <a:sym typeface="Calibri"/>
            </a:endParaRPr>
          </a:p>
        </p:txBody>
      </p:sp>
      <p:sp>
        <p:nvSpPr>
          <p:cNvPr id="9" name="TextBox 8">
            <a:extLst>
              <a:ext uri="{FF2B5EF4-FFF2-40B4-BE49-F238E27FC236}">
                <a16:creationId xmlns:a16="http://schemas.microsoft.com/office/drawing/2014/main" id="{25421D43-F7C4-D8F7-6DE1-FFEBAEE03018}"/>
              </a:ext>
            </a:extLst>
          </p:cNvPr>
          <p:cNvSpPr txBox="1"/>
          <p:nvPr/>
        </p:nvSpPr>
        <p:spPr>
          <a:xfrm>
            <a:off x="5885895" y="4500144"/>
            <a:ext cx="6187572" cy="707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lang="en-US" sz="2400" b="0" i="0" u="none" strike="noStrike" cap="none" spc="0" normalizeH="0" baseline="0">
                <a:ln>
                  <a:noFill/>
                </a:ln>
                <a:solidFill>
                  <a:srgbClr val="000000"/>
                </a:solidFill>
                <a:effectLst/>
                <a:uFillTx/>
              </a:defRPr>
            </a:defPPr>
            <a:lvl1pPr marR="0" lvl="0" indent="0" defTabSz="1219170" fontAlgn="auto" hangingPunct="0">
              <a:lnSpc>
                <a:spcPct val="100000"/>
              </a:lnSpc>
              <a:spcBef>
                <a:spcPts val="0"/>
              </a:spcBef>
              <a:spcAft>
                <a:spcPts val="0"/>
              </a:spcAft>
              <a:buClrTx/>
              <a:buSzTx/>
              <a:buFontTx/>
              <a:buNone/>
              <a:tabLst/>
              <a:defRPr kumimoji="0" sz="2400" b="0" i="0" u="none" strike="noStrike" kern="0" cap="none" spc="0" normalizeH="0" baseline="0">
                <a:ln>
                  <a:noFill/>
                </a:ln>
                <a:solidFill>
                  <a:srgbClr val="000000"/>
                </a:solidFill>
                <a:effectLst/>
                <a:uLnTx/>
                <a:uFillTx/>
                <a:latin typeface="Avenir Nxt2 W1G" panose="020B0503020202020204" pitchFamily="34" charset="0"/>
                <a:cs typeface="Calibri"/>
              </a:defRPr>
            </a:lvl1pPr>
            <a:lvl2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2pPr>
            <a:lvl3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3pPr>
            <a:lvl4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4pPr>
            <a:lvl5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5pPr>
            <a:lvl6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6pPr>
            <a:lvl7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7pPr>
            <a:lvl8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8pPr>
            <a:lvl9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9pPr>
          </a:lstStyle>
          <a:p>
            <a:r>
              <a:rPr lang="en-US" sz="1600" b="1" dirty="0">
                <a:solidFill>
                  <a:srgbClr val="009CD6"/>
                </a:solidFill>
                <a:sym typeface="Calibri"/>
              </a:rPr>
              <a:t>Scan or Browse link to learn more:</a:t>
            </a:r>
            <a:br>
              <a:rPr lang="en-US" sz="1600" b="1" dirty="0">
                <a:solidFill>
                  <a:srgbClr val="009CD6"/>
                </a:solidFill>
                <a:sym typeface="Calibri"/>
              </a:rPr>
            </a:br>
            <a:br>
              <a:rPr lang="en-US" sz="800" dirty="0">
                <a:sym typeface="Calibri"/>
              </a:rPr>
            </a:br>
            <a:r>
              <a:rPr lang="en-US" sz="1400" b="1" dirty="0">
                <a:solidFill>
                  <a:schemeClr val="bg1"/>
                </a:solidFill>
                <a:latin typeface="Avenir Nxt2 W1G" panose="020B0604020202020204" charset="0"/>
                <a:cs typeface="Avenir Nxt2 W1G" panose="020B0604020202020204" charset="0"/>
                <a:sym typeface="Calibri"/>
                <a:hlinkClick r:id="rId7">
                  <a:extLst>
                    <a:ext uri="{A12FA001-AC4F-418D-AE19-62706E023703}">
                      <ahyp:hlinkClr xmlns:ahyp="http://schemas.microsoft.com/office/drawing/2018/hyperlinkcolor" val="tx"/>
                    </a:ext>
                  </a:extLst>
                </a:hlinkClick>
              </a:rPr>
              <a:t>www.itu.int/itu-r/space/apps/public/spaceexplorer/networks-explorer</a:t>
            </a:r>
            <a:r>
              <a:rPr lang="en-US" sz="1400" b="1" dirty="0">
                <a:solidFill>
                  <a:schemeClr val="bg1"/>
                </a:solidFill>
                <a:latin typeface="Avenir Nxt2 W1G" panose="020B0604020202020204" charset="0"/>
                <a:cs typeface="Avenir Nxt2 W1G" panose="020B0604020202020204" charset="0"/>
                <a:sym typeface="Calibri"/>
              </a:rPr>
              <a:t> </a:t>
            </a:r>
          </a:p>
        </p:txBody>
      </p:sp>
      <p:pic>
        <p:nvPicPr>
          <p:cNvPr id="5" name="Picture 4">
            <a:extLst>
              <a:ext uri="{FF2B5EF4-FFF2-40B4-BE49-F238E27FC236}">
                <a16:creationId xmlns:a16="http://schemas.microsoft.com/office/drawing/2014/main" id="{5483F3D8-8CA0-065B-021D-03DAAE06F47B}"/>
              </a:ext>
            </a:extLst>
          </p:cNvPr>
          <p:cNvPicPr>
            <a:picLocks noChangeAspect="1"/>
          </p:cNvPicPr>
          <p:nvPr/>
        </p:nvPicPr>
        <p:blipFill>
          <a:blip r:embed="rId8"/>
          <a:stretch>
            <a:fillRect/>
          </a:stretch>
        </p:blipFill>
        <p:spPr>
          <a:xfrm>
            <a:off x="5893468" y="5309762"/>
            <a:ext cx="1009446" cy="1009446"/>
          </a:xfrm>
          <a:prstGeom prst="rect">
            <a:avLst/>
          </a:prstGeom>
        </p:spPr>
      </p:pic>
      <p:pic>
        <p:nvPicPr>
          <p:cNvPr id="10" name="Picture 9" descr="A planet with many satellites around it&#10;&#10;AI-generated content may be incorrect.">
            <a:extLst>
              <a:ext uri="{FF2B5EF4-FFF2-40B4-BE49-F238E27FC236}">
                <a16:creationId xmlns:a16="http://schemas.microsoft.com/office/drawing/2014/main" id="{A20AC848-1C67-E346-B25E-BC23CE540068}"/>
              </a:ext>
            </a:extLst>
          </p:cNvPr>
          <p:cNvPicPr>
            <a:picLocks noChangeAspect="1"/>
          </p:cNvPicPr>
          <p:nvPr/>
        </p:nvPicPr>
        <p:blipFill>
          <a:blip r:embed="rId9">
            <a:extLst>
              <a:ext uri="{28A0092B-C50C-407E-A947-70E740481C1C}">
                <a14:useLocalDpi xmlns:a14="http://schemas.microsoft.com/office/drawing/2010/main" val="0"/>
              </a:ext>
            </a:extLst>
          </a:blip>
          <a:srcRect l="10936" r="10970"/>
          <a:stretch/>
        </p:blipFill>
        <p:spPr>
          <a:xfrm>
            <a:off x="1039923" y="1967424"/>
            <a:ext cx="4568398" cy="3290828"/>
          </a:xfrm>
          <a:prstGeom prst="rect">
            <a:avLst/>
          </a:prstGeom>
        </p:spPr>
      </p:pic>
    </p:spTree>
    <p:extLst>
      <p:ext uri="{BB962C8B-B14F-4D97-AF65-F5344CB8AC3E}">
        <p14:creationId xmlns:p14="http://schemas.microsoft.com/office/powerpoint/2010/main" val="26467460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5F3BA61-0DF4-E56B-D5DE-DE2FBEBD03B5}"/>
              </a:ext>
            </a:extLst>
          </p:cNvPr>
          <p:cNvSpPr/>
          <p:nvPr/>
        </p:nvSpPr>
        <p:spPr>
          <a:xfrm>
            <a:off x="6992815" y="1809261"/>
            <a:ext cx="2184400" cy="2184400"/>
          </a:xfrm>
          <a:prstGeom prst="ellipse">
            <a:avLst/>
          </a:prstGeom>
          <a:solidFill>
            <a:srgbClr val="009C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C450F23B-D6DB-5AA8-CFBE-3471D8EDEDD1}"/>
              </a:ext>
            </a:extLst>
          </p:cNvPr>
          <p:cNvSpPr/>
          <p:nvPr/>
        </p:nvSpPr>
        <p:spPr>
          <a:xfrm>
            <a:off x="1613556" y="1809261"/>
            <a:ext cx="2184400" cy="2184400"/>
          </a:xfrm>
          <a:prstGeom prst="ellipse">
            <a:avLst/>
          </a:prstGeom>
          <a:solidFill>
            <a:srgbClr val="009C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0589221F-C756-496D-BF24-A7428073C874}"/>
              </a:ext>
            </a:extLst>
          </p:cNvPr>
          <p:cNvSpPr>
            <a:spLocks noGrp="1"/>
          </p:cNvSpPr>
          <p:nvPr>
            <p:ph type="title"/>
          </p:nvPr>
        </p:nvSpPr>
        <p:spPr>
          <a:xfrm>
            <a:off x="612131" y="1123552"/>
            <a:ext cx="3289309" cy="397353"/>
          </a:xfrm>
        </p:spPr>
        <p:txBody>
          <a:bodyPr wrap="square">
            <a:spAutoFit/>
          </a:bodyPr>
          <a:lstStyle/>
          <a:p>
            <a:r>
              <a:rPr lang="en-US" sz="2200" b="1" dirty="0">
                <a:latin typeface="Avenir Nxt2 W1G" panose="020B0503020202020204" pitchFamily="34" charset="0"/>
              </a:rPr>
              <a:t>ITU Members</a:t>
            </a:r>
          </a:p>
        </p:txBody>
      </p:sp>
      <p:grpSp>
        <p:nvGrpSpPr>
          <p:cNvPr id="41" name="Group 40">
            <a:extLst>
              <a:ext uri="{FF2B5EF4-FFF2-40B4-BE49-F238E27FC236}">
                <a16:creationId xmlns:a16="http://schemas.microsoft.com/office/drawing/2014/main" id="{F67962DF-682C-02E2-1867-2CD7EFD7DA9F}"/>
              </a:ext>
            </a:extLst>
          </p:cNvPr>
          <p:cNvGrpSpPr/>
          <p:nvPr/>
        </p:nvGrpSpPr>
        <p:grpSpPr>
          <a:xfrm>
            <a:off x="1850290" y="3933594"/>
            <a:ext cx="1710933" cy="1575759"/>
            <a:chOff x="2390540" y="4461133"/>
            <a:chExt cx="1710933" cy="1575759"/>
          </a:xfrm>
        </p:grpSpPr>
        <p:sp>
          <p:nvSpPr>
            <p:cNvPr id="30" name="Shape 604">
              <a:extLst>
                <a:ext uri="{FF2B5EF4-FFF2-40B4-BE49-F238E27FC236}">
                  <a16:creationId xmlns:a16="http://schemas.microsoft.com/office/drawing/2014/main" id="{169EF17E-55B3-4A2A-AE55-05C5832B1FF5}"/>
                </a:ext>
              </a:extLst>
            </p:cNvPr>
            <p:cNvSpPr/>
            <p:nvPr/>
          </p:nvSpPr>
          <p:spPr>
            <a:xfrm>
              <a:off x="2390540" y="5359864"/>
              <a:ext cx="1710933" cy="677028"/>
            </a:xfrm>
            <a:prstGeom prst="rect">
              <a:avLst/>
            </a:prstGeom>
            <a:noFill/>
            <a:ln>
              <a:noFill/>
            </a:ln>
          </p:spPr>
          <p:txBody>
            <a:bodyPr wrap="square" lIns="182824" tIns="91400" rIns="182824" bIns="91400" anchor="t" anchorCtr="0">
              <a:spAutoFit/>
            </a:bodyPr>
            <a:lstStyle/>
            <a:p>
              <a:pPr algn="ctr" defTabSz="457200">
                <a:buSzPct val="25000"/>
              </a:pPr>
              <a:r>
                <a:rPr lang="id-ID" sz="1600" dirty="0">
                  <a:latin typeface="Avenir Nxt2 W1G" panose="020B0503020202020204" pitchFamily="34" charset="0"/>
                  <a:ea typeface="Roboto"/>
                  <a:cs typeface="Roboto"/>
                  <a:sym typeface="Roboto"/>
                </a:rPr>
                <a:t>Member </a:t>
              </a:r>
              <a:r>
                <a:rPr lang="fr-CH" sz="1600" dirty="0">
                  <a:latin typeface="Avenir Nxt2 W1G" panose="020B0503020202020204" pitchFamily="34" charset="0"/>
                  <a:ea typeface="Roboto"/>
                  <a:cs typeface="Roboto"/>
                  <a:sym typeface="Roboto"/>
                </a:rPr>
                <a:t>S</a:t>
              </a:r>
              <a:r>
                <a:rPr lang="id-ID" sz="1600" dirty="0">
                  <a:latin typeface="Avenir Nxt2 W1G" panose="020B0503020202020204" pitchFamily="34" charset="0"/>
                  <a:ea typeface="Roboto"/>
                  <a:cs typeface="Roboto"/>
                  <a:sym typeface="Roboto"/>
                </a:rPr>
                <a:t>tates</a:t>
              </a:r>
            </a:p>
          </p:txBody>
        </p:sp>
        <p:sp>
          <p:nvSpPr>
            <p:cNvPr id="31" name="Shape 616">
              <a:extLst>
                <a:ext uri="{FF2B5EF4-FFF2-40B4-BE49-F238E27FC236}">
                  <a16:creationId xmlns:a16="http://schemas.microsoft.com/office/drawing/2014/main" id="{1D6FECF5-D4B4-4541-8CF7-460E86097945}"/>
                </a:ext>
              </a:extLst>
            </p:cNvPr>
            <p:cNvSpPr/>
            <p:nvPr/>
          </p:nvSpPr>
          <p:spPr>
            <a:xfrm>
              <a:off x="2484315" y="4461133"/>
              <a:ext cx="1523382" cy="1152479"/>
            </a:xfrm>
            <a:prstGeom prst="rect">
              <a:avLst/>
            </a:prstGeom>
            <a:noFill/>
            <a:ln>
              <a:noFill/>
            </a:ln>
          </p:spPr>
          <p:txBody>
            <a:bodyPr wrap="none" lIns="182824" tIns="91400" rIns="182824" bIns="91400" anchor="t" anchorCtr="0">
              <a:spAutoFit/>
            </a:bodyPr>
            <a:lstStyle/>
            <a:p>
              <a:pPr algn="ctr" defTabSz="457200">
                <a:lnSpc>
                  <a:spcPct val="130000"/>
                </a:lnSpc>
                <a:buSzPct val="25000"/>
              </a:pPr>
              <a:r>
                <a:rPr lang="de-DE" sz="5400" b="1" dirty="0">
                  <a:solidFill>
                    <a:prstClr val="black"/>
                  </a:solidFill>
                  <a:latin typeface="Avenir Nxt2 W1G" panose="020B0503020202020204" pitchFamily="34" charset="0"/>
                  <a:ea typeface="Roboto"/>
                  <a:cs typeface="Roboto"/>
                  <a:sym typeface="Roboto"/>
                </a:rPr>
                <a:t>194</a:t>
              </a:r>
            </a:p>
          </p:txBody>
        </p:sp>
      </p:grpSp>
      <p:grpSp>
        <p:nvGrpSpPr>
          <p:cNvPr id="47" name="Group 46">
            <a:extLst>
              <a:ext uri="{FF2B5EF4-FFF2-40B4-BE49-F238E27FC236}">
                <a16:creationId xmlns:a16="http://schemas.microsoft.com/office/drawing/2014/main" id="{1AB210FC-3B38-CF8F-7722-3851A54447EE}"/>
              </a:ext>
            </a:extLst>
          </p:cNvPr>
          <p:cNvGrpSpPr/>
          <p:nvPr/>
        </p:nvGrpSpPr>
        <p:grpSpPr>
          <a:xfrm>
            <a:off x="5647494" y="3977237"/>
            <a:ext cx="5136297" cy="1573913"/>
            <a:chOff x="6023266" y="4504776"/>
            <a:chExt cx="5136297" cy="1573913"/>
          </a:xfrm>
        </p:grpSpPr>
        <p:sp>
          <p:nvSpPr>
            <p:cNvPr id="33" name="Shape 600">
              <a:extLst>
                <a:ext uri="{FF2B5EF4-FFF2-40B4-BE49-F238E27FC236}">
                  <a16:creationId xmlns:a16="http://schemas.microsoft.com/office/drawing/2014/main" id="{4CC9A887-CEE1-48BB-A288-499A9EC78887}"/>
                </a:ext>
              </a:extLst>
            </p:cNvPr>
            <p:cNvSpPr/>
            <p:nvPr/>
          </p:nvSpPr>
          <p:spPr>
            <a:xfrm>
              <a:off x="6337328" y="5401661"/>
              <a:ext cx="4508172" cy="677028"/>
            </a:xfrm>
            <a:prstGeom prst="rect">
              <a:avLst/>
            </a:prstGeom>
            <a:noFill/>
            <a:ln>
              <a:noFill/>
            </a:ln>
          </p:spPr>
          <p:txBody>
            <a:bodyPr wrap="none" lIns="182824" tIns="91400" rIns="182824" bIns="91400" anchor="t" anchorCtr="0">
              <a:spAutoFit/>
            </a:bodyPr>
            <a:lstStyle/>
            <a:p>
              <a:pPr algn="ctr" defTabSz="457200">
                <a:buSzPct val="25000"/>
              </a:pPr>
              <a:r>
                <a:rPr lang="en-GB" sz="1600" dirty="0">
                  <a:latin typeface="Avenir Nxt2 W1G" panose="020B0604020202020204" charset="0"/>
                  <a:ea typeface="Roboto"/>
                  <a:cs typeface="Avenir Nxt2 W1G" panose="020B0604020202020204" charset="0"/>
                </a:rPr>
                <a:t>Companies, </a:t>
              </a:r>
              <a:r>
                <a:rPr lang="en-GB" sz="1600" dirty="0">
                  <a:latin typeface="Avenir Nxt2 W1G" panose="020B0604020202020204" charset="0"/>
                  <a:cs typeface="Avenir Nxt2 W1G" panose="020B0604020202020204" charset="0"/>
                </a:rPr>
                <a:t>universities, research institutions</a:t>
              </a:r>
              <a:endParaRPr lang="en-GB" sz="1600" dirty="0">
                <a:latin typeface="Avenir Nxt2 W1G" panose="020B0604020202020204" charset="0"/>
                <a:ea typeface="Roboto"/>
                <a:cs typeface="Avenir Nxt2 W1G" panose="020B0604020202020204" charset="0"/>
              </a:endParaRPr>
            </a:p>
            <a:p>
              <a:pPr algn="ctr" defTabSz="457200">
                <a:buSzPct val="25000"/>
              </a:pPr>
              <a:r>
                <a:rPr lang="en-GB" sz="1600" dirty="0">
                  <a:latin typeface="Avenir Nxt2 W1G" panose="020B0604020202020204" charset="0"/>
                  <a:ea typeface="Roboto"/>
                  <a:cs typeface="Avenir Nxt2 W1G" panose="020B0604020202020204" charset="0"/>
                </a:rPr>
                <a:t>international and regional organizations</a:t>
              </a:r>
            </a:p>
          </p:txBody>
        </p:sp>
        <p:sp>
          <p:nvSpPr>
            <p:cNvPr id="34" name="Shape 616">
              <a:extLst>
                <a:ext uri="{FF2B5EF4-FFF2-40B4-BE49-F238E27FC236}">
                  <a16:creationId xmlns:a16="http://schemas.microsoft.com/office/drawing/2014/main" id="{6EDA5D14-391E-4269-82E3-1ECC0B2D7EFE}"/>
                </a:ext>
              </a:extLst>
            </p:cNvPr>
            <p:cNvSpPr/>
            <p:nvPr/>
          </p:nvSpPr>
          <p:spPr>
            <a:xfrm>
              <a:off x="6023266" y="4504776"/>
              <a:ext cx="5136297" cy="1182551"/>
            </a:xfrm>
            <a:prstGeom prst="rect">
              <a:avLst/>
            </a:prstGeom>
            <a:noFill/>
            <a:ln>
              <a:noFill/>
            </a:ln>
          </p:spPr>
          <p:txBody>
            <a:bodyPr lIns="182824" tIns="91400" rIns="182824" bIns="91400" anchor="t" anchorCtr="0">
              <a:spAutoFit/>
            </a:bodyPr>
            <a:lstStyle/>
            <a:p>
              <a:pPr algn="ctr" defTabSz="457200">
                <a:lnSpc>
                  <a:spcPct val="130000"/>
                </a:lnSpc>
                <a:buSzPct val="25000"/>
              </a:pPr>
              <a:r>
                <a:rPr lang="de-DE" sz="5400" b="1" dirty="0">
                  <a:solidFill>
                    <a:prstClr val="black"/>
                  </a:solidFill>
                  <a:latin typeface="Avenir Nxt2 W1G" panose="020B0503020202020204" pitchFamily="34" charset="0"/>
                  <a:ea typeface="Roboto"/>
                  <a:cs typeface="Roboto"/>
                  <a:sym typeface="Roboto"/>
                </a:rPr>
                <a:t>1000+</a:t>
              </a:r>
            </a:p>
          </p:txBody>
        </p:sp>
      </p:grpSp>
      <p:grpSp>
        <p:nvGrpSpPr>
          <p:cNvPr id="39" name="Group 38">
            <a:extLst>
              <a:ext uri="{FF2B5EF4-FFF2-40B4-BE49-F238E27FC236}">
                <a16:creationId xmlns:a16="http://schemas.microsoft.com/office/drawing/2014/main" id="{84E39EE8-176B-C992-7644-13C65E16F78C}"/>
              </a:ext>
            </a:extLst>
          </p:cNvPr>
          <p:cNvGrpSpPr/>
          <p:nvPr/>
        </p:nvGrpSpPr>
        <p:grpSpPr>
          <a:xfrm>
            <a:off x="1762591" y="1969258"/>
            <a:ext cx="1886330" cy="1886417"/>
            <a:chOff x="2818068" y="2496797"/>
            <a:chExt cx="1886330" cy="1886417"/>
          </a:xfrm>
          <a:solidFill>
            <a:schemeClr val="bg1"/>
          </a:solidFill>
        </p:grpSpPr>
        <p:pic>
          <p:nvPicPr>
            <p:cNvPr id="8" name="Graphic 7">
              <a:extLst>
                <a:ext uri="{FF2B5EF4-FFF2-40B4-BE49-F238E27FC236}">
                  <a16:creationId xmlns:a16="http://schemas.microsoft.com/office/drawing/2014/main" id="{A4463D05-B09E-6628-93C4-BB8F3901E9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68040" y="3053080"/>
              <a:ext cx="751840" cy="751840"/>
            </a:xfrm>
            <a:prstGeom prst="rect">
              <a:avLst/>
            </a:prstGeom>
          </p:spPr>
        </p:pic>
        <p:grpSp>
          <p:nvGrpSpPr>
            <p:cNvPr id="25" name="Group 24">
              <a:extLst>
                <a:ext uri="{FF2B5EF4-FFF2-40B4-BE49-F238E27FC236}">
                  <a16:creationId xmlns:a16="http://schemas.microsoft.com/office/drawing/2014/main" id="{E0E7F3D9-3D0D-1A4F-3AB4-13F9E454AA06}"/>
                </a:ext>
              </a:extLst>
            </p:cNvPr>
            <p:cNvGrpSpPr/>
            <p:nvPr/>
          </p:nvGrpSpPr>
          <p:grpSpPr>
            <a:xfrm>
              <a:off x="3653536" y="2496797"/>
              <a:ext cx="227416" cy="1874309"/>
              <a:chOff x="3653536" y="2496797"/>
              <a:chExt cx="227416" cy="1874309"/>
            </a:xfrm>
            <a:grpFill/>
          </p:grpSpPr>
          <p:pic>
            <p:nvPicPr>
              <p:cNvPr id="12" name="Graphic 11">
                <a:extLst>
                  <a:ext uri="{FF2B5EF4-FFF2-40B4-BE49-F238E27FC236}">
                    <a16:creationId xmlns:a16="http://schemas.microsoft.com/office/drawing/2014/main" id="{C96EF668-81A4-D0EF-5CC8-76633BD60F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3536" y="2496797"/>
                <a:ext cx="227416" cy="334434"/>
              </a:xfrm>
              <a:prstGeom prst="rect">
                <a:avLst/>
              </a:prstGeom>
            </p:spPr>
          </p:pic>
          <p:pic>
            <p:nvPicPr>
              <p:cNvPr id="13" name="Graphic 12">
                <a:extLst>
                  <a:ext uri="{FF2B5EF4-FFF2-40B4-BE49-F238E27FC236}">
                    <a16:creationId xmlns:a16="http://schemas.microsoft.com/office/drawing/2014/main" id="{30354CE7-B254-8AEE-4F09-D6C760D667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653536" y="4036672"/>
                <a:ext cx="227416" cy="334434"/>
              </a:xfrm>
              <a:prstGeom prst="rect">
                <a:avLst/>
              </a:prstGeom>
            </p:spPr>
          </p:pic>
        </p:grpSp>
        <p:grpSp>
          <p:nvGrpSpPr>
            <p:cNvPr id="26" name="Group 25">
              <a:extLst>
                <a:ext uri="{FF2B5EF4-FFF2-40B4-BE49-F238E27FC236}">
                  <a16:creationId xmlns:a16="http://schemas.microsoft.com/office/drawing/2014/main" id="{E7DEA8DC-5C91-1754-4E92-86DCF80578F4}"/>
                </a:ext>
              </a:extLst>
            </p:cNvPr>
            <p:cNvGrpSpPr/>
            <p:nvPr/>
          </p:nvGrpSpPr>
          <p:grpSpPr>
            <a:xfrm rot="16200000">
              <a:off x="3653536" y="2508907"/>
              <a:ext cx="227416" cy="1874309"/>
              <a:chOff x="3653536" y="2496797"/>
              <a:chExt cx="227416" cy="1874309"/>
            </a:xfrm>
            <a:grpFill/>
          </p:grpSpPr>
          <p:pic>
            <p:nvPicPr>
              <p:cNvPr id="27" name="Graphic 26">
                <a:extLst>
                  <a:ext uri="{FF2B5EF4-FFF2-40B4-BE49-F238E27FC236}">
                    <a16:creationId xmlns:a16="http://schemas.microsoft.com/office/drawing/2014/main" id="{7FCFC743-17BD-63D1-E213-23F4C023E8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3536" y="2496797"/>
                <a:ext cx="227416" cy="334434"/>
              </a:xfrm>
              <a:prstGeom prst="rect">
                <a:avLst/>
              </a:prstGeom>
            </p:spPr>
          </p:pic>
          <p:pic>
            <p:nvPicPr>
              <p:cNvPr id="28" name="Graphic 27">
                <a:extLst>
                  <a:ext uri="{FF2B5EF4-FFF2-40B4-BE49-F238E27FC236}">
                    <a16:creationId xmlns:a16="http://schemas.microsoft.com/office/drawing/2014/main" id="{BF88293A-FCBC-557A-5C91-2D78856F32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653536" y="4036672"/>
                <a:ext cx="227416" cy="334434"/>
              </a:xfrm>
              <a:prstGeom prst="rect">
                <a:avLst/>
              </a:prstGeom>
            </p:spPr>
          </p:pic>
        </p:grpSp>
        <p:grpSp>
          <p:nvGrpSpPr>
            <p:cNvPr id="29" name="Group 28">
              <a:extLst>
                <a:ext uri="{FF2B5EF4-FFF2-40B4-BE49-F238E27FC236}">
                  <a16:creationId xmlns:a16="http://schemas.microsoft.com/office/drawing/2014/main" id="{6218AE0F-D4F6-DD75-6B60-C6626D31B873}"/>
                </a:ext>
              </a:extLst>
            </p:cNvPr>
            <p:cNvGrpSpPr/>
            <p:nvPr/>
          </p:nvGrpSpPr>
          <p:grpSpPr>
            <a:xfrm rot="13500000">
              <a:off x="3641515" y="2508906"/>
              <a:ext cx="227416" cy="1874309"/>
              <a:chOff x="3653536" y="2496797"/>
              <a:chExt cx="227416" cy="1874309"/>
            </a:xfrm>
            <a:grpFill/>
          </p:grpSpPr>
          <p:pic>
            <p:nvPicPr>
              <p:cNvPr id="32" name="Graphic 31">
                <a:extLst>
                  <a:ext uri="{FF2B5EF4-FFF2-40B4-BE49-F238E27FC236}">
                    <a16:creationId xmlns:a16="http://schemas.microsoft.com/office/drawing/2014/main" id="{AB855636-5E0E-CC89-4F3A-5D3339CB5F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3536" y="2496797"/>
                <a:ext cx="227416" cy="334434"/>
              </a:xfrm>
              <a:prstGeom prst="rect">
                <a:avLst/>
              </a:prstGeom>
            </p:spPr>
          </p:pic>
          <p:pic>
            <p:nvPicPr>
              <p:cNvPr id="35" name="Graphic 34">
                <a:extLst>
                  <a:ext uri="{FF2B5EF4-FFF2-40B4-BE49-F238E27FC236}">
                    <a16:creationId xmlns:a16="http://schemas.microsoft.com/office/drawing/2014/main" id="{A74591BB-577E-2C01-2C0A-E960C8E7F4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653536" y="4036672"/>
                <a:ext cx="227416" cy="334434"/>
              </a:xfrm>
              <a:prstGeom prst="rect">
                <a:avLst/>
              </a:prstGeom>
            </p:spPr>
          </p:pic>
        </p:grpSp>
        <p:grpSp>
          <p:nvGrpSpPr>
            <p:cNvPr id="36" name="Group 35">
              <a:extLst>
                <a:ext uri="{FF2B5EF4-FFF2-40B4-BE49-F238E27FC236}">
                  <a16:creationId xmlns:a16="http://schemas.microsoft.com/office/drawing/2014/main" id="{8F204481-2E7E-ABDE-CE60-09DCC7E0AC23}"/>
                </a:ext>
              </a:extLst>
            </p:cNvPr>
            <p:cNvGrpSpPr/>
            <p:nvPr/>
          </p:nvGrpSpPr>
          <p:grpSpPr>
            <a:xfrm rot="8173404">
              <a:off x="3653535" y="2508905"/>
              <a:ext cx="227416" cy="1874309"/>
              <a:chOff x="3653536" y="2496797"/>
              <a:chExt cx="227416" cy="1874309"/>
            </a:xfrm>
            <a:grpFill/>
          </p:grpSpPr>
          <p:pic>
            <p:nvPicPr>
              <p:cNvPr id="37" name="Graphic 36">
                <a:extLst>
                  <a:ext uri="{FF2B5EF4-FFF2-40B4-BE49-F238E27FC236}">
                    <a16:creationId xmlns:a16="http://schemas.microsoft.com/office/drawing/2014/main" id="{985ADDF7-978D-C6CC-9459-FEFB498EDB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3536" y="2496797"/>
                <a:ext cx="227416" cy="334434"/>
              </a:xfrm>
              <a:prstGeom prst="rect">
                <a:avLst/>
              </a:prstGeom>
            </p:spPr>
          </p:pic>
          <p:pic>
            <p:nvPicPr>
              <p:cNvPr id="38" name="Graphic 37">
                <a:extLst>
                  <a:ext uri="{FF2B5EF4-FFF2-40B4-BE49-F238E27FC236}">
                    <a16:creationId xmlns:a16="http://schemas.microsoft.com/office/drawing/2014/main" id="{FEFCBB56-15FA-CDD5-4D96-90D72C48B1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653536" y="4036672"/>
                <a:ext cx="227416" cy="334434"/>
              </a:xfrm>
              <a:prstGeom prst="rect">
                <a:avLst/>
              </a:prstGeom>
            </p:spPr>
          </p:pic>
        </p:grpSp>
      </p:grpSp>
      <p:cxnSp>
        <p:nvCxnSpPr>
          <p:cNvPr id="40" name="!!Straight Connector 19">
            <a:extLst>
              <a:ext uri="{FF2B5EF4-FFF2-40B4-BE49-F238E27FC236}">
                <a16:creationId xmlns:a16="http://schemas.microsoft.com/office/drawing/2014/main" id="{CC6DED32-C0B8-3297-3CF9-EBD62BB738BC}"/>
              </a:ext>
            </a:extLst>
          </p:cNvPr>
          <p:cNvCxnSpPr>
            <a:cxnSpLocks/>
          </p:cNvCxnSpPr>
          <p:nvPr/>
        </p:nvCxnSpPr>
        <p:spPr>
          <a:xfrm>
            <a:off x="5405416" y="1820195"/>
            <a:ext cx="0" cy="24240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9C7F3F21-63AA-0D17-0CCD-CF4F936779BD}"/>
              </a:ext>
            </a:extLst>
          </p:cNvPr>
          <p:cNvGrpSpPr/>
          <p:nvPr/>
        </p:nvGrpSpPr>
        <p:grpSpPr>
          <a:xfrm>
            <a:off x="7295990" y="2340499"/>
            <a:ext cx="1578051" cy="1323526"/>
            <a:chOff x="7810369" y="2868038"/>
            <a:chExt cx="1578051" cy="1323526"/>
          </a:xfrm>
        </p:grpSpPr>
        <p:pic>
          <p:nvPicPr>
            <p:cNvPr id="3" name="Graphic 2">
              <a:extLst>
                <a:ext uri="{FF2B5EF4-FFF2-40B4-BE49-F238E27FC236}">
                  <a16:creationId xmlns:a16="http://schemas.microsoft.com/office/drawing/2014/main" id="{C935BE4D-5DC6-506E-79FB-1941F1B8C9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0369" y="2909182"/>
              <a:ext cx="649442" cy="472318"/>
            </a:xfrm>
            <a:prstGeom prst="rect">
              <a:avLst/>
            </a:prstGeom>
          </p:spPr>
        </p:pic>
        <p:pic>
          <p:nvPicPr>
            <p:cNvPr id="43" name="Graphic 42">
              <a:extLst>
                <a:ext uri="{FF2B5EF4-FFF2-40B4-BE49-F238E27FC236}">
                  <a16:creationId xmlns:a16="http://schemas.microsoft.com/office/drawing/2014/main" id="{2A4F6048-2F6D-F65F-BFDD-E4FAD23E1DE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2341"/>
            <a:stretch/>
          </p:blipFill>
          <p:spPr>
            <a:xfrm>
              <a:off x="8755004" y="2868038"/>
              <a:ext cx="633416" cy="513062"/>
            </a:xfrm>
            <a:prstGeom prst="rect">
              <a:avLst/>
            </a:prstGeom>
          </p:spPr>
        </p:pic>
        <p:pic>
          <p:nvPicPr>
            <p:cNvPr id="45" name="Graphic 44">
              <a:extLst>
                <a:ext uri="{FF2B5EF4-FFF2-40B4-BE49-F238E27FC236}">
                  <a16:creationId xmlns:a16="http://schemas.microsoft.com/office/drawing/2014/main" id="{629E8C1B-B2C5-A4D1-8436-0EA66C0287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52980" y="3664734"/>
              <a:ext cx="526830" cy="526830"/>
            </a:xfrm>
            <a:prstGeom prst="rect">
              <a:avLst/>
            </a:prstGeom>
          </p:spPr>
        </p:pic>
      </p:grpSp>
      <p:pic>
        <p:nvPicPr>
          <p:cNvPr id="7" name="ITU logo blue">
            <a:extLst>
              <a:ext uri="{FF2B5EF4-FFF2-40B4-BE49-F238E27FC236}">
                <a16:creationId xmlns:a16="http://schemas.microsoft.com/office/drawing/2014/main" id="{70CB9823-AE18-6F44-3D17-62DF313F2F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783791" y="4706886"/>
            <a:ext cx="1323975" cy="1873596"/>
          </a:xfrm>
          <a:prstGeom prst="rect">
            <a:avLst/>
          </a:prstGeom>
        </p:spPr>
      </p:pic>
      <p:sp>
        <p:nvSpPr>
          <p:cNvPr id="11" name="Text Placeholder 4">
            <a:extLst>
              <a:ext uri="{FF2B5EF4-FFF2-40B4-BE49-F238E27FC236}">
                <a16:creationId xmlns:a16="http://schemas.microsoft.com/office/drawing/2014/main" id="{811D9E94-E4D5-B25A-5275-E6DBB1512C7A}"/>
              </a:ext>
            </a:extLst>
          </p:cNvPr>
          <p:cNvSpPr>
            <a:spLocks noGrp="1"/>
          </p:cNvSpPr>
          <p:nvPr>
            <p:ph type="body" sz="quarter" idx="10"/>
          </p:nvPr>
        </p:nvSpPr>
        <p:spPr>
          <a:xfrm>
            <a:off x="614363" y="312738"/>
            <a:ext cx="4554537" cy="309562"/>
          </a:xfrm>
        </p:spPr>
        <p:txBody>
          <a:bodyPr>
            <a:noAutofit/>
          </a:bodyPr>
          <a:lstStyle/>
          <a:p>
            <a:r>
              <a:rPr lang="en-US" dirty="0">
                <a:latin typeface="Avenir Nxt2 W1G" panose="020B0503020202020204" pitchFamily="34" charset="0"/>
              </a:rPr>
              <a:t>Who we are</a:t>
            </a:r>
          </a:p>
        </p:txBody>
      </p:sp>
    </p:spTree>
    <p:extLst>
      <p:ext uri="{BB962C8B-B14F-4D97-AF65-F5344CB8AC3E}">
        <p14:creationId xmlns:p14="http://schemas.microsoft.com/office/powerpoint/2010/main" val="392053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3)">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21" presetClass="entr" presetSubtype="3"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3)">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5E798-696F-6964-0D1C-5D09FD86F294}"/>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13E436C4-6301-E465-2451-A6AA4F4549EF}"/>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FC19C5B1-5305-5954-DC19-F7EB1D6DD623}"/>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74269CDB-165F-695F-0EE7-AAFA5AA00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465F5749-EA48-787E-434C-0F968B8FDF97}"/>
              </a:ext>
            </a:extLst>
          </p:cNvPr>
          <p:cNvSpPr txBox="1"/>
          <p:nvPr/>
        </p:nvSpPr>
        <p:spPr>
          <a:xfrm>
            <a:off x="5008381" y="793189"/>
            <a:ext cx="5495449" cy="61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BR IFIC Online Hub</a:t>
            </a:r>
          </a:p>
        </p:txBody>
      </p:sp>
      <p:pic>
        <p:nvPicPr>
          <p:cNvPr id="3" name="Graphic 2">
            <a:extLst>
              <a:ext uri="{FF2B5EF4-FFF2-40B4-BE49-F238E27FC236}">
                <a16:creationId xmlns:a16="http://schemas.microsoft.com/office/drawing/2014/main" id="{F1C4E607-A107-DD26-FD54-78A1FB713F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sp>
        <p:nvSpPr>
          <p:cNvPr id="8" name="TextBox 7">
            <a:extLst>
              <a:ext uri="{FF2B5EF4-FFF2-40B4-BE49-F238E27FC236}">
                <a16:creationId xmlns:a16="http://schemas.microsoft.com/office/drawing/2014/main" id="{E9E97664-B7DB-7036-ABD5-C022B660AD65}"/>
              </a:ext>
            </a:extLst>
          </p:cNvPr>
          <p:cNvSpPr txBox="1"/>
          <p:nvPr/>
        </p:nvSpPr>
        <p:spPr>
          <a:xfrm>
            <a:off x="5564335" y="1681463"/>
            <a:ext cx="6083168"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effectLst/>
                <a:latin typeface="Avenir Nxt2 W1G" panose="020B0604020202020204" charset="0"/>
                <a:cs typeface="Avenir Nxt2 W1G" panose="020B0604020202020204" charset="0"/>
              </a:rPr>
              <a:t>The </a:t>
            </a:r>
            <a:r>
              <a:rPr lang="en-US" b="1" dirty="0">
                <a:solidFill>
                  <a:srgbClr val="009CD6"/>
                </a:solidFill>
                <a:effectLst/>
                <a:latin typeface="Avenir Nxt2 W1G" panose="020B0604020202020204" charset="0"/>
                <a:cs typeface="Avenir Nxt2 W1G" panose="020B0604020202020204" charset="0"/>
              </a:rPr>
              <a:t>BR International Frequency Information Circular </a:t>
            </a:r>
            <a:r>
              <a:rPr lang="en-US" b="0" dirty="0">
                <a:effectLst/>
                <a:latin typeface="Avenir Nxt2 W1G" panose="020B0604020202020204" charset="0"/>
                <a:cs typeface="Avenir Nxt2 W1G" panose="020B0604020202020204" charset="0"/>
              </a:rPr>
              <a:t>(</a:t>
            </a:r>
            <a:r>
              <a:rPr lang="en-US" b="1" dirty="0">
                <a:effectLst/>
                <a:latin typeface="Avenir Nxt2 W1G" panose="020B0604020202020204" charset="0"/>
                <a:cs typeface="Avenir Nxt2 W1G" panose="020B0604020202020204" charset="0"/>
              </a:rPr>
              <a:t>BR IFIC</a:t>
            </a:r>
            <a:r>
              <a:rPr lang="en-US" b="0" dirty="0">
                <a:effectLst/>
                <a:latin typeface="Avenir Nxt2 W1G" panose="020B0604020202020204" charset="0"/>
                <a:cs typeface="Avenir Nxt2 W1G" panose="020B0604020202020204" charset="0"/>
              </a:rPr>
              <a:t>) provides essential information on frequency assignments and allotments submitted by administrations for recording in the </a:t>
            </a:r>
            <a:r>
              <a:rPr lang="en-US" b="1" dirty="0">
                <a:effectLst/>
                <a:latin typeface="Avenir Nxt2 W1G" panose="020B0604020202020204" charset="0"/>
                <a:cs typeface="Avenir Nxt2 W1G" panose="020B0604020202020204" charset="0"/>
              </a:rPr>
              <a:t>Master International Frequency Register and Plans</a:t>
            </a:r>
            <a:r>
              <a:rPr lang="en-US" b="0" dirty="0">
                <a:effectLst/>
                <a:latin typeface="Avenir Nxt2 W1G" panose="020B0604020202020204" charset="0"/>
                <a:cs typeface="Avenir Nxt2 W1G" panose="020B0604020202020204" charset="0"/>
              </a:rPr>
              <a:t>.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effectLst/>
                <a:latin typeface="Avenir Nxt2 W1G" panose="020B0604020202020204" charset="0"/>
                <a:cs typeface="Avenir Nxt2 W1G" panose="020B0604020202020204" charset="0"/>
              </a:rPr>
              <a:t>The </a:t>
            </a:r>
            <a:r>
              <a:rPr lang="en-US" b="1" dirty="0">
                <a:effectLst/>
                <a:latin typeface="Avenir Nxt2 W1G" panose="020B0604020202020204" charset="0"/>
                <a:cs typeface="Avenir Nxt2 W1G" panose="020B0604020202020204" charset="0"/>
              </a:rPr>
              <a:t>BR IFIC </a:t>
            </a:r>
            <a:r>
              <a:rPr lang="en-US" b="0" dirty="0">
                <a:effectLst/>
                <a:latin typeface="Avenir Nxt2 W1G" panose="020B0604020202020204" charset="0"/>
                <a:cs typeface="Avenir Nxt2 W1G" panose="020B0604020202020204" charset="0"/>
              </a:rPr>
              <a:t>is published once every two weeks by the Bureau, pursuant to </a:t>
            </a:r>
            <a:r>
              <a:rPr lang="en-US" dirty="0">
                <a:effectLst/>
                <a:latin typeface="Avenir Nxt2 W1G" panose="020B0604020202020204" charset="0"/>
                <a:cs typeface="Avenir Nxt2 W1G" panose="020B0604020202020204" charset="0"/>
              </a:rPr>
              <a:t>Article 20 of the Radio Regulations</a:t>
            </a:r>
            <a:r>
              <a:rPr lang="en-US" b="0" dirty="0">
                <a:effectLst/>
                <a:latin typeface="Avenir Nxt2 W1G" panose="020B0604020202020204" charset="0"/>
                <a:cs typeface="Avenir Nxt2 W1G" panose="020B0604020202020204" charset="0"/>
              </a:rPr>
              <a: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effectLst/>
                <a:latin typeface="Avenir Nxt2 W1G" panose="020B0604020202020204" charset="0"/>
                <a:cs typeface="Avenir Nxt2 W1G" panose="020B0604020202020204" charset="0"/>
              </a:rPr>
              <a:t>The </a:t>
            </a:r>
            <a:r>
              <a:rPr lang="en-US" b="1" dirty="0">
                <a:solidFill>
                  <a:srgbClr val="009CD6"/>
                </a:solidFill>
                <a:effectLst/>
                <a:latin typeface="Avenir Nxt2 W1G" panose="020B0604020202020204" charset="0"/>
                <a:cs typeface="Avenir Nxt2 W1G" panose="020B0604020202020204" charset="0"/>
              </a:rPr>
              <a:t>BR IFIC Online HUB </a:t>
            </a:r>
            <a:r>
              <a:rPr lang="en-US" b="0" dirty="0">
                <a:effectLst/>
                <a:latin typeface="Avenir Nxt2 W1G" panose="020B0604020202020204" charset="0"/>
                <a:cs typeface="Avenir Nxt2 W1G" panose="020B0604020202020204" charset="0"/>
              </a:rPr>
              <a:t>brings together information and useful links for Space and Terrestrial Services</a:t>
            </a:r>
          </a:p>
        </p:txBody>
      </p:sp>
      <p:sp>
        <p:nvSpPr>
          <p:cNvPr id="9" name="TextBox 8">
            <a:extLst>
              <a:ext uri="{FF2B5EF4-FFF2-40B4-BE49-F238E27FC236}">
                <a16:creationId xmlns:a16="http://schemas.microsoft.com/office/drawing/2014/main" id="{075D0FBB-7D80-6CFE-84B7-EA30074CF191}"/>
              </a:ext>
            </a:extLst>
          </p:cNvPr>
          <p:cNvSpPr txBox="1"/>
          <p:nvPr/>
        </p:nvSpPr>
        <p:spPr>
          <a:xfrm>
            <a:off x="5844986" y="4440702"/>
            <a:ext cx="4833630" cy="400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lang="en-US" sz="2400" b="0" i="0" u="none" strike="noStrike" cap="none" spc="0" normalizeH="0" baseline="0">
                <a:ln>
                  <a:noFill/>
                </a:ln>
                <a:solidFill>
                  <a:srgbClr val="000000"/>
                </a:solidFill>
                <a:effectLst/>
                <a:uFillTx/>
              </a:defRPr>
            </a:defPPr>
            <a:lvl1pPr marR="0" lvl="0" indent="0" defTabSz="1219170" fontAlgn="auto" hangingPunct="0">
              <a:lnSpc>
                <a:spcPct val="100000"/>
              </a:lnSpc>
              <a:spcBef>
                <a:spcPts val="0"/>
              </a:spcBef>
              <a:spcAft>
                <a:spcPts val="0"/>
              </a:spcAft>
              <a:buClrTx/>
              <a:buSzTx/>
              <a:buFontTx/>
              <a:buNone/>
              <a:tabLst/>
              <a:defRPr kumimoji="0" sz="2400" b="0" i="0" u="none" strike="noStrike" kern="0" cap="none" spc="0" normalizeH="0" baseline="0">
                <a:ln>
                  <a:noFill/>
                </a:ln>
                <a:solidFill>
                  <a:srgbClr val="000000"/>
                </a:solidFill>
                <a:effectLst/>
                <a:uLnTx/>
                <a:uFillTx/>
                <a:latin typeface="Avenir Nxt2 W1G" panose="020B0503020202020204" pitchFamily="34" charset="0"/>
                <a:cs typeface="Calibri"/>
              </a:defRPr>
            </a:lvl1pPr>
            <a:lvl2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2pPr>
            <a:lvl3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3pPr>
            <a:lvl4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4pPr>
            <a:lvl5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5pPr>
            <a:lvl6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6pPr>
            <a:lvl7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7pPr>
            <a:lvl8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8pPr>
            <a:lvl9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9pPr>
          </a:lstStyle>
          <a:p>
            <a:r>
              <a:rPr lang="en-US" sz="1800" b="1" dirty="0">
                <a:solidFill>
                  <a:srgbClr val="009CD6"/>
                </a:solidFill>
                <a:latin typeface="Avenir Nxt2 W1G" panose="020B0604020202020204" charset="0"/>
                <a:cs typeface="Avenir Nxt2 W1G" panose="020B0604020202020204" charset="0"/>
                <a:sym typeface="Calibri"/>
              </a:rPr>
              <a:t>Scan or Browse link to learn more:</a:t>
            </a:r>
            <a:endParaRPr lang="en-GB" sz="1800" dirty="0">
              <a:latin typeface="Avenir Nxt2 W1G" panose="020B0604020202020204" charset="0"/>
              <a:cs typeface="Avenir Nxt2 W1G" panose="020B0604020202020204" charset="0"/>
            </a:endParaRPr>
          </a:p>
        </p:txBody>
      </p:sp>
      <p:pic>
        <p:nvPicPr>
          <p:cNvPr id="15" name="Picture 14">
            <a:extLst>
              <a:ext uri="{FF2B5EF4-FFF2-40B4-BE49-F238E27FC236}">
                <a16:creationId xmlns:a16="http://schemas.microsoft.com/office/drawing/2014/main" id="{A44822B4-CC1D-28F8-EA2F-60AAB9223DD7}"/>
              </a:ext>
            </a:extLst>
          </p:cNvPr>
          <p:cNvPicPr>
            <a:picLocks noChangeAspect="1"/>
          </p:cNvPicPr>
          <p:nvPr/>
        </p:nvPicPr>
        <p:blipFill>
          <a:blip r:embed="rId7"/>
          <a:stretch>
            <a:fillRect/>
          </a:stretch>
        </p:blipFill>
        <p:spPr>
          <a:xfrm>
            <a:off x="104156" y="1512965"/>
            <a:ext cx="5026480" cy="3832069"/>
          </a:xfrm>
          <a:prstGeom prst="rect">
            <a:avLst/>
          </a:prstGeom>
        </p:spPr>
      </p:pic>
      <p:grpSp>
        <p:nvGrpSpPr>
          <p:cNvPr id="18" name="object 3">
            <a:extLst>
              <a:ext uri="{FF2B5EF4-FFF2-40B4-BE49-F238E27FC236}">
                <a16:creationId xmlns:a16="http://schemas.microsoft.com/office/drawing/2014/main" id="{EB6DAF5D-0675-5634-6A29-D12FDE3ECAE5}"/>
              </a:ext>
            </a:extLst>
          </p:cNvPr>
          <p:cNvGrpSpPr/>
          <p:nvPr/>
        </p:nvGrpSpPr>
        <p:grpSpPr>
          <a:xfrm>
            <a:off x="5934398" y="5231255"/>
            <a:ext cx="1336692" cy="1193344"/>
            <a:chOff x="670482" y="7929895"/>
            <a:chExt cx="962660" cy="962660"/>
          </a:xfrm>
          <a:solidFill>
            <a:schemeClr val="bg1"/>
          </a:solidFill>
        </p:grpSpPr>
        <p:sp>
          <p:nvSpPr>
            <p:cNvPr id="20" name="object 4">
              <a:extLst>
                <a:ext uri="{FF2B5EF4-FFF2-40B4-BE49-F238E27FC236}">
                  <a16:creationId xmlns:a16="http://schemas.microsoft.com/office/drawing/2014/main" id="{EFDE88DC-BCC3-AD0D-ACD6-067A3F083CD9}"/>
                </a:ext>
              </a:extLst>
            </p:cNvPr>
            <p:cNvSpPr/>
            <p:nvPr/>
          </p:nvSpPr>
          <p:spPr>
            <a:xfrm>
              <a:off x="670471" y="7929899"/>
              <a:ext cx="232410" cy="962660"/>
            </a:xfrm>
            <a:custGeom>
              <a:avLst/>
              <a:gdLst/>
              <a:ahLst/>
              <a:cxnLst/>
              <a:rect l="l" t="t" r="r" b="b"/>
              <a:pathLst>
                <a:path w="232409" h="962659">
                  <a:moveTo>
                    <a:pt x="33197" y="597496"/>
                  </a:moveTo>
                  <a:lnTo>
                    <a:pt x="0" y="597496"/>
                  </a:lnTo>
                  <a:lnTo>
                    <a:pt x="0" y="630694"/>
                  </a:lnTo>
                  <a:lnTo>
                    <a:pt x="33197" y="630694"/>
                  </a:lnTo>
                  <a:lnTo>
                    <a:pt x="33197" y="597496"/>
                  </a:lnTo>
                  <a:close/>
                </a:path>
                <a:path w="232409" h="962659">
                  <a:moveTo>
                    <a:pt x="33197" y="464718"/>
                  </a:moveTo>
                  <a:lnTo>
                    <a:pt x="0" y="464718"/>
                  </a:lnTo>
                  <a:lnTo>
                    <a:pt x="0" y="531101"/>
                  </a:lnTo>
                  <a:lnTo>
                    <a:pt x="33197" y="531101"/>
                  </a:lnTo>
                  <a:lnTo>
                    <a:pt x="33197" y="464718"/>
                  </a:lnTo>
                  <a:close/>
                </a:path>
                <a:path w="232409" h="962659">
                  <a:moveTo>
                    <a:pt x="33197" y="398335"/>
                  </a:moveTo>
                  <a:lnTo>
                    <a:pt x="0" y="398335"/>
                  </a:lnTo>
                  <a:lnTo>
                    <a:pt x="0" y="431533"/>
                  </a:lnTo>
                  <a:lnTo>
                    <a:pt x="33197" y="431533"/>
                  </a:lnTo>
                  <a:lnTo>
                    <a:pt x="33197" y="398335"/>
                  </a:lnTo>
                  <a:close/>
                </a:path>
                <a:path w="232409" h="962659">
                  <a:moveTo>
                    <a:pt x="66395" y="663892"/>
                  </a:moveTo>
                  <a:lnTo>
                    <a:pt x="33197" y="663892"/>
                  </a:lnTo>
                  <a:lnTo>
                    <a:pt x="33197" y="697077"/>
                  </a:lnTo>
                  <a:lnTo>
                    <a:pt x="66395" y="697077"/>
                  </a:lnTo>
                  <a:lnTo>
                    <a:pt x="66395" y="663892"/>
                  </a:lnTo>
                  <a:close/>
                </a:path>
                <a:path w="232409" h="962659">
                  <a:moveTo>
                    <a:pt x="66395" y="365137"/>
                  </a:moveTo>
                  <a:lnTo>
                    <a:pt x="33197" y="365137"/>
                  </a:lnTo>
                  <a:lnTo>
                    <a:pt x="33197" y="398335"/>
                  </a:lnTo>
                  <a:lnTo>
                    <a:pt x="66395" y="398335"/>
                  </a:lnTo>
                  <a:lnTo>
                    <a:pt x="66395" y="365137"/>
                  </a:lnTo>
                  <a:close/>
                </a:path>
                <a:path w="232409" h="962659">
                  <a:moveTo>
                    <a:pt x="132778" y="796671"/>
                  </a:moveTo>
                  <a:lnTo>
                    <a:pt x="99580" y="796671"/>
                  </a:lnTo>
                  <a:lnTo>
                    <a:pt x="66395" y="796671"/>
                  </a:lnTo>
                  <a:lnTo>
                    <a:pt x="66395" y="896251"/>
                  </a:lnTo>
                  <a:lnTo>
                    <a:pt x="99580" y="896251"/>
                  </a:lnTo>
                  <a:lnTo>
                    <a:pt x="132778" y="896251"/>
                  </a:lnTo>
                  <a:lnTo>
                    <a:pt x="132778" y="796671"/>
                  </a:lnTo>
                  <a:close/>
                </a:path>
                <a:path w="232409" h="962659">
                  <a:moveTo>
                    <a:pt x="132778" y="730275"/>
                  </a:moveTo>
                  <a:lnTo>
                    <a:pt x="99580" y="730275"/>
                  </a:lnTo>
                  <a:lnTo>
                    <a:pt x="66395" y="730275"/>
                  </a:lnTo>
                  <a:lnTo>
                    <a:pt x="33197" y="730275"/>
                  </a:lnTo>
                  <a:lnTo>
                    <a:pt x="0" y="730275"/>
                  </a:lnTo>
                  <a:lnTo>
                    <a:pt x="0" y="962634"/>
                  </a:lnTo>
                  <a:lnTo>
                    <a:pt x="33197" y="962634"/>
                  </a:lnTo>
                  <a:lnTo>
                    <a:pt x="66395" y="962634"/>
                  </a:lnTo>
                  <a:lnTo>
                    <a:pt x="99580" y="962634"/>
                  </a:lnTo>
                  <a:lnTo>
                    <a:pt x="132778" y="962634"/>
                  </a:lnTo>
                  <a:lnTo>
                    <a:pt x="132778" y="929436"/>
                  </a:lnTo>
                  <a:lnTo>
                    <a:pt x="99580" y="929436"/>
                  </a:lnTo>
                  <a:lnTo>
                    <a:pt x="66395" y="929436"/>
                  </a:lnTo>
                  <a:lnTo>
                    <a:pt x="33197" y="929436"/>
                  </a:lnTo>
                  <a:lnTo>
                    <a:pt x="33197" y="763460"/>
                  </a:lnTo>
                  <a:lnTo>
                    <a:pt x="66395" y="763460"/>
                  </a:lnTo>
                  <a:lnTo>
                    <a:pt x="99580" y="763460"/>
                  </a:lnTo>
                  <a:lnTo>
                    <a:pt x="132778" y="763460"/>
                  </a:lnTo>
                  <a:lnTo>
                    <a:pt x="132778" y="730275"/>
                  </a:lnTo>
                  <a:close/>
                </a:path>
                <a:path w="232409" h="962659">
                  <a:moveTo>
                    <a:pt x="132778" y="398335"/>
                  </a:moveTo>
                  <a:lnTo>
                    <a:pt x="99580" y="398335"/>
                  </a:lnTo>
                  <a:lnTo>
                    <a:pt x="99580" y="431533"/>
                  </a:lnTo>
                  <a:lnTo>
                    <a:pt x="66395" y="431533"/>
                  </a:lnTo>
                  <a:lnTo>
                    <a:pt x="33197" y="431533"/>
                  </a:lnTo>
                  <a:lnTo>
                    <a:pt x="33197" y="464718"/>
                  </a:lnTo>
                  <a:lnTo>
                    <a:pt x="66395" y="464718"/>
                  </a:lnTo>
                  <a:lnTo>
                    <a:pt x="66395" y="497916"/>
                  </a:lnTo>
                  <a:lnTo>
                    <a:pt x="99580" y="497916"/>
                  </a:lnTo>
                  <a:lnTo>
                    <a:pt x="99580" y="531114"/>
                  </a:lnTo>
                  <a:lnTo>
                    <a:pt x="66395" y="531114"/>
                  </a:lnTo>
                  <a:lnTo>
                    <a:pt x="66395" y="564311"/>
                  </a:lnTo>
                  <a:lnTo>
                    <a:pt x="99580" y="564311"/>
                  </a:lnTo>
                  <a:lnTo>
                    <a:pt x="99580" y="597496"/>
                  </a:lnTo>
                  <a:lnTo>
                    <a:pt x="66395" y="597496"/>
                  </a:lnTo>
                  <a:lnTo>
                    <a:pt x="66395" y="663892"/>
                  </a:lnTo>
                  <a:lnTo>
                    <a:pt x="99580" y="663892"/>
                  </a:lnTo>
                  <a:lnTo>
                    <a:pt x="99580" y="697077"/>
                  </a:lnTo>
                  <a:lnTo>
                    <a:pt x="132778" y="697077"/>
                  </a:lnTo>
                  <a:lnTo>
                    <a:pt x="132778" y="398335"/>
                  </a:lnTo>
                  <a:close/>
                </a:path>
                <a:path w="232409" h="962659">
                  <a:moveTo>
                    <a:pt x="132778" y="265557"/>
                  </a:moveTo>
                  <a:lnTo>
                    <a:pt x="99580" y="265557"/>
                  </a:lnTo>
                  <a:lnTo>
                    <a:pt x="66395" y="265557"/>
                  </a:lnTo>
                  <a:lnTo>
                    <a:pt x="66395" y="298754"/>
                  </a:lnTo>
                  <a:lnTo>
                    <a:pt x="33197" y="298754"/>
                  </a:lnTo>
                  <a:lnTo>
                    <a:pt x="33197" y="265557"/>
                  </a:lnTo>
                  <a:lnTo>
                    <a:pt x="0" y="265557"/>
                  </a:lnTo>
                  <a:lnTo>
                    <a:pt x="0" y="365137"/>
                  </a:lnTo>
                  <a:lnTo>
                    <a:pt x="33197" y="365137"/>
                  </a:lnTo>
                  <a:lnTo>
                    <a:pt x="33197" y="331952"/>
                  </a:lnTo>
                  <a:lnTo>
                    <a:pt x="66395" y="331952"/>
                  </a:lnTo>
                  <a:lnTo>
                    <a:pt x="99580" y="331939"/>
                  </a:lnTo>
                  <a:lnTo>
                    <a:pt x="132778" y="331939"/>
                  </a:lnTo>
                  <a:lnTo>
                    <a:pt x="132778" y="265557"/>
                  </a:lnTo>
                  <a:close/>
                </a:path>
                <a:path w="232409" h="962659">
                  <a:moveTo>
                    <a:pt x="132778" y="199174"/>
                  </a:moveTo>
                  <a:lnTo>
                    <a:pt x="99580" y="199174"/>
                  </a:lnTo>
                  <a:lnTo>
                    <a:pt x="66395" y="199174"/>
                  </a:lnTo>
                  <a:lnTo>
                    <a:pt x="33197" y="199174"/>
                  </a:lnTo>
                  <a:lnTo>
                    <a:pt x="33197" y="132778"/>
                  </a:lnTo>
                  <a:lnTo>
                    <a:pt x="33197" y="66395"/>
                  </a:lnTo>
                  <a:lnTo>
                    <a:pt x="0" y="66395"/>
                  </a:lnTo>
                  <a:lnTo>
                    <a:pt x="0" y="132778"/>
                  </a:lnTo>
                  <a:lnTo>
                    <a:pt x="0" y="232359"/>
                  </a:lnTo>
                  <a:lnTo>
                    <a:pt x="33197" y="232359"/>
                  </a:lnTo>
                  <a:lnTo>
                    <a:pt x="66395" y="232359"/>
                  </a:lnTo>
                  <a:lnTo>
                    <a:pt x="99580" y="232359"/>
                  </a:lnTo>
                  <a:lnTo>
                    <a:pt x="132778" y="232359"/>
                  </a:lnTo>
                  <a:lnTo>
                    <a:pt x="132778" y="199174"/>
                  </a:lnTo>
                  <a:close/>
                </a:path>
                <a:path w="232409" h="962659">
                  <a:moveTo>
                    <a:pt x="132778" y="66395"/>
                  </a:moveTo>
                  <a:lnTo>
                    <a:pt x="99580" y="66395"/>
                  </a:lnTo>
                  <a:lnTo>
                    <a:pt x="66395" y="66395"/>
                  </a:lnTo>
                  <a:lnTo>
                    <a:pt x="66395" y="132778"/>
                  </a:lnTo>
                  <a:lnTo>
                    <a:pt x="66395" y="165976"/>
                  </a:lnTo>
                  <a:lnTo>
                    <a:pt x="99580" y="165976"/>
                  </a:lnTo>
                  <a:lnTo>
                    <a:pt x="132778" y="165976"/>
                  </a:lnTo>
                  <a:lnTo>
                    <a:pt x="132778" y="132778"/>
                  </a:lnTo>
                  <a:lnTo>
                    <a:pt x="132778" y="66395"/>
                  </a:lnTo>
                  <a:close/>
                </a:path>
                <a:path w="232409" h="962659">
                  <a:moveTo>
                    <a:pt x="132778" y="0"/>
                  </a:moveTo>
                  <a:lnTo>
                    <a:pt x="99580" y="0"/>
                  </a:lnTo>
                  <a:lnTo>
                    <a:pt x="66395" y="0"/>
                  </a:lnTo>
                  <a:lnTo>
                    <a:pt x="33197" y="0"/>
                  </a:lnTo>
                  <a:lnTo>
                    <a:pt x="0" y="0"/>
                  </a:lnTo>
                  <a:lnTo>
                    <a:pt x="0" y="66382"/>
                  </a:lnTo>
                  <a:lnTo>
                    <a:pt x="33197" y="66382"/>
                  </a:lnTo>
                  <a:lnTo>
                    <a:pt x="33197" y="33197"/>
                  </a:lnTo>
                  <a:lnTo>
                    <a:pt x="66395" y="33197"/>
                  </a:lnTo>
                  <a:lnTo>
                    <a:pt x="99580" y="33197"/>
                  </a:lnTo>
                  <a:lnTo>
                    <a:pt x="132778" y="33197"/>
                  </a:lnTo>
                  <a:lnTo>
                    <a:pt x="132778" y="0"/>
                  </a:lnTo>
                  <a:close/>
                </a:path>
                <a:path w="232409" h="962659">
                  <a:moveTo>
                    <a:pt x="165976" y="796671"/>
                  </a:moveTo>
                  <a:lnTo>
                    <a:pt x="132791" y="796671"/>
                  </a:lnTo>
                  <a:lnTo>
                    <a:pt x="132791" y="896251"/>
                  </a:lnTo>
                  <a:lnTo>
                    <a:pt x="165976" y="896251"/>
                  </a:lnTo>
                  <a:lnTo>
                    <a:pt x="165976" y="796671"/>
                  </a:lnTo>
                  <a:close/>
                </a:path>
                <a:path w="232409" h="962659">
                  <a:moveTo>
                    <a:pt x="165976" y="66395"/>
                  </a:moveTo>
                  <a:lnTo>
                    <a:pt x="132791" y="66395"/>
                  </a:lnTo>
                  <a:lnTo>
                    <a:pt x="132791" y="132778"/>
                  </a:lnTo>
                  <a:lnTo>
                    <a:pt x="132791" y="165976"/>
                  </a:lnTo>
                  <a:lnTo>
                    <a:pt x="165976" y="165976"/>
                  </a:lnTo>
                  <a:lnTo>
                    <a:pt x="165976" y="132778"/>
                  </a:lnTo>
                  <a:lnTo>
                    <a:pt x="165976" y="66395"/>
                  </a:lnTo>
                  <a:close/>
                </a:path>
                <a:path w="232409" h="962659">
                  <a:moveTo>
                    <a:pt x="199174" y="929436"/>
                  </a:moveTo>
                  <a:lnTo>
                    <a:pt x="165976" y="929436"/>
                  </a:lnTo>
                  <a:lnTo>
                    <a:pt x="132791" y="929436"/>
                  </a:lnTo>
                  <a:lnTo>
                    <a:pt x="132791" y="962634"/>
                  </a:lnTo>
                  <a:lnTo>
                    <a:pt x="165976" y="962634"/>
                  </a:lnTo>
                  <a:lnTo>
                    <a:pt x="199174" y="962634"/>
                  </a:lnTo>
                  <a:lnTo>
                    <a:pt x="199174" y="929436"/>
                  </a:lnTo>
                  <a:close/>
                </a:path>
                <a:path w="232409" h="962659">
                  <a:moveTo>
                    <a:pt x="199174" y="730275"/>
                  </a:moveTo>
                  <a:lnTo>
                    <a:pt x="165976" y="730275"/>
                  </a:lnTo>
                  <a:lnTo>
                    <a:pt x="132791" y="730275"/>
                  </a:lnTo>
                  <a:lnTo>
                    <a:pt x="132791" y="763460"/>
                  </a:lnTo>
                  <a:lnTo>
                    <a:pt x="165976" y="763460"/>
                  </a:lnTo>
                  <a:lnTo>
                    <a:pt x="199174" y="763460"/>
                  </a:lnTo>
                  <a:lnTo>
                    <a:pt x="199174" y="730275"/>
                  </a:lnTo>
                  <a:close/>
                </a:path>
                <a:path w="232409" h="962659">
                  <a:moveTo>
                    <a:pt x="199174" y="464718"/>
                  </a:moveTo>
                  <a:lnTo>
                    <a:pt x="165976" y="464718"/>
                  </a:lnTo>
                  <a:lnTo>
                    <a:pt x="165976" y="497916"/>
                  </a:lnTo>
                  <a:lnTo>
                    <a:pt x="132791" y="497916"/>
                  </a:lnTo>
                  <a:lnTo>
                    <a:pt x="132791" y="697077"/>
                  </a:lnTo>
                  <a:lnTo>
                    <a:pt x="165976" y="697077"/>
                  </a:lnTo>
                  <a:lnTo>
                    <a:pt x="199174" y="697077"/>
                  </a:lnTo>
                  <a:lnTo>
                    <a:pt x="199174" y="597496"/>
                  </a:lnTo>
                  <a:lnTo>
                    <a:pt x="165976" y="597496"/>
                  </a:lnTo>
                  <a:lnTo>
                    <a:pt x="165976" y="564299"/>
                  </a:lnTo>
                  <a:lnTo>
                    <a:pt x="199174" y="564299"/>
                  </a:lnTo>
                  <a:lnTo>
                    <a:pt x="199174" y="464718"/>
                  </a:lnTo>
                  <a:close/>
                </a:path>
                <a:path w="232409" h="962659">
                  <a:moveTo>
                    <a:pt x="199174" y="265557"/>
                  </a:moveTo>
                  <a:lnTo>
                    <a:pt x="165976" y="265557"/>
                  </a:lnTo>
                  <a:lnTo>
                    <a:pt x="165976" y="298754"/>
                  </a:lnTo>
                  <a:lnTo>
                    <a:pt x="132791" y="298754"/>
                  </a:lnTo>
                  <a:lnTo>
                    <a:pt x="132791" y="398335"/>
                  </a:lnTo>
                  <a:lnTo>
                    <a:pt x="165976" y="398335"/>
                  </a:lnTo>
                  <a:lnTo>
                    <a:pt x="165976" y="331939"/>
                  </a:lnTo>
                  <a:lnTo>
                    <a:pt x="199174" y="331939"/>
                  </a:lnTo>
                  <a:lnTo>
                    <a:pt x="199174" y="265557"/>
                  </a:lnTo>
                  <a:close/>
                </a:path>
                <a:path w="232409" h="962659">
                  <a:moveTo>
                    <a:pt x="199174" y="199174"/>
                  </a:moveTo>
                  <a:lnTo>
                    <a:pt x="165976" y="199174"/>
                  </a:lnTo>
                  <a:lnTo>
                    <a:pt x="132791" y="199174"/>
                  </a:lnTo>
                  <a:lnTo>
                    <a:pt x="132791" y="232359"/>
                  </a:lnTo>
                  <a:lnTo>
                    <a:pt x="165976" y="232359"/>
                  </a:lnTo>
                  <a:lnTo>
                    <a:pt x="199174" y="232359"/>
                  </a:lnTo>
                  <a:lnTo>
                    <a:pt x="199174" y="199174"/>
                  </a:lnTo>
                  <a:close/>
                </a:path>
                <a:path w="232409" h="962659">
                  <a:moveTo>
                    <a:pt x="232359" y="66395"/>
                  </a:moveTo>
                  <a:lnTo>
                    <a:pt x="199174" y="66395"/>
                  </a:lnTo>
                  <a:lnTo>
                    <a:pt x="199174" y="132778"/>
                  </a:lnTo>
                  <a:lnTo>
                    <a:pt x="232359" y="132778"/>
                  </a:lnTo>
                  <a:lnTo>
                    <a:pt x="232359" y="66395"/>
                  </a:lnTo>
                  <a:close/>
                </a:path>
                <a:path w="232409" h="962659">
                  <a:moveTo>
                    <a:pt x="232359" y="0"/>
                  </a:moveTo>
                  <a:lnTo>
                    <a:pt x="199174" y="0"/>
                  </a:lnTo>
                  <a:lnTo>
                    <a:pt x="165976" y="0"/>
                  </a:lnTo>
                  <a:lnTo>
                    <a:pt x="132791" y="0"/>
                  </a:lnTo>
                  <a:lnTo>
                    <a:pt x="132791" y="33197"/>
                  </a:lnTo>
                  <a:lnTo>
                    <a:pt x="165976" y="33197"/>
                  </a:lnTo>
                  <a:lnTo>
                    <a:pt x="199174" y="33197"/>
                  </a:lnTo>
                  <a:lnTo>
                    <a:pt x="199174" y="66382"/>
                  </a:lnTo>
                  <a:lnTo>
                    <a:pt x="232359" y="66382"/>
                  </a:lnTo>
                  <a:lnTo>
                    <a:pt x="232359" y="0"/>
                  </a:lnTo>
                  <a:close/>
                </a:path>
              </a:pathLst>
            </a:custGeom>
            <a:grpFill/>
          </p:spPr>
          <p:txBody>
            <a:bodyPr wrap="square" lIns="0" tIns="0" rIns="0" bIns="0" rtlCol="0"/>
            <a:lstStyle/>
            <a:p>
              <a:pPr defTabSz="554492"/>
              <a:endParaRPr sz="1092" kern="0">
                <a:solidFill>
                  <a:sysClr val="windowText" lastClr="000000"/>
                </a:solidFill>
              </a:endParaRPr>
            </a:p>
          </p:txBody>
        </p:sp>
        <p:sp>
          <p:nvSpPr>
            <p:cNvPr id="22" name="object 5">
              <a:extLst>
                <a:ext uri="{FF2B5EF4-FFF2-40B4-BE49-F238E27FC236}">
                  <a16:creationId xmlns:a16="http://schemas.microsoft.com/office/drawing/2014/main" id="{48C68E9E-C5BC-3B75-A2F3-E71D592D8E41}"/>
                </a:ext>
              </a:extLst>
            </p:cNvPr>
            <p:cNvSpPr/>
            <p:nvPr/>
          </p:nvSpPr>
          <p:spPr>
            <a:xfrm>
              <a:off x="886245" y="8062676"/>
              <a:ext cx="0" cy="564515"/>
            </a:xfrm>
            <a:custGeom>
              <a:avLst/>
              <a:gdLst/>
              <a:ahLst/>
              <a:cxnLst/>
              <a:rect l="l" t="t" r="r" b="b"/>
              <a:pathLst>
                <a:path h="564515">
                  <a:moveTo>
                    <a:pt x="0" y="0"/>
                  </a:moveTo>
                  <a:lnTo>
                    <a:pt x="0" y="564296"/>
                  </a:lnTo>
                </a:path>
              </a:pathLst>
            </a:custGeom>
            <a:grpFill/>
            <a:ln w="33192">
              <a:solidFill>
                <a:srgbClr val="FFFFFF"/>
              </a:solidFill>
              <a:prstDash val="sysDot"/>
            </a:ln>
          </p:spPr>
          <p:txBody>
            <a:bodyPr wrap="square" lIns="0" tIns="0" rIns="0" bIns="0" rtlCol="0"/>
            <a:lstStyle/>
            <a:p>
              <a:pPr defTabSz="554492"/>
              <a:endParaRPr sz="1092" kern="0">
                <a:solidFill>
                  <a:sysClr val="windowText" lastClr="000000"/>
                </a:solidFill>
              </a:endParaRPr>
            </a:p>
          </p:txBody>
        </p:sp>
        <p:sp>
          <p:nvSpPr>
            <p:cNvPr id="23" name="object 6">
              <a:extLst>
                <a:ext uri="{FF2B5EF4-FFF2-40B4-BE49-F238E27FC236}">
                  <a16:creationId xmlns:a16="http://schemas.microsoft.com/office/drawing/2014/main" id="{1CFC8FE0-8975-B786-FE2C-C97168A59C85}"/>
                </a:ext>
              </a:extLst>
            </p:cNvPr>
            <p:cNvSpPr/>
            <p:nvPr/>
          </p:nvSpPr>
          <p:spPr>
            <a:xfrm>
              <a:off x="869645" y="7929899"/>
              <a:ext cx="332105" cy="962660"/>
            </a:xfrm>
            <a:custGeom>
              <a:avLst/>
              <a:gdLst/>
              <a:ahLst/>
              <a:cxnLst/>
              <a:rect l="l" t="t" r="r" b="b"/>
              <a:pathLst>
                <a:path w="332105" h="962659">
                  <a:moveTo>
                    <a:pt x="33185" y="730275"/>
                  </a:moveTo>
                  <a:lnTo>
                    <a:pt x="0" y="730275"/>
                  </a:lnTo>
                  <a:lnTo>
                    <a:pt x="0" y="962634"/>
                  </a:lnTo>
                  <a:lnTo>
                    <a:pt x="33185" y="962634"/>
                  </a:lnTo>
                  <a:lnTo>
                    <a:pt x="33185" y="730275"/>
                  </a:lnTo>
                  <a:close/>
                </a:path>
                <a:path w="332105" h="962659">
                  <a:moveTo>
                    <a:pt x="66382" y="497916"/>
                  </a:moveTo>
                  <a:lnTo>
                    <a:pt x="33185" y="497916"/>
                  </a:lnTo>
                  <a:lnTo>
                    <a:pt x="33185" y="531101"/>
                  </a:lnTo>
                  <a:lnTo>
                    <a:pt x="66382" y="531101"/>
                  </a:lnTo>
                  <a:lnTo>
                    <a:pt x="66382" y="497916"/>
                  </a:lnTo>
                  <a:close/>
                </a:path>
                <a:path w="332105" h="962659">
                  <a:moveTo>
                    <a:pt x="66382" y="265557"/>
                  </a:moveTo>
                  <a:lnTo>
                    <a:pt x="33185" y="265557"/>
                  </a:lnTo>
                  <a:lnTo>
                    <a:pt x="33185" y="298742"/>
                  </a:lnTo>
                  <a:lnTo>
                    <a:pt x="66382" y="298742"/>
                  </a:lnTo>
                  <a:lnTo>
                    <a:pt x="66382" y="265557"/>
                  </a:lnTo>
                  <a:close/>
                </a:path>
                <a:path w="332105" h="962659">
                  <a:moveTo>
                    <a:pt x="99580" y="597496"/>
                  </a:moveTo>
                  <a:lnTo>
                    <a:pt x="66382" y="597496"/>
                  </a:lnTo>
                  <a:lnTo>
                    <a:pt x="33185" y="597496"/>
                  </a:lnTo>
                  <a:lnTo>
                    <a:pt x="33185" y="697077"/>
                  </a:lnTo>
                  <a:lnTo>
                    <a:pt x="66382" y="697077"/>
                  </a:lnTo>
                  <a:lnTo>
                    <a:pt x="66382" y="630694"/>
                  </a:lnTo>
                  <a:lnTo>
                    <a:pt x="99580" y="630694"/>
                  </a:lnTo>
                  <a:lnTo>
                    <a:pt x="99580" y="597496"/>
                  </a:lnTo>
                  <a:close/>
                </a:path>
                <a:path w="332105" h="962659">
                  <a:moveTo>
                    <a:pt x="99580" y="99593"/>
                  </a:moveTo>
                  <a:lnTo>
                    <a:pt x="66382" y="99593"/>
                  </a:lnTo>
                  <a:lnTo>
                    <a:pt x="66382" y="132778"/>
                  </a:lnTo>
                  <a:lnTo>
                    <a:pt x="99580" y="132778"/>
                  </a:lnTo>
                  <a:lnTo>
                    <a:pt x="99580" y="99593"/>
                  </a:lnTo>
                  <a:close/>
                </a:path>
                <a:path w="332105" h="962659">
                  <a:moveTo>
                    <a:pt x="99580" y="0"/>
                  </a:moveTo>
                  <a:lnTo>
                    <a:pt x="66382" y="0"/>
                  </a:lnTo>
                  <a:lnTo>
                    <a:pt x="66382" y="66382"/>
                  </a:lnTo>
                  <a:lnTo>
                    <a:pt x="99580" y="66382"/>
                  </a:lnTo>
                  <a:lnTo>
                    <a:pt x="99580" y="0"/>
                  </a:lnTo>
                  <a:close/>
                </a:path>
                <a:path w="332105" h="962659">
                  <a:moveTo>
                    <a:pt x="132765" y="232359"/>
                  </a:moveTo>
                  <a:lnTo>
                    <a:pt x="99580" y="232359"/>
                  </a:lnTo>
                  <a:lnTo>
                    <a:pt x="99580" y="199174"/>
                  </a:lnTo>
                  <a:lnTo>
                    <a:pt x="66382" y="199174"/>
                  </a:lnTo>
                  <a:lnTo>
                    <a:pt x="66382" y="265557"/>
                  </a:lnTo>
                  <a:lnTo>
                    <a:pt x="99580" y="265557"/>
                  </a:lnTo>
                  <a:lnTo>
                    <a:pt x="132765" y="265557"/>
                  </a:lnTo>
                  <a:lnTo>
                    <a:pt x="132765" y="232359"/>
                  </a:lnTo>
                  <a:close/>
                </a:path>
                <a:path w="332105" h="962659">
                  <a:moveTo>
                    <a:pt x="132765" y="165976"/>
                  </a:moveTo>
                  <a:lnTo>
                    <a:pt x="99580" y="165976"/>
                  </a:lnTo>
                  <a:lnTo>
                    <a:pt x="99580" y="199174"/>
                  </a:lnTo>
                  <a:lnTo>
                    <a:pt x="132765" y="199174"/>
                  </a:lnTo>
                  <a:lnTo>
                    <a:pt x="132765" y="165976"/>
                  </a:lnTo>
                  <a:close/>
                </a:path>
                <a:path w="332105" h="962659">
                  <a:moveTo>
                    <a:pt x="165963" y="763473"/>
                  </a:moveTo>
                  <a:lnTo>
                    <a:pt x="132765" y="763473"/>
                  </a:lnTo>
                  <a:lnTo>
                    <a:pt x="132765" y="796671"/>
                  </a:lnTo>
                  <a:lnTo>
                    <a:pt x="99580" y="796671"/>
                  </a:lnTo>
                  <a:lnTo>
                    <a:pt x="99580" y="829856"/>
                  </a:lnTo>
                  <a:lnTo>
                    <a:pt x="66382" y="829856"/>
                  </a:lnTo>
                  <a:lnTo>
                    <a:pt x="66382" y="896251"/>
                  </a:lnTo>
                  <a:lnTo>
                    <a:pt x="99580" y="896251"/>
                  </a:lnTo>
                  <a:lnTo>
                    <a:pt x="99580" y="863053"/>
                  </a:lnTo>
                  <a:lnTo>
                    <a:pt x="132765" y="863053"/>
                  </a:lnTo>
                  <a:lnTo>
                    <a:pt x="132765" y="829856"/>
                  </a:lnTo>
                  <a:lnTo>
                    <a:pt x="165963" y="829856"/>
                  </a:lnTo>
                  <a:lnTo>
                    <a:pt x="165963" y="763473"/>
                  </a:lnTo>
                  <a:close/>
                </a:path>
                <a:path w="332105" h="962659">
                  <a:moveTo>
                    <a:pt x="165963" y="265557"/>
                  </a:moveTo>
                  <a:lnTo>
                    <a:pt x="132765" y="265557"/>
                  </a:lnTo>
                  <a:lnTo>
                    <a:pt x="132765" y="298754"/>
                  </a:lnTo>
                  <a:lnTo>
                    <a:pt x="99580" y="298754"/>
                  </a:lnTo>
                  <a:lnTo>
                    <a:pt x="66382" y="298754"/>
                  </a:lnTo>
                  <a:lnTo>
                    <a:pt x="66382" y="331952"/>
                  </a:lnTo>
                  <a:lnTo>
                    <a:pt x="99580" y="331952"/>
                  </a:lnTo>
                  <a:lnTo>
                    <a:pt x="99580" y="365137"/>
                  </a:lnTo>
                  <a:lnTo>
                    <a:pt x="66382" y="365137"/>
                  </a:lnTo>
                  <a:lnTo>
                    <a:pt x="66382" y="331952"/>
                  </a:lnTo>
                  <a:lnTo>
                    <a:pt x="33185" y="331952"/>
                  </a:lnTo>
                  <a:lnTo>
                    <a:pt x="33185" y="398335"/>
                  </a:lnTo>
                  <a:lnTo>
                    <a:pt x="66382" y="398335"/>
                  </a:lnTo>
                  <a:lnTo>
                    <a:pt x="66382" y="431533"/>
                  </a:lnTo>
                  <a:lnTo>
                    <a:pt x="99580" y="431533"/>
                  </a:lnTo>
                  <a:lnTo>
                    <a:pt x="99580" y="464718"/>
                  </a:lnTo>
                  <a:lnTo>
                    <a:pt x="66382" y="464718"/>
                  </a:lnTo>
                  <a:lnTo>
                    <a:pt x="66382" y="497916"/>
                  </a:lnTo>
                  <a:lnTo>
                    <a:pt x="99580" y="497916"/>
                  </a:lnTo>
                  <a:lnTo>
                    <a:pt x="99580" y="464731"/>
                  </a:lnTo>
                  <a:lnTo>
                    <a:pt x="132765" y="464731"/>
                  </a:lnTo>
                  <a:lnTo>
                    <a:pt x="132765" y="497916"/>
                  </a:lnTo>
                  <a:lnTo>
                    <a:pt x="165963" y="497916"/>
                  </a:lnTo>
                  <a:lnTo>
                    <a:pt x="165963" y="464718"/>
                  </a:lnTo>
                  <a:lnTo>
                    <a:pt x="132765" y="464718"/>
                  </a:lnTo>
                  <a:lnTo>
                    <a:pt x="132765" y="331939"/>
                  </a:lnTo>
                  <a:lnTo>
                    <a:pt x="165963" y="331939"/>
                  </a:lnTo>
                  <a:lnTo>
                    <a:pt x="165963" y="265557"/>
                  </a:lnTo>
                  <a:close/>
                </a:path>
                <a:path w="332105" h="962659">
                  <a:moveTo>
                    <a:pt x="165963" y="199174"/>
                  </a:moveTo>
                  <a:lnTo>
                    <a:pt x="132765" y="199174"/>
                  </a:lnTo>
                  <a:lnTo>
                    <a:pt x="132765" y="232359"/>
                  </a:lnTo>
                  <a:lnTo>
                    <a:pt x="165963" y="232359"/>
                  </a:lnTo>
                  <a:lnTo>
                    <a:pt x="165963" y="199174"/>
                  </a:lnTo>
                  <a:close/>
                </a:path>
                <a:path w="332105" h="962659">
                  <a:moveTo>
                    <a:pt x="165963" y="33197"/>
                  </a:moveTo>
                  <a:lnTo>
                    <a:pt x="132765" y="33197"/>
                  </a:lnTo>
                  <a:lnTo>
                    <a:pt x="132765" y="66382"/>
                  </a:lnTo>
                  <a:lnTo>
                    <a:pt x="165963" y="66382"/>
                  </a:lnTo>
                  <a:lnTo>
                    <a:pt x="165963" y="33197"/>
                  </a:lnTo>
                  <a:close/>
                </a:path>
                <a:path w="332105" h="962659">
                  <a:moveTo>
                    <a:pt x="199148" y="896251"/>
                  </a:moveTo>
                  <a:lnTo>
                    <a:pt x="165963" y="896251"/>
                  </a:lnTo>
                  <a:lnTo>
                    <a:pt x="132765" y="896251"/>
                  </a:lnTo>
                  <a:lnTo>
                    <a:pt x="99580" y="896251"/>
                  </a:lnTo>
                  <a:lnTo>
                    <a:pt x="99580" y="929436"/>
                  </a:lnTo>
                  <a:lnTo>
                    <a:pt x="66382" y="929436"/>
                  </a:lnTo>
                  <a:lnTo>
                    <a:pt x="66382" y="962634"/>
                  </a:lnTo>
                  <a:lnTo>
                    <a:pt x="99580" y="962634"/>
                  </a:lnTo>
                  <a:lnTo>
                    <a:pt x="132765" y="962634"/>
                  </a:lnTo>
                  <a:lnTo>
                    <a:pt x="165963" y="962634"/>
                  </a:lnTo>
                  <a:lnTo>
                    <a:pt x="165963" y="929436"/>
                  </a:lnTo>
                  <a:lnTo>
                    <a:pt x="199148" y="929436"/>
                  </a:lnTo>
                  <a:lnTo>
                    <a:pt x="199148" y="896251"/>
                  </a:lnTo>
                  <a:close/>
                </a:path>
                <a:path w="332105" h="962659">
                  <a:moveTo>
                    <a:pt x="199148" y="829856"/>
                  </a:moveTo>
                  <a:lnTo>
                    <a:pt x="165963" y="829856"/>
                  </a:lnTo>
                  <a:lnTo>
                    <a:pt x="165963" y="863053"/>
                  </a:lnTo>
                  <a:lnTo>
                    <a:pt x="199148" y="863053"/>
                  </a:lnTo>
                  <a:lnTo>
                    <a:pt x="199148" y="829856"/>
                  </a:lnTo>
                  <a:close/>
                </a:path>
                <a:path w="332105" h="962659">
                  <a:moveTo>
                    <a:pt x="199148" y="697077"/>
                  </a:moveTo>
                  <a:lnTo>
                    <a:pt x="165963" y="697077"/>
                  </a:lnTo>
                  <a:lnTo>
                    <a:pt x="132765" y="697077"/>
                  </a:lnTo>
                  <a:lnTo>
                    <a:pt x="132765" y="663892"/>
                  </a:lnTo>
                  <a:lnTo>
                    <a:pt x="99580" y="663892"/>
                  </a:lnTo>
                  <a:lnTo>
                    <a:pt x="99580" y="697077"/>
                  </a:lnTo>
                  <a:lnTo>
                    <a:pt x="66382" y="697077"/>
                  </a:lnTo>
                  <a:lnTo>
                    <a:pt x="66382" y="796658"/>
                  </a:lnTo>
                  <a:lnTo>
                    <a:pt x="99580" y="796658"/>
                  </a:lnTo>
                  <a:lnTo>
                    <a:pt x="99580" y="763460"/>
                  </a:lnTo>
                  <a:lnTo>
                    <a:pt x="132765" y="763460"/>
                  </a:lnTo>
                  <a:lnTo>
                    <a:pt x="132765" y="730275"/>
                  </a:lnTo>
                  <a:lnTo>
                    <a:pt x="165963" y="730275"/>
                  </a:lnTo>
                  <a:lnTo>
                    <a:pt x="199148" y="730275"/>
                  </a:lnTo>
                  <a:lnTo>
                    <a:pt x="199148" y="697077"/>
                  </a:lnTo>
                  <a:close/>
                </a:path>
                <a:path w="332105" h="962659">
                  <a:moveTo>
                    <a:pt x="199148" y="597496"/>
                  </a:moveTo>
                  <a:lnTo>
                    <a:pt x="165963" y="597496"/>
                  </a:lnTo>
                  <a:lnTo>
                    <a:pt x="132765" y="597496"/>
                  </a:lnTo>
                  <a:lnTo>
                    <a:pt x="132765" y="630694"/>
                  </a:lnTo>
                  <a:lnTo>
                    <a:pt x="165963" y="630694"/>
                  </a:lnTo>
                  <a:lnTo>
                    <a:pt x="165963" y="663892"/>
                  </a:lnTo>
                  <a:lnTo>
                    <a:pt x="199148" y="663892"/>
                  </a:lnTo>
                  <a:lnTo>
                    <a:pt x="199148" y="597496"/>
                  </a:lnTo>
                  <a:close/>
                </a:path>
                <a:path w="332105" h="962659">
                  <a:moveTo>
                    <a:pt x="199148" y="497916"/>
                  </a:moveTo>
                  <a:lnTo>
                    <a:pt x="165963" y="497916"/>
                  </a:lnTo>
                  <a:lnTo>
                    <a:pt x="165963" y="531114"/>
                  </a:lnTo>
                  <a:lnTo>
                    <a:pt x="132765" y="531114"/>
                  </a:lnTo>
                  <a:lnTo>
                    <a:pt x="99580" y="531114"/>
                  </a:lnTo>
                  <a:lnTo>
                    <a:pt x="66382" y="531114"/>
                  </a:lnTo>
                  <a:lnTo>
                    <a:pt x="66382" y="564311"/>
                  </a:lnTo>
                  <a:lnTo>
                    <a:pt x="99580" y="564311"/>
                  </a:lnTo>
                  <a:lnTo>
                    <a:pt x="132765" y="564311"/>
                  </a:lnTo>
                  <a:lnTo>
                    <a:pt x="165963" y="564311"/>
                  </a:lnTo>
                  <a:lnTo>
                    <a:pt x="199148" y="564299"/>
                  </a:lnTo>
                  <a:lnTo>
                    <a:pt x="199148" y="497916"/>
                  </a:lnTo>
                  <a:close/>
                </a:path>
                <a:path w="332105" h="962659">
                  <a:moveTo>
                    <a:pt x="199148" y="431533"/>
                  </a:moveTo>
                  <a:lnTo>
                    <a:pt x="165963" y="431533"/>
                  </a:lnTo>
                  <a:lnTo>
                    <a:pt x="165963" y="464718"/>
                  </a:lnTo>
                  <a:lnTo>
                    <a:pt x="199148" y="464718"/>
                  </a:lnTo>
                  <a:lnTo>
                    <a:pt x="199148" y="431533"/>
                  </a:lnTo>
                  <a:close/>
                </a:path>
                <a:path w="332105" h="962659">
                  <a:moveTo>
                    <a:pt x="199148" y="331952"/>
                  </a:moveTo>
                  <a:lnTo>
                    <a:pt x="165963" y="331952"/>
                  </a:lnTo>
                  <a:lnTo>
                    <a:pt x="165963" y="398335"/>
                  </a:lnTo>
                  <a:lnTo>
                    <a:pt x="199148" y="398335"/>
                  </a:lnTo>
                  <a:lnTo>
                    <a:pt x="199148" y="331952"/>
                  </a:lnTo>
                  <a:close/>
                </a:path>
                <a:path w="332105" h="962659">
                  <a:moveTo>
                    <a:pt x="199148" y="232359"/>
                  </a:moveTo>
                  <a:lnTo>
                    <a:pt x="165963" y="232359"/>
                  </a:lnTo>
                  <a:lnTo>
                    <a:pt x="165963" y="265557"/>
                  </a:lnTo>
                  <a:lnTo>
                    <a:pt x="199148" y="265557"/>
                  </a:lnTo>
                  <a:lnTo>
                    <a:pt x="199148" y="232359"/>
                  </a:lnTo>
                  <a:close/>
                </a:path>
                <a:path w="332105" h="962659">
                  <a:moveTo>
                    <a:pt x="199148" y="132778"/>
                  </a:moveTo>
                  <a:lnTo>
                    <a:pt x="165963" y="132778"/>
                  </a:lnTo>
                  <a:lnTo>
                    <a:pt x="165963" y="99593"/>
                  </a:lnTo>
                  <a:lnTo>
                    <a:pt x="132765" y="99593"/>
                  </a:lnTo>
                  <a:lnTo>
                    <a:pt x="132765" y="132778"/>
                  </a:lnTo>
                  <a:lnTo>
                    <a:pt x="132765" y="165976"/>
                  </a:lnTo>
                  <a:lnTo>
                    <a:pt x="165963" y="165976"/>
                  </a:lnTo>
                  <a:lnTo>
                    <a:pt x="165963" y="199174"/>
                  </a:lnTo>
                  <a:lnTo>
                    <a:pt x="199148" y="199174"/>
                  </a:lnTo>
                  <a:lnTo>
                    <a:pt x="199148" y="132778"/>
                  </a:lnTo>
                  <a:close/>
                </a:path>
                <a:path w="332105" h="962659">
                  <a:moveTo>
                    <a:pt x="199148" y="0"/>
                  </a:moveTo>
                  <a:lnTo>
                    <a:pt x="165963" y="0"/>
                  </a:lnTo>
                  <a:lnTo>
                    <a:pt x="165963" y="33197"/>
                  </a:lnTo>
                  <a:lnTo>
                    <a:pt x="199148" y="33197"/>
                  </a:lnTo>
                  <a:lnTo>
                    <a:pt x="199148" y="0"/>
                  </a:lnTo>
                  <a:close/>
                </a:path>
                <a:path w="332105" h="962659">
                  <a:moveTo>
                    <a:pt x="232359" y="763473"/>
                  </a:moveTo>
                  <a:lnTo>
                    <a:pt x="199161" y="763473"/>
                  </a:lnTo>
                  <a:lnTo>
                    <a:pt x="199161" y="796671"/>
                  </a:lnTo>
                  <a:lnTo>
                    <a:pt x="232359" y="796671"/>
                  </a:lnTo>
                  <a:lnTo>
                    <a:pt x="232359" y="763473"/>
                  </a:lnTo>
                  <a:close/>
                </a:path>
                <a:path w="332105" h="962659">
                  <a:moveTo>
                    <a:pt x="232359" y="630694"/>
                  </a:moveTo>
                  <a:lnTo>
                    <a:pt x="199161" y="630694"/>
                  </a:lnTo>
                  <a:lnTo>
                    <a:pt x="199161" y="663892"/>
                  </a:lnTo>
                  <a:lnTo>
                    <a:pt x="232359" y="663892"/>
                  </a:lnTo>
                  <a:lnTo>
                    <a:pt x="232359" y="630694"/>
                  </a:lnTo>
                  <a:close/>
                </a:path>
                <a:path w="332105" h="962659">
                  <a:moveTo>
                    <a:pt x="232359" y="199174"/>
                  </a:moveTo>
                  <a:lnTo>
                    <a:pt x="199161" y="199174"/>
                  </a:lnTo>
                  <a:lnTo>
                    <a:pt x="199161" y="232359"/>
                  </a:lnTo>
                  <a:lnTo>
                    <a:pt x="232359" y="232359"/>
                  </a:lnTo>
                  <a:lnTo>
                    <a:pt x="232359" y="199174"/>
                  </a:lnTo>
                  <a:close/>
                </a:path>
                <a:path w="332105" h="962659">
                  <a:moveTo>
                    <a:pt x="265544" y="564311"/>
                  </a:moveTo>
                  <a:lnTo>
                    <a:pt x="232359" y="564311"/>
                  </a:lnTo>
                  <a:lnTo>
                    <a:pt x="199161" y="564311"/>
                  </a:lnTo>
                  <a:lnTo>
                    <a:pt x="199161" y="597496"/>
                  </a:lnTo>
                  <a:lnTo>
                    <a:pt x="232359" y="597496"/>
                  </a:lnTo>
                  <a:lnTo>
                    <a:pt x="265544" y="597496"/>
                  </a:lnTo>
                  <a:lnTo>
                    <a:pt x="265544" y="564311"/>
                  </a:lnTo>
                  <a:close/>
                </a:path>
                <a:path w="332105" h="962659">
                  <a:moveTo>
                    <a:pt x="265544" y="497916"/>
                  </a:moveTo>
                  <a:lnTo>
                    <a:pt x="232359" y="497916"/>
                  </a:lnTo>
                  <a:lnTo>
                    <a:pt x="232359" y="531101"/>
                  </a:lnTo>
                  <a:lnTo>
                    <a:pt x="265544" y="531101"/>
                  </a:lnTo>
                  <a:lnTo>
                    <a:pt x="265544" y="497916"/>
                  </a:lnTo>
                  <a:close/>
                </a:path>
                <a:path w="332105" h="962659">
                  <a:moveTo>
                    <a:pt x="265544" y="431533"/>
                  </a:moveTo>
                  <a:lnTo>
                    <a:pt x="232359" y="431533"/>
                  </a:lnTo>
                  <a:lnTo>
                    <a:pt x="232359" y="464718"/>
                  </a:lnTo>
                  <a:lnTo>
                    <a:pt x="265544" y="464718"/>
                  </a:lnTo>
                  <a:lnTo>
                    <a:pt x="265544" y="431533"/>
                  </a:lnTo>
                  <a:close/>
                </a:path>
                <a:path w="332105" h="962659">
                  <a:moveTo>
                    <a:pt x="265544" y="0"/>
                  </a:moveTo>
                  <a:lnTo>
                    <a:pt x="232359" y="0"/>
                  </a:lnTo>
                  <a:lnTo>
                    <a:pt x="232359" y="66382"/>
                  </a:lnTo>
                  <a:lnTo>
                    <a:pt x="265544" y="66382"/>
                  </a:lnTo>
                  <a:lnTo>
                    <a:pt x="265544" y="0"/>
                  </a:lnTo>
                  <a:close/>
                </a:path>
                <a:path w="332105" h="962659">
                  <a:moveTo>
                    <a:pt x="298742" y="929436"/>
                  </a:moveTo>
                  <a:lnTo>
                    <a:pt x="265544" y="929436"/>
                  </a:lnTo>
                  <a:lnTo>
                    <a:pt x="232359" y="929436"/>
                  </a:lnTo>
                  <a:lnTo>
                    <a:pt x="199161" y="929436"/>
                  </a:lnTo>
                  <a:lnTo>
                    <a:pt x="199161" y="962634"/>
                  </a:lnTo>
                  <a:lnTo>
                    <a:pt x="232359" y="962634"/>
                  </a:lnTo>
                  <a:lnTo>
                    <a:pt x="265544" y="962634"/>
                  </a:lnTo>
                  <a:lnTo>
                    <a:pt x="298742" y="962634"/>
                  </a:lnTo>
                  <a:lnTo>
                    <a:pt x="298742" y="929436"/>
                  </a:lnTo>
                  <a:close/>
                </a:path>
                <a:path w="332105" h="962659">
                  <a:moveTo>
                    <a:pt x="298742" y="796671"/>
                  </a:moveTo>
                  <a:lnTo>
                    <a:pt x="265544" y="796671"/>
                  </a:lnTo>
                  <a:lnTo>
                    <a:pt x="265544" y="863053"/>
                  </a:lnTo>
                  <a:lnTo>
                    <a:pt x="298742" y="863053"/>
                  </a:lnTo>
                  <a:lnTo>
                    <a:pt x="298742" y="796671"/>
                  </a:lnTo>
                  <a:close/>
                </a:path>
                <a:path w="332105" h="962659">
                  <a:moveTo>
                    <a:pt x="298742" y="697077"/>
                  </a:moveTo>
                  <a:lnTo>
                    <a:pt x="265544" y="697077"/>
                  </a:lnTo>
                  <a:lnTo>
                    <a:pt x="265544" y="663892"/>
                  </a:lnTo>
                  <a:lnTo>
                    <a:pt x="232359" y="663892"/>
                  </a:lnTo>
                  <a:lnTo>
                    <a:pt x="232359" y="763460"/>
                  </a:lnTo>
                  <a:lnTo>
                    <a:pt x="265544" y="763460"/>
                  </a:lnTo>
                  <a:lnTo>
                    <a:pt x="265544" y="730275"/>
                  </a:lnTo>
                  <a:lnTo>
                    <a:pt x="298742" y="730275"/>
                  </a:lnTo>
                  <a:lnTo>
                    <a:pt x="298742" y="697077"/>
                  </a:lnTo>
                  <a:close/>
                </a:path>
                <a:path w="332105" h="962659">
                  <a:moveTo>
                    <a:pt x="298742" y="464718"/>
                  </a:moveTo>
                  <a:lnTo>
                    <a:pt x="265544" y="464718"/>
                  </a:lnTo>
                  <a:lnTo>
                    <a:pt x="265544" y="497916"/>
                  </a:lnTo>
                  <a:lnTo>
                    <a:pt x="298742" y="497916"/>
                  </a:lnTo>
                  <a:lnTo>
                    <a:pt x="298742" y="464718"/>
                  </a:lnTo>
                  <a:close/>
                </a:path>
                <a:path w="332105" h="962659">
                  <a:moveTo>
                    <a:pt x="298742" y="331952"/>
                  </a:moveTo>
                  <a:lnTo>
                    <a:pt x="265544" y="331952"/>
                  </a:lnTo>
                  <a:lnTo>
                    <a:pt x="265544" y="365137"/>
                  </a:lnTo>
                  <a:lnTo>
                    <a:pt x="232359" y="365137"/>
                  </a:lnTo>
                  <a:lnTo>
                    <a:pt x="199161" y="365137"/>
                  </a:lnTo>
                  <a:lnTo>
                    <a:pt x="199161" y="398335"/>
                  </a:lnTo>
                  <a:lnTo>
                    <a:pt x="232359" y="398335"/>
                  </a:lnTo>
                  <a:lnTo>
                    <a:pt x="265544" y="398335"/>
                  </a:lnTo>
                  <a:lnTo>
                    <a:pt x="298742" y="398335"/>
                  </a:lnTo>
                  <a:lnTo>
                    <a:pt x="298742" y="331952"/>
                  </a:lnTo>
                  <a:close/>
                </a:path>
                <a:path w="332105" h="962659">
                  <a:moveTo>
                    <a:pt x="331939" y="66395"/>
                  </a:moveTo>
                  <a:lnTo>
                    <a:pt x="298742" y="66395"/>
                  </a:lnTo>
                  <a:lnTo>
                    <a:pt x="265544" y="66395"/>
                  </a:lnTo>
                  <a:lnTo>
                    <a:pt x="232359" y="66395"/>
                  </a:lnTo>
                  <a:lnTo>
                    <a:pt x="199161" y="66395"/>
                  </a:lnTo>
                  <a:lnTo>
                    <a:pt x="199161" y="132778"/>
                  </a:lnTo>
                  <a:lnTo>
                    <a:pt x="199161" y="165976"/>
                  </a:lnTo>
                  <a:lnTo>
                    <a:pt x="232359" y="165976"/>
                  </a:lnTo>
                  <a:lnTo>
                    <a:pt x="265544" y="165976"/>
                  </a:lnTo>
                  <a:lnTo>
                    <a:pt x="265544" y="232359"/>
                  </a:lnTo>
                  <a:lnTo>
                    <a:pt x="232359" y="232359"/>
                  </a:lnTo>
                  <a:lnTo>
                    <a:pt x="232359" y="265557"/>
                  </a:lnTo>
                  <a:lnTo>
                    <a:pt x="199161" y="265557"/>
                  </a:lnTo>
                  <a:lnTo>
                    <a:pt x="199161" y="331939"/>
                  </a:lnTo>
                  <a:lnTo>
                    <a:pt x="232359" y="331939"/>
                  </a:lnTo>
                  <a:lnTo>
                    <a:pt x="232359" y="298742"/>
                  </a:lnTo>
                  <a:lnTo>
                    <a:pt x="265544" y="298742"/>
                  </a:lnTo>
                  <a:lnTo>
                    <a:pt x="298742" y="298754"/>
                  </a:lnTo>
                  <a:lnTo>
                    <a:pt x="298742" y="132778"/>
                  </a:lnTo>
                  <a:lnTo>
                    <a:pt x="265544" y="132778"/>
                  </a:lnTo>
                  <a:lnTo>
                    <a:pt x="232359" y="132778"/>
                  </a:lnTo>
                  <a:lnTo>
                    <a:pt x="232359" y="99593"/>
                  </a:lnTo>
                  <a:lnTo>
                    <a:pt x="265544" y="99593"/>
                  </a:lnTo>
                  <a:lnTo>
                    <a:pt x="298742" y="99593"/>
                  </a:lnTo>
                  <a:lnTo>
                    <a:pt x="298742" y="132778"/>
                  </a:lnTo>
                  <a:lnTo>
                    <a:pt x="331939" y="132778"/>
                  </a:lnTo>
                  <a:lnTo>
                    <a:pt x="331939" y="66395"/>
                  </a:lnTo>
                  <a:close/>
                </a:path>
              </a:pathLst>
            </a:custGeom>
            <a:grpFill/>
          </p:spPr>
          <p:txBody>
            <a:bodyPr wrap="square" lIns="0" tIns="0" rIns="0" bIns="0" rtlCol="0"/>
            <a:lstStyle/>
            <a:p>
              <a:pPr defTabSz="554492"/>
              <a:endParaRPr sz="1092" kern="0">
                <a:solidFill>
                  <a:sysClr val="windowText" lastClr="000000"/>
                </a:solidFill>
              </a:endParaRPr>
            </a:p>
          </p:txBody>
        </p:sp>
        <p:sp>
          <p:nvSpPr>
            <p:cNvPr id="24" name="object 7">
              <a:extLst>
                <a:ext uri="{FF2B5EF4-FFF2-40B4-BE49-F238E27FC236}">
                  <a16:creationId xmlns:a16="http://schemas.microsoft.com/office/drawing/2014/main" id="{10C502B0-DF09-5CB1-E855-905F51A327F7}"/>
                </a:ext>
              </a:extLst>
            </p:cNvPr>
            <p:cNvSpPr/>
            <p:nvPr/>
          </p:nvSpPr>
          <p:spPr>
            <a:xfrm>
              <a:off x="1168387" y="7996294"/>
              <a:ext cx="66675" cy="796925"/>
            </a:xfrm>
            <a:custGeom>
              <a:avLst/>
              <a:gdLst/>
              <a:ahLst/>
              <a:cxnLst/>
              <a:rect l="l" t="t" r="r" b="b"/>
              <a:pathLst>
                <a:path w="66675" h="796925">
                  <a:moveTo>
                    <a:pt x="33197" y="763460"/>
                  </a:moveTo>
                  <a:lnTo>
                    <a:pt x="0" y="763460"/>
                  </a:lnTo>
                  <a:lnTo>
                    <a:pt x="0" y="796658"/>
                  </a:lnTo>
                  <a:lnTo>
                    <a:pt x="33197" y="796658"/>
                  </a:lnTo>
                  <a:lnTo>
                    <a:pt x="33197" y="763460"/>
                  </a:lnTo>
                  <a:close/>
                </a:path>
                <a:path w="66675" h="796925">
                  <a:moveTo>
                    <a:pt x="33197" y="431520"/>
                  </a:moveTo>
                  <a:lnTo>
                    <a:pt x="0" y="431520"/>
                  </a:lnTo>
                  <a:lnTo>
                    <a:pt x="0" y="597496"/>
                  </a:lnTo>
                  <a:lnTo>
                    <a:pt x="33197" y="597496"/>
                  </a:lnTo>
                  <a:lnTo>
                    <a:pt x="33197" y="431520"/>
                  </a:lnTo>
                  <a:close/>
                </a:path>
                <a:path w="66675" h="796925">
                  <a:moveTo>
                    <a:pt x="33197" y="365137"/>
                  </a:moveTo>
                  <a:lnTo>
                    <a:pt x="0" y="365137"/>
                  </a:lnTo>
                  <a:lnTo>
                    <a:pt x="0" y="398322"/>
                  </a:lnTo>
                  <a:lnTo>
                    <a:pt x="33197" y="398322"/>
                  </a:lnTo>
                  <a:lnTo>
                    <a:pt x="33197" y="365137"/>
                  </a:lnTo>
                  <a:close/>
                </a:path>
                <a:path w="66675" h="796925">
                  <a:moveTo>
                    <a:pt x="66382" y="132778"/>
                  </a:moveTo>
                  <a:lnTo>
                    <a:pt x="33197" y="132778"/>
                  </a:lnTo>
                  <a:lnTo>
                    <a:pt x="33197" y="199161"/>
                  </a:lnTo>
                  <a:lnTo>
                    <a:pt x="66382" y="199161"/>
                  </a:lnTo>
                  <a:lnTo>
                    <a:pt x="66382" y="132778"/>
                  </a:lnTo>
                  <a:close/>
                </a:path>
                <a:path w="66675" h="796925">
                  <a:moveTo>
                    <a:pt x="66382" y="0"/>
                  </a:moveTo>
                  <a:lnTo>
                    <a:pt x="33197" y="0"/>
                  </a:lnTo>
                  <a:lnTo>
                    <a:pt x="0" y="0"/>
                  </a:lnTo>
                  <a:lnTo>
                    <a:pt x="0" y="66382"/>
                  </a:lnTo>
                  <a:lnTo>
                    <a:pt x="0" y="99580"/>
                  </a:lnTo>
                  <a:lnTo>
                    <a:pt x="33197" y="99580"/>
                  </a:lnTo>
                  <a:lnTo>
                    <a:pt x="66382" y="99580"/>
                  </a:lnTo>
                  <a:lnTo>
                    <a:pt x="66382" y="66382"/>
                  </a:lnTo>
                  <a:lnTo>
                    <a:pt x="33197" y="66382"/>
                  </a:lnTo>
                  <a:lnTo>
                    <a:pt x="33197" y="33197"/>
                  </a:lnTo>
                  <a:lnTo>
                    <a:pt x="66382" y="33197"/>
                  </a:lnTo>
                  <a:lnTo>
                    <a:pt x="66382" y="0"/>
                  </a:lnTo>
                  <a:close/>
                </a:path>
              </a:pathLst>
            </a:custGeom>
            <a:grpFill/>
          </p:spPr>
          <p:txBody>
            <a:bodyPr wrap="square" lIns="0" tIns="0" rIns="0" bIns="0" rtlCol="0"/>
            <a:lstStyle/>
            <a:p>
              <a:pPr defTabSz="554492"/>
              <a:endParaRPr sz="1092" kern="0">
                <a:solidFill>
                  <a:sysClr val="windowText" lastClr="000000"/>
                </a:solidFill>
              </a:endParaRPr>
            </a:p>
          </p:txBody>
        </p:sp>
        <p:sp>
          <p:nvSpPr>
            <p:cNvPr id="25" name="object 8">
              <a:extLst>
                <a:ext uri="{FF2B5EF4-FFF2-40B4-BE49-F238E27FC236}">
                  <a16:creationId xmlns:a16="http://schemas.microsoft.com/office/drawing/2014/main" id="{54A9B785-F56C-0122-9F96-C6CC4EBA65D4}"/>
                </a:ext>
              </a:extLst>
            </p:cNvPr>
            <p:cNvSpPr/>
            <p:nvPr/>
          </p:nvSpPr>
          <p:spPr>
            <a:xfrm>
              <a:off x="1218182" y="8228650"/>
              <a:ext cx="0" cy="332105"/>
            </a:xfrm>
            <a:custGeom>
              <a:avLst/>
              <a:gdLst/>
              <a:ahLst/>
              <a:cxnLst/>
              <a:rect l="l" t="t" r="r" b="b"/>
              <a:pathLst>
                <a:path h="332104">
                  <a:moveTo>
                    <a:pt x="0" y="0"/>
                  </a:moveTo>
                  <a:lnTo>
                    <a:pt x="0" y="331937"/>
                  </a:lnTo>
                </a:path>
              </a:pathLst>
            </a:custGeom>
            <a:grpFill/>
            <a:ln w="33192">
              <a:solidFill>
                <a:srgbClr val="FFFFFF"/>
              </a:solidFill>
              <a:prstDash val="sysDot"/>
            </a:ln>
          </p:spPr>
          <p:txBody>
            <a:bodyPr wrap="square" lIns="0" tIns="0" rIns="0" bIns="0" rtlCol="0"/>
            <a:lstStyle/>
            <a:p>
              <a:pPr defTabSz="554492"/>
              <a:endParaRPr sz="1092" kern="0">
                <a:solidFill>
                  <a:sysClr val="windowText" lastClr="000000"/>
                </a:solidFill>
              </a:endParaRPr>
            </a:p>
          </p:txBody>
        </p:sp>
        <p:sp>
          <p:nvSpPr>
            <p:cNvPr id="26" name="object 9">
              <a:extLst>
                <a:ext uri="{FF2B5EF4-FFF2-40B4-BE49-F238E27FC236}">
                  <a16:creationId xmlns:a16="http://schemas.microsoft.com/office/drawing/2014/main" id="{0BCB7963-45E0-1C7E-059A-7B231F96B674}"/>
                </a:ext>
              </a:extLst>
            </p:cNvPr>
            <p:cNvSpPr/>
            <p:nvPr/>
          </p:nvSpPr>
          <p:spPr>
            <a:xfrm>
              <a:off x="1201585" y="7929899"/>
              <a:ext cx="166370" cy="962660"/>
            </a:xfrm>
            <a:custGeom>
              <a:avLst/>
              <a:gdLst/>
              <a:ahLst/>
              <a:cxnLst/>
              <a:rect l="l" t="t" r="r" b="b"/>
              <a:pathLst>
                <a:path w="166369" h="962659">
                  <a:moveTo>
                    <a:pt x="33185" y="829856"/>
                  </a:moveTo>
                  <a:lnTo>
                    <a:pt x="0" y="829856"/>
                  </a:lnTo>
                  <a:lnTo>
                    <a:pt x="0" y="929436"/>
                  </a:lnTo>
                  <a:lnTo>
                    <a:pt x="33185" y="929436"/>
                  </a:lnTo>
                  <a:lnTo>
                    <a:pt x="33185" y="829856"/>
                  </a:lnTo>
                  <a:close/>
                </a:path>
                <a:path w="166369" h="962659">
                  <a:moveTo>
                    <a:pt x="66382" y="796671"/>
                  </a:moveTo>
                  <a:lnTo>
                    <a:pt x="33185" y="796671"/>
                  </a:lnTo>
                  <a:lnTo>
                    <a:pt x="33185" y="829856"/>
                  </a:lnTo>
                  <a:lnTo>
                    <a:pt x="66382" y="829856"/>
                  </a:lnTo>
                  <a:lnTo>
                    <a:pt x="66382" y="796671"/>
                  </a:lnTo>
                  <a:close/>
                </a:path>
                <a:path w="166369" h="962659">
                  <a:moveTo>
                    <a:pt x="99568" y="929436"/>
                  </a:moveTo>
                  <a:lnTo>
                    <a:pt x="66382" y="929436"/>
                  </a:lnTo>
                  <a:lnTo>
                    <a:pt x="66382" y="962634"/>
                  </a:lnTo>
                  <a:lnTo>
                    <a:pt x="99568" y="962634"/>
                  </a:lnTo>
                  <a:lnTo>
                    <a:pt x="99568" y="929436"/>
                  </a:lnTo>
                  <a:close/>
                </a:path>
                <a:path w="166369" h="962659">
                  <a:moveTo>
                    <a:pt x="99568" y="597496"/>
                  </a:moveTo>
                  <a:lnTo>
                    <a:pt x="66382" y="597496"/>
                  </a:lnTo>
                  <a:lnTo>
                    <a:pt x="33185" y="597496"/>
                  </a:lnTo>
                  <a:lnTo>
                    <a:pt x="33185" y="663892"/>
                  </a:lnTo>
                  <a:lnTo>
                    <a:pt x="0" y="663892"/>
                  </a:lnTo>
                  <a:lnTo>
                    <a:pt x="0" y="796671"/>
                  </a:lnTo>
                  <a:lnTo>
                    <a:pt x="33185" y="796671"/>
                  </a:lnTo>
                  <a:lnTo>
                    <a:pt x="33185" y="697077"/>
                  </a:lnTo>
                  <a:lnTo>
                    <a:pt x="66382" y="697077"/>
                  </a:lnTo>
                  <a:lnTo>
                    <a:pt x="99568" y="697077"/>
                  </a:lnTo>
                  <a:lnTo>
                    <a:pt x="99568" y="663892"/>
                  </a:lnTo>
                  <a:lnTo>
                    <a:pt x="66382" y="663892"/>
                  </a:lnTo>
                  <a:lnTo>
                    <a:pt x="66382" y="630694"/>
                  </a:lnTo>
                  <a:lnTo>
                    <a:pt x="99568" y="630694"/>
                  </a:lnTo>
                  <a:lnTo>
                    <a:pt x="99568" y="597496"/>
                  </a:lnTo>
                  <a:close/>
                </a:path>
                <a:path w="166369" h="962659">
                  <a:moveTo>
                    <a:pt x="99568" y="531114"/>
                  </a:moveTo>
                  <a:lnTo>
                    <a:pt x="66382" y="531114"/>
                  </a:lnTo>
                  <a:lnTo>
                    <a:pt x="66382" y="564311"/>
                  </a:lnTo>
                  <a:lnTo>
                    <a:pt x="99568" y="564311"/>
                  </a:lnTo>
                  <a:lnTo>
                    <a:pt x="99568" y="531114"/>
                  </a:lnTo>
                  <a:close/>
                </a:path>
                <a:path w="166369" h="962659">
                  <a:moveTo>
                    <a:pt x="99568" y="464718"/>
                  </a:moveTo>
                  <a:lnTo>
                    <a:pt x="66382" y="464718"/>
                  </a:lnTo>
                  <a:lnTo>
                    <a:pt x="66382" y="497916"/>
                  </a:lnTo>
                  <a:lnTo>
                    <a:pt x="99568" y="497916"/>
                  </a:lnTo>
                  <a:lnTo>
                    <a:pt x="99568" y="464718"/>
                  </a:lnTo>
                  <a:close/>
                </a:path>
                <a:path w="166369" h="962659">
                  <a:moveTo>
                    <a:pt x="99568" y="398335"/>
                  </a:moveTo>
                  <a:lnTo>
                    <a:pt x="66382" y="398335"/>
                  </a:lnTo>
                  <a:lnTo>
                    <a:pt x="33185" y="398335"/>
                  </a:lnTo>
                  <a:lnTo>
                    <a:pt x="33185" y="431533"/>
                  </a:lnTo>
                  <a:lnTo>
                    <a:pt x="66382" y="431533"/>
                  </a:lnTo>
                  <a:lnTo>
                    <a:pt x="99568" y="431533"/>
                  </a:lnTo>
                  <a:lnTo>
                    <a:pt x="99568" y="398335"/>
                  </a:lnTo>
                  <a:close/>
                </a:path>
                <a:path w="166369" h="962659">
                  <a:moveTo>
                    <a:pt x="99568" y="165976"/>
                  </a:moveTo>
                  <a:lnTo>
                    <a:pt x="66382" y="165976"/>
                  </a:lnTo>
                  <a:lnTo>
                    <a:pt x="66382" y="232359"/>
                  </a:lnTo>
                  <a:lnTo>
                    <a:pt x="33185" y="232359"/>
                  </a:lnTo>
                  <a:lnTo>
                    <a:pt x="33185" y="298742"/>
                  </a:lnTo>
                  <a:lnTo>
                    <a:pt x="66382" y="298742"/>
                  </a:lnTo>
                  <a:lnTo>
                    <a:pt x="99568" y="298754"/>
                  </a:lnTo>
                  <a:lnTo>
                    <a:pt x="99568" y="165976"/>
                  </a:lnTo>
                  <a:close/>
                </a:path>
                <a:path w="166369" h="962659">
                  <a:moveTo>
                    <a:pt x="99568" y="66395"/>
                  </a:moveTo>
                  <a:lnTo>
                    <a:pt x="66382" y="66395"/>
                  </a:lnTo>
                  <a:lnTo>
                    <a:pt x="66382" y="99593"/>
                  </a:lnTo>
                  <a:lnTo>
                    <a:pt x="33185" y="99593"/>
                  </a:lnTo>
                  <a:lnTo>
                    <a:pt x="33185" y="132778"/>
                  </a:lnTo>
                  <a:lnTo>
                    <a:pt x="66382" y="132778"/>
                  </a:lnTo>
                  <a:lnTo>
                    <a:pt x="99568" y="132778"/>
                  </a:lnTo>
                  <a:lnTo>
                    <a:pt x="99568" y="66395"/>
                  </a:lnTo>
                  <a:close/>
                </a:path>
                <a:path w="166369" h="962659">
                  <a:moveTo>
                    <a:pt x="99568" y="33197"/>
                  </a:moveTo>
                  <a:lnTo>
                    <a:pt x="66382" y="33197"/>
                  </a:lnTo>
                  <a:lnTo>
                    <a:pt x="33185" y="33197"/>
                  </a:lnTo>
                  <a:lnTo>
                    <a:pt x="33185" y="66382"/>
                  </a:lnTo>
                  <a:lnTo>
                    <a:pt x="66382" y="66382"/>
                  </a:lnTo>
                  <a:lnTo>
                    <a:pt x="99568" y="66382"/>
                  </a:lnTo>
                  <a:lnTo>
                    <a:pt x="99568" y="33197"/>
                  </a:lnTo>
                  <a:close/>
                </a:path>
                <a:path w="166369" h="962659">
                  <a:moveTo>
                    <a:pt x="132778" y="929436"/>
                  </a:moveTo>
                  <a:lnTo>
                    <a:pt x="99580" y="929436"/>
                  </a:lnTo>
                  <a:lnTo>
                    <a:pt x="99580" y="962634"/>
                  </a:lnTo>
                  <a:lnTo>
                    <a:pt x="132778" y="962634"/>
                  </a:lnTo>
                  <a:lnTo>
                    <a:pt x="132778" y="929436"/>
                  </a:lnTo>
                  <a:close/>
                </a:path>
                <a:path w="166369" h="962659">
                  <a:moveTo>
                    <a:pt x="132778" y="829856"/>
                  </a:moveTo>
                  <a:lnTo>
                    <a:pt x="99580" y="829856"/>
                  </a:lnTo>
                  <a:lnTo>
                    <a:pt x="99580" y="896251"/>
                  </a:lnTo>
                  <a:lnTo>
                    <a:pt x="132778" y="896251"/>
                  </a:lnTo>
                  <a:lnTo>
                    <a:pt x="132778" y="829856"/>
                  </a:lnTo>
                  <a:close/>
                </a:path>
                <a:path w="166369" h="962659">
                  <a:moveTo>
                    <a:pt x="132778" y="730275"/>
                  </a:moveTo>
                  <a:lnTo>
                    <a:pt x="99580" y="730275"/>
                  </a:lnTo>
                  <a:lnTo>
                    <a:pt x="99580" y="763460"/>
                  </a:lnTo>
                  <a:lnTo>
                    <a:pt x="132778" y="763460"/>
                  </a:lnTo>
                  <a:lnTo>
                    <a:pt x="132778" y="730275"/>
                  </a:lnTo>
                  <a:close/>
                </a:path>
                <a:path w="166369" h="962659">
                  <a:moveTo>
                    <a:pt x="132778" y="630694"/>
                  </a:moveTo>
                  <a:lnTo>
                    <a:pt x="99580" y="630694"/>
                  </a:lnTo>
                  <a:lnTo>
                    <a:pt x="99580" y="663892"/>
                  </a:lnTo>
                  <a:lnTo>
                    <a:pt x="132778" y="663892"/>
                  </a:lnTo>
                  <a:lnTo>
                    <a:pt x="132778" y="630694"/>
                  </a:lnTo>
                  <a:close/>
                </a:path>
                <a:path w="166369" h="962659">
                  <a:moveTo>
                    <a:pt x="132778" y="398335"/>
                  </a:moveTo>
                  <a:lnTo>
                    <a:pt x="99580" y="398335"/>
                  </a:lnTo>
                  <a:lnTo>
                    <a:pt x="99580" y="497916"/>
                  </a:lnTo>
                  <a:lnTo>
                    <a:pt x="132778" y="497916"/>
                  </a:lnTo>
                  <a:lnTo>
                    <a:pt x="132778" y="398335"/>
                  </a:lnTo>
                  <a:close/>
                </a:path>
                <a:path w="166369" h="962659">
                  <a:moveTo>
                    <a:pt x="132778" y="298754"/>
                  </a:moveTo>
                  <a:lnTo>
                    <a:pt x="99580" y="298754"/>
                  </a:lnTo>
                  <a:lnTo>
                    <a:pt x="99580" y="331952"/>
                  </a:lnTo>
                  <a:lnTo>
                    <a:pt x="132778" y="331952"/>
                  </a:lnTo>
                  <a:lnTo>
                    <a:pt x="132778" y="298754"/>
                  </a:lnTo>
                  <a:close/>
                </a:path>
                <a:path w="166369" h="962659">
                  <a:moveTo>
                    <a:pt x="132778" y="132778"/>
                  </a:moveTo>
                  <a:lnTo>
                    <a:pt x="99580" y="132778"/>
                  </a:lnTo>
                  <a:lnTo>
                    <a:pt x="99580" y="199174"/>
                  </a:lnTo>
                  <a:lnTo>
                    <a:pt x="132778" y="199174"/>
                  </a:lnTo>
                  <a:lnTo>
                    <a:pt x="132778" y="132778"/>
                  </a:lnTo>
                  <a:close/>
                </a:path>
                <a:path w="166369" h="962659">
                  <a:moveTo>
                    <a:pt x="165963" y="66395"/>
                  </a:moveTo>
                  <a:lnTo>
                    <a:pt x="132778" y="66395"/>
                  </a:lnTo>
                  <a:lnTo>
                    <a:pt x="99580" y="66395"/>
                  </a:lnTo>
                  <a:lnTo>
                    <a:pt x="99580" y="99593"/>
                  </a:lnTo>
                  <a:lnTo>
                    <a:pt x="132778" y="99593"/>
                  </a:lnTo>
                  <a:lnTo>
                    <a:pt x="132778" y="132778"/>
                  </a:lnTo>
                  <a:lnTo>
                    <a:pt x="165963" y="132778"/>
                  </a:lnTo>
                  <a:lnTo>
                    <a:pt x="165963" y="66395"/>
                  </a:lnTo>
                  <a:close/>
                </a:path>
                <a:path w="166369" h="962659">
                  <a:moveTo>
                    <a:pt x="165963" y="0"/>
                  </a:moveTo>
                  <a:lnTo>
                    <a:pt x="132778" y="0"/>
                  </a:lnTo>
                  <a:lnTo>
                    <a:pt x="99580" y="0"/>
                  </a:lnTo>
                  <a:lnTo>
                    <a:pt x="99580" y="33197"/>
                  </a:lnTo>
                  <a:lnTo>
                    <a:pt x="132778" y="33197"/>
                  </a:lnTo>
                  <a:lnTo>
                    <a:pt x="132778" y="66382"/>
                  </a:lnTo>
                  <a:lnTo>
                    <a:pt x="165963" y="66382"/>
                  </a:lnTo>
                  <a:lnTo>
                    <a:pt x="165963" y="0"/>
                  </a:lnTo>
                  <a:close/>
                </a:path>
              </a:pathLst>
            </a:custGeom>
            <a:grpFill/>
          </p:spPr>
          <p:txBody>
            <a:bodyPr wrap="square" lIns="0" tIns="0" rIns="0" bIns="0" rtlCol="0"/>
            <a:lstStyle/>
            <a:p>
              <a:pPr defTabSz="554492"/>
              <a:endParaRPr sz="1092" kern="0">
                <a:solidFill>
                  <a:sysClr val="windowText" lastClr="000000"/>
                </a:solidFill>
              </a:endParaRPr>
            </a:p>
          </p:txBody>
        </p:sp>
        <p:sp>
          <p:nvSpPr>
            <p:cNvPr id="27" name="object 10">
              <a:extLst>
                <a:ext uri="{FF2B5EF4-FFF2-40B4-BE49-F238E27FC236}">
                  <a16:creationId xmlns:a16="http://schemas.microsoft.com/office/drawing/2014/main" id="{C0328088-9E88-8323-2D22-231E8893F6AA}"/>
                </a:ext>
              </a:extLst>
            </p:cNvPr>
            <p:cNvSpPr/>
            <p:nvPr/>
          </p:nvSpPr>
          <p:spPr>
            <a:xfrm>
              <a:off x="1350964" y="8095869"/>
              <a:ext cx="0" cy="431800"/>
            </a:xfrm>
            <a:custGeom>
              <a:avLst/>
              <a:gdLst/>
              <a:ahLst/>
              <a:cxnLst/>
              <a:rect l="l" t="t" r="r" b="b"/>
              <a:pathLst>
                <a:path h="431800">
                  <a:moveTo>
                    <a:pt x="0" y="0"/>
                  </a:moveTo>
                  <a:lnTo>
                    <a:pt x="0" y="431526"/>
                  </a:lnTo>
                </a:path>
              </a:pathLst>
            </a:custGeom>
            <a:grpFill/>
            <a:ln w="33192">
              <a:solidFill>
                <a:srgbClr val="FFFFFF"/>
              </a:solidFill>
              <a:prstDash val="sysDot"/>
            </a:ln>
          </p:spPr>
          <p:txBody>
            <a:bodyPr wrap="square" lIns="0" tIns="0" rIns="0" bIns="0" rtlCol="0"/>
            <a:lstStyle/>
            <a:p>
              <a:pPr defTabSz="554492"/>
              <a:endParaRPr sz="1092" kern="0">
                <a:solidFill>
                  <a:sysClr val="windowText" lastClr="000000"/>
                </a:solidFill>
              </a:endParaRPr>
            </a:p>
          </p:txBody>
        </p:sp>
        <p:sp>
          <p:nvSpPr>
            <p:cNvPr id="28" name="object 11">
              <a:extLst>
                <a:ext uri="{FF2B5EF4-FFF2-40B4-BE49-F238E27FC236}">
                  <a16:creationId xmlns:a16="http://schemas.microsoft.com/office/drawing/2014/main" id="{7BFA01F9-E8FD-0105-7715-3E18FC76C0E3}"/>
                </a:ext>
              </a:extLst>
            </p:cNvPr>
            <p:cNvSpPr/>
            <p:nvPr/>
          </p:nvSpPr>
          <p:spPr>
            <a:xfrm>
              <a:off x="1334363" y="7929899"/>
              <a:ext cx="299085" cy="962660"/>
            </a:xfrm>
            <a:custGeom>
              <a:avLst/>
              <a:gdLst/>
              <a:ahLst/>
              <a:cxnLst/>
              <a:rect l="l" t="t" r="r" b="b"/>
              <a:pathLst>
                <a:path w="299085" h="962659">
                  <a:moveTo>
                    <a:pt x="99580" y="730275"/>
                  </a:moveTo>
                  <a:lnTo>
                    <a:pt x="66382" y="730275"/>
                  </a:lnTo>
                  <a:lnTo>
                    <a:pt x="66382" y="763460"/>
                  </a:lnTo>
                  <a:lnTo>
                    <a:pt x="99580" y="763460"/>
                  </a:lnTo>
                  <a:lnTo>
                    <a:pt x="99580" y="730275"/>
                  </a:lnTo>
                  <a:close/>
                </a:path>
                <a:path w="299085" h="962659">
                  <a:moveTo>
                    <a:pt x="132765" y="863053"/>
                  </a:moveTo>
                  <a:lnTo>
                    <a:pt x="99580" y="863053"/>
                  </a:lnTo>
                  <a:lnTo>
                    <a:pt x="99580" y="896251"/>
                  </a:lnTo>
                  <a:lnTo>
                    <a:pt x="66382" y="896251"/>
                  </a:lnTo>
                  <a:lnTo>
                    <a:pt x="66382" y="962634"/>
                  </a:lnTo>
                  <a:lnTo>
                    <a:pt x="99580" y="962634"/>
                  </a:lnTo>
                  <a:lnTo>
                    <a:pt x="99580" y="929436"/>
                  </a:lnTo>
                  <a:lnTo>
                    <a:pt x="132765" y="929436"/>
                  </a:lnTo>
                  <a:lnTo>
                    <a:pt x="132765" y="863053"/>
                  </a:lnTo>
                  <a:close/>
                </a:path>
                <a:path w="299085" h="962659">
                  <a:moveTo>
                    <a:pt x="132765" y="564311"/>
                  </a:moveTo>
                  <a:lnTo>
                    <a:pt x="99580" y="564311"/>
                  </a:lnTo>
                  <a:lnTo>
                    <a:pt x="99580" y="630694"/>
                  </a:lnTo>
                  <a:lnTo>
                    <a:pt x="132765" y="630694"/>
                  </a:lnTo>
                  <a:lnTo>
                    <a:pt x="132765" y="564311"/>
                  </a:lnTo>
                  <a:close/>
                </a:path>
                <a:path w="299085" h="962659">
                  <a:moveTo>
                    <a:pt x="165963" y="298754"/>
                  </a:moveTo>
                  <a:lnTo>
                    <a:pt x="132765" y="298754"/>
                  </a:lnTo>
                  <a:lnTo>
                    <a:pt x="99580" y="298754"/>
                  </a:lnTo>
                  <a:lnTo>
                    <a:pt x="99580" y="265557"/>
                  </a:lnTo>
                  <a:lnTo>
                    <a:pt x="66382" y="265557"/>
                  </a:lnTo>
                  <a:lnTo>
                    <a:pt x="66382" y="298754"/>
                  </a:lnTo>
                  <a:lnTo>
                    <a:pt x="33185" y="298754"/>
                  </a:lnTo>
                  <a:lnTo>
                    <a:pt x="33185" y="331952"/>
                  </a:lnTo>
                  <a:lnTo>
                    <a:pt x="66382" y="331952"/>
                  </a:lnTo>
                  <a:lnTo>
                    <a:pt x="66382" y="365137"/>
                  </a:lnTo>
                  <a:lnTo>
                    <a:pt x="33185" y="365137"/>
                  </a:lnTo>
                  <a:lnTo>
                    <a:pt x="33185" y="398335"/>
                  </a:lnTo>
                  <a:lnTo>
                    <a:pt x="66382" y="398335"/>
                  </a:lnTo>
                  <a:lnTo>
                    <a:pt x="99580" y="398335"/>
                  </a:lnTo>
                  <a:lnTo>
                    <a:pt x="132765" y="398335"/>
                  </a:lnTo>
                  <a:lnTo>
                    <a:pt x="165963" y="398335"/>
                  </a:lnTo>
                  <a:lnTo>
                    <a:pt x="165963" y="298754"/>
                  </a:lnTo>
                  <a:close/>
                </a:path>
                <a:path w="299085" h="962659">
                  <a:moveTo>
                    <a:pt x="199148" y="896251"/>
                  </a:moveTo>
                  <a:lnTo>
                    <a:pt x="165963" y="896251"/>
                  </a:lnTo>
                  <a:lnTo>
                    <a:pt x="165963" y="962634"/>
                  </a:lnTo>
                  <a:lnTo>
                    <a:pt x="199148" y="962634"/>
                  </a:lnTo>
                  <a:lnTo>
                    <a:pt x="199148" y="896251"/>
                  </a:lnTo>
                  <a:close/>
                </a:path>
                <a:path w="299085" h="962659">
                  <a:moveTo>
                    <a:pt x="199148" y="663892"/>
                  </a:moveTo>
                  <a:lnTo>
                    <a:pt x="165963" y="663892"/>
                  </a:lnTo>
                  <a:lnTo>
                    <a:pt x="132765" y="663892"/>
                  </a:lnTo>
                  <a:lnTo>
                    <a:pt x="132765" y="697077"/>
                  </a:lnTo>
                  <a:lnTo>
                    <a:pt x="132765" y="796671"/>
                  </a:lnTo>
                  <a:lnTo>
                    <a:pt x="99580" y="796671"/>
                  </a:lnTo>
                  <a:lnTo>
                    <a:pt x="66382" y="796671"/>
                  </a:lnTo>
                  <a:lnTo>
                    <a:pt x="33185" y="796671"/>
                  </a:lnTo>
                  <a:lnTo>
                    <a:pt x="33185" y="697077"/>
                  </a:lnTo>
                  <a:lnTo>
                    <a:pt x="66382" y="697077"/>
                  </a:lnTo>
                  <a:lnTo>
                    <a:pt x="99580" y="697077"/>
                  </a:lnTo>
                  <a:lnTo>
                    <a:pt x="132765" y="697077"/>
                  </a:lnTo>
                  <a:lnTo>
                    <a:pt x="132765" y="663892"/>
                  </a:lnTo>
                  <a:lnTo>
                    <a:pt x="99580" y="663892"/>
                  </a:lnTo>
                  <a:lnTo>
                    <a:pt x="66382" y="663892"/>
                  </a:lnTo>
                  <a:lnTo>
                    <a:pt x="66382" y="630694"/>
                  </a:lnTo>
                  <a:lnTo>
                    <a:pt x="33185" y="630694"/>
                  </a:lnTo>
                  <a:lnTo>
                    <a:pt x="33185" y="663892"/>
                  </a:lnTo>
                  <a:lnTo>
                    <a:pt x="0" y="663892"/>
                  </a:lnTo>
                  <a:lnTo>
                    <a:pt x="0" y="962634"/>
                  </a:lnTo>
                  <a:lnTo>
                    <a:pt x="33185" y="962634"/>
                  </a:lnTo>
                  <a:lnTo>
                    <a:pt x="33185" y="829856"/>
                  </a:lnTo>
                  <a:lnTo>
                    <a:pt x="66382" y="829856"/>
                  </a:lnTo>
                  <a:lnTo>
                    <a:pt x="99580" y="829856"/>
                  </a:lnTo>
                  <a:lnTo>
                    <a:pt x="132765" y="829856"/>
                  </a:lnTo>
                  <a:lnTo>
                    <a:pt x="132765" y="863053"/>
                  </a:lnTo>
                  <a:lnTo>
                    <a:pt x="165963" y="863053"/>
                  </a:lnTo>
                  <a:lnTo>
                    <a:pt x="199148" y="863053"/>
                  </a:lnTo>
                  <a:lnTo>
                    <a:pt x="199148" y="829856"/>
                  </a:lnTo>
                  <a:lnTo>
                    <a:pt x="165963" y="829856"/>
                  </a:lnTo>
                  <a:lnTo>
                    <a:pt x="165963" y="796671"/>
                  </a:lnTo>
                  <a:lnTo>
                    <a:pt x="199148" y="796671"/>
                  </a:lnTo>
                  <a:lnTo>
                    <a:pt x="199148" y="663892"/>
                  </a:lnTo>
                  <a:close/>
                </a:path>
                <a:path w="299085" h="962659">
                  <a:moveTo>
                    <a:pt x="199148" y="531114"/>
                  </a:moveTo>
                  <a:lnTo>
                    <a:pt x="165963" y="531114"/>
                  </a:lnTo>
                  <a:lnTo>
                    <a:pt x="165963" y="464718"/>
                  </a:lnTo>
                  <a:lnTo>
                    <a:pt x="132765" y="464718"/>
                  </a:lnTo>
                  <a:lnTo>
                    <a:pt x="132765" y="431533"/>
                  </a:lnTo>
                  <a:lnTo>
                    <a:pt x="99580" y="431533"/>
                  </a:lnTo>
                  <a:lnTo>
                    <a:pt x="66382" y="431533"/>
                  </a:lnTo>
                  <a:lnTo>
                    <a:pt x="33185" y="431533"/>
                  </a:lnTo>
                  <a:lnTo>
                    <a:pt x="33185" y="597496"/>
                  </a:lnTo>
                  <a:lnTo>
                    <a:pt x="66382" y="597496"/>
                  </a:lnTo>
                  <a:lnTo>
                    <a:pt x="66382" y="497916"/>
                  </a:lnTo>
                  <a:lnTo>
                    <a:pt x="99580" y="497916"/>
                  </a:lnTo>
                  <a:lnTo>
                    <a:pt x="99580" y="531101"/>
                  </a:lnTo>
                  <a:lnTo>
                    <a:pt x="132765" y="531101"/>
                  </a:lnTo>
                  <a:lnTo>
                    <a:pt x="132765" y="564299"/>
                  </a:lnTo>
                  <a:lnTo>
                    <a:pt x="165963" y="564299"/>
                  </a:lnTo>
                  <a:lnTo>
                    <a:pt x="165963" y="597496"/>
                  </a:lnTo>
                  <a:lnTo>
                    <a:pt x="199148" y="597496"/>
                  </a:lnTo>
                  <a:lnTo>
                    <a:pt x="199148" y="531114"/>
                  </a:lnTo>
                  <a:close/>
                </a:path>
                <a:path w="299085" h="962659">
                  <a:moveTo>
                    <a:pt x="199148" y="398335"/>
                  </a:moveTo>
                  <a:lnTo>
                    <a:pt x="165963" y="398335"/>
                  </a:lnTo>
                  <a:lnTo>
                    <a:pt x="165963" y="431533"/>
                  </a:lnTo>
                  <a:lnTo>
                    <a:pt x="199148" y="431533"/>
                  </a:lnTo>
                  <a:lnTo>
                    <a:pt x="199148" y="398335"/>
                  </a:lnTo>
                  <a:close/>
                </a:path>
                <a:path w="299085" h="962659">
                  <a:moveTo>
                    <a:pt x="199148" y="265557"/>
                  </a:moveTo>
                  <a:lnTo>
                    <a:pt x="165963" y="265557"/>
                  </a:lnTo>
                  <a:lnTo>
                    <a:pt x="165963" y="298742"/>
                  </a:lnTo>
                  <a:lnTo>
                    <a:pt x="199148" y="298742"/>
                  </a:lnTo>
                  <a:lnTo>
                    <a:pt x="199148" y="265557"/>
                  </a:lnTo>
                  <a:close/>
                </a:path>
                <a:path w="299085" h="962659">
                  <a:moveTo>
                    <a:pt x="199148" y="199174"/>
                  </a:moveTo>
                  <a:lnTo>
                    <a:pt x="165963" y="199174"/>
                  </a:lnTo>
                  <a:lnTo>
                    <a:pt x="132765" y="199174"/>
                  </a:lnTo>
                  <a:lnTo>
                    <a:pt x="99580" y="199174"/>
                  </a:lnTo>
                  <a:lnTo>
                    <a:pt x="99580" y="132778"/>
                  </a:lnTo>
                  <a:lnTo>
                    <a:pt x="99580" y="66395"/>
                  </a:lnTo>
                  <a:lnTo>
                    <a:pt x="66382" y="66395"/>
                  </a:lnTo>
                  <a:lnTo>
                    <a:pt x="66382" y="132778"/>
                  </a:lnTo>
                  <a:lnTo>
                    <a:pt x="66382" y="232359"/>
                  </a:lnTo>
                  <a:lnTo>
                    <a:pt x="99580" y="232359"/>
                  </a:lnTo>
                  <a:lnTo>
                    <a:pt x="132765" y="232359"/>
                  </a:lnTo>
                  <a:lnTo>
                    <a:pt x="165963" y="232359"/>
                  </a:lnTo>
                  <a:lnTo>
                    <a:pt x="199148" y="232359"/>
                  </a:lnTo>
                  <a:lnTo>
                    <a:pt x="199148" y="199174"/>
                  </a:lnTo>
                  <a:close/>
                </a:path>
                <a:path w="299085" h="962659">
                  <a:moveTo>
                    <a:pt x="199148" y="66395"/>
                  </a:moveTo>
                  <a:lnTo>
                    <a:pt x="165963" y="66395"/>
                  </a:lnTo>
                  <a:lnTo>
                    <a:pt x="132765" y="66395"/>
                  </a:lnTo>
                  <a:lnTo>
                    <a:pt x="132765" y="132778"/>
                  </a:lnTo>
                  <a:lnTo>
                    <a:pt x="132765" y="165976"/>
                  </a:lnTo>
                  <a:lnTo>
                    <a:pt x="165963" y="165976"/>
                  </a:lnTo>
                  <a:lnTo>
                    <a:pt x="199148" y="165976"/>
                  </a:lnTo>
                  <a:lnTo>
                    <a:pt x="199148" y="132778"/>
                  </a:lnTo>
                  <a:lnTo>
                    <a:pt x="199148" y="66395"/>
                  </a:lnTo>
                  <a:close/>
                </a:path>
                <a:path w="299085" h="962659">
                  <a:moveTo>
                    <a:pt x="199148" y="0"/>
                  </a:moveTo>
                  <a:lnTo>
                    <a:pt x="165963" y="0"/>
                  </a:lnTo>
                  <a:lnTo>
                    <a:pt x="132765" y="0"/>
                  </a:lnTo>
                  <a:lnTo>
                    <a:pt x="99580" y="0"/>
                  </a:lnTo>
                  <a:lnTo>
                    <a:pt x="66382" y="0"/>
                  </a:lnTo>
                  <a:lnTo>
                    <a:pt x="66382" y="66382"/>
                  </a:lnTo>
                  <a:lnTo>
                    <a:pt x="99580" y="66382"/>
                  </a:lnTo>
                  <a:lnTo>
                    <a:pt x="99580" y="33197"/>
                  </a:lnTo>
                  <a:lnTo>
                    <a:pt x="132765" y="33197"/>
                  </a:lnTo>
                  <a:lnTo>
                    <a:pt x="165963" y="33197"/>
                  </a:lnTo>
                  <a:lnTo>
                    <a:pt x="199148" y="33197"/>
                  </a:lnTo>
                  <a:lnTo>
                    <a:pt x="199148" y="0"/>
                  </a:lnTo>
                  <a:close/>
                </a:path>
                <a:path w="299085" h="962659">
                  <a:moveTo>
                    <a:pt x="232359" y="863053"/>
                  </a:moveTo>
                  <a:lnTo>
                    <a:pt x="199161" y="863053"/>
                  </a:lnTo>
                  <a:lnTo>
                    <a:pt x="199161" y="896251"/>
                  </a:lnTo>
                  <a:lnTo>
                    <a:pt x="232359" y="896251"/>
                  </a:lnTo>
                  <a:lnTo>
                    <a:pt x="232359" y="863053"/>
                  </a:lnTo>
                  <a:close/>
                </a:path>
                <a:path w="299085" h="962659">
                  <a:moveTo>
                    <a:pt x="232359" y="796671"/>
                  </a:moveTo>
                  <a:lnTo>
                    <a:pt x="199161" y="796671"/>
                  </a:lnTo>
                  <a:lnTo>
                    <a:pt x="199161" y="829856"/>
                  </a:lnTo>
                  <a:lnTo>
                    <a:pt x="232359" y="829856"/>
                  </a:lnTo>
                  <a:lnTo>
                    <a:pt x="232359" y="796671"/>
                  </a:lnTo>
                  <a:close/>
                </a:path>
                <a:path w="299085" h="962659">
                  <a:moveTo>
                    <a:pt x="232359" y="66395"/>
                  </a:moveTo>
                  <a:lnTo>
                    <a:pt x="199161" y="66395"/>
                  </a:lnTo>
                  <a:lnTo>
                    <a:pt x="199161" y="132778"/>
                  </a:lnTo>
                  <a:lnTo>
                    <a:pt x="199161" y="165976"/>
                  </a:lnTo>
                  <a:lnTo>
                    <a:pt x="232359" y="165976"/>
                  </a:lnTo>
                  <a:lnTo>
                    <a:pt x="232359" y="132778"/>
                  </a:lnTo>
                  <a:lnTo>
                    <a:pt x="232359" y="66395"/>
                  </a:lnTo>
                  <a:close/>
                </a:path>
                <a:path w="299085" h="962659">
                  <a:moveTo>
                    <a:pt x="265544" y="896251"/>
                  </a:moveTo>
                  <a:lnTo>
                    <a:pt x="232359" y="896251"/>
                  </a:lnTo>
                  <a:lnTo>
                    <a:pt x="232359" y="962634"/>
                  </a:lnTo>
                  <a:lnTo>
                    <a:pt x="265544" y="962634"/>
                  </a:lnTo>
                  <a:lnTo>
                    <a:pt x="265544" y="896251"/>
                  </a:lnTo>
                  <a:close/>
                </a:path>
                <a:path w="299085" h="962659">
                  <a:moveTo>
                    <a:pt x="265544" y="331952"/>
                  </a:moveTo>
                  <a:lnTo>
                    <a:pt x="232359" y="331952"/>
                  </a:lnTo>
                  <a:lnTo>
                    <a:pt x="199161" y="331952"/>
                  </a:lnTo>
                  <a:lnTo>
                    <a:pt x="199161" y="365137"/>
                  </a:lnTo>
                  <a:lnTo>
                    <a:pt x="232359" y="365137"/>
                  </a:lnTo>
                  <a:lnTo>
                    <a:pt x="265544" y="365137"/>
                  </a:lnTo>
                  <a:lnTo>
                    <a:pt x="265544" y="331952"/>
                  </a:lnTo>
                  <a:close/>
                </a:path>
                <a:path w="299085" h="962659">
                  <a:moveTo>
                    <a:pt x="298742" y="829856"/>
                  </a:moveTo>
                  <a:lnTo>
                    <a:pt x="265544" y="829856"/>
                  </a:lnTo>
                  <a:lnTo>
                    <a:pt x="265544" y="896251"/>
                  </a:lnTo>
                  <a:lnTo>
                    <a:pt x="298742" y="896251"/>
                  </a:lnTo>
                  <a:lnTo>
                    <a:pt x="298742" y="829856"/>
                  </a:lnTo>
                  <a:close/>
                </a:path>
                <a:path w="299085" h="962659">
                  <a:moveTo>
                    <a:pt x="298742" y="431533"/>
                  </a:moveTo>
                  <a:lnTo>
                    <a:pt x="265544" y="431533"/>
                  </a:lnTo>
                  <a:lnTo>
                    <a:pt x="232359" y="431533"/>
                  </a:lnTo>
                  <a:lnTo>
                    <a:pt x="232359" y="398335"/>
                  </a:lnTo>
                  <a:lnTo>
                    <a:pt x="199161" y="398335"/>
                  </a:lnTo>
                  <a:lnTo>
                    <a:pt x="199161" y="497916"/>
                  </a:lnTo>
                  <a:lnTo>
                    <a:pt x="232359" y="497916"/>
                  </a:lnTo>
                  <a:lnTo>
                    <a:pt x="232359" y="564311"/>
                  </a:lnTo>
                  <a:lnTo>
                    <a:pt x="199161" y="564311"/>
                  </a:lnTo>
                  <a:lnTo>
                    <a:pt x="199161" y="730288"/>
                  </a:lnTo>
                  <a:lnTo>
                    <a:pt x="232359" y="730288"/>
                  </a:lnTo>
                  <a:lnTo>
                    <a:pt x="232359" y="796658"/>
                  </a:lnTo>
                  <a:lnTo>
                    <a:pt x="265544" y="796658"/>
                  </a:lnTo>
                  <a:lnTo>
                    <a:pt x="298742" y="796671"/>
                  </a:lnTo>
                  <a:lnTo>
                    <a:pt x="298742" y="763473"/>
                  </a:lnTo>
                  <a:lnTo>
                    <a:pt x="265544" y="763473"/>
                  </a:lnTo>
                  <a:lnTo>
                    <a:pt x="265544" y="730275"/>
                  </a:lnTo>
                  <a:lnTo>
                    <a:pt x="298742" y="730275"/>
                  </a:lnTo>
                  <a:lnTo>
                    <a:pt x="298742" y="697077"/>
                  </a:lnTo>
                  <a:lnTo>
                    <a:pt x="265544" y="697077"/>
                  </a:lnTo>
                  <a:lnTo>
                    <a:pt x="232359" y="697077"/>
                  </a:lnTo>
                  <a:lnTo>
                    <a:pt x="232359" y="597496"/>
                  </a:lnTo>
                  <a:lnTo>
                    <a:pt x="265544" y="597496"/>
                  </a:lnTo>
                  <a:lnTo>
                    <a:pt x="265544" y="497916"/>
                  </a:lnTo>
                  <a:lnTo>
                    <a:pt x="298742" y="497916"/>
                  </a:lnTo>
                  <a:lnTo>
                    <a:pt x="298742" y="431533"/>
                  </a:lnTo>
                  <a:close/>
                </a:path>
                <a:path w="299085" h="962659">
                  <a:moveTo>
                    <a:pt x="298742" y="365137"/>
                  </a:moveTo>
                  <a:lnTo>
                    <a:pt x="265544" y="365137"/>
                  </a:lnTo>
                  <a:lnTo>
                    <a:pt x="265544" y="398335"/>
                  </a:lnTo>
                  <a:lnTo>
                    <a:pt x="298742" y="398335"/>
                  </a:lnTo>
                  <a:lnTo>
                    <a:pt x="298742" y="365137"/>
                  </a:lnTo>
                  <a:close/>
                </a:path>
                <a:path w="299085" h="962659">
                  <a:moveTo>
                    <a:pt x="298742" y="265557"/>
                  </a:moveTo>
                  <a:lnTo>
                    <a:pt x="265544" y="265557"/>
                  </a:lnTo>
                  <a:lnTo>
                    <a:pt x="232359" y="265557"/>
                  </a:lnTo>
                  <a:lnTo>
                    <a:pt x="232359" y="298742"/>
                  </a:lnTo>
                  <a:lnTo>
                    <a:pt x="265544" y="298742"/>
                  </a:lnTo>
                  <a:lnTo>
                    <a:pt x="265544" y="331939"/>
                  </a:lnTo>
                  <a:lnTo>
                    <a:pt x="298742" y="331939"/>
                  </a:lnTo>
                  <a:lnTo>
                    <a:pt x="298742" y="265557"/>
                  </a:lnTo>
                  <a:close/>
                </a:path>
                <a:path w="299085" h="962659">
                  <a:moveTo>
                    <a:pt x="298742" y="66395"/>
                  </a:moveTo>
                  <a:lnTo>
                    <a:pt x="265544" y="66395"/>
                  </a:lnTo>
                  <a:lnTo>
                    <a:pt x="265544" y="132778"/>
                  </a:lnTo>
                  <a:lnTo>
                    <a:pt x="265544" y="199174"/>
                  </a:lnTo>
                  <a:lnTo>
                    <a:pt x="232359" y="199174"/>
                  </a:lnTo>
                  <a:lnTo>
                    <a:pt x="199161" y="199174"/>
                  </a:lnTo>
                  <a:lnTo>
                    <a:pt x="199161" y="232359"/>
                  </a:lnTo>
                  <a:lnTo>
                    <a:pt x="232359" y="232359"/>
                  </a:lnTo>
                  <a:lnTo>
                    <a:pt x="265544" y="232359"/>
                  </a:lnTo>
                  <a:lnTo>
                    <a:pt x="298742" y="232359"/>
                  </a:lnTo>
                  <a:lnTo>
                    <a:pt x="298742" y="132778"/>
                  </a:lnTo>
                  <a:lnTo>
                    <a:pt x="298742" y="66395"/>
                  </a:lnTo>
                  <a:close/>
                </a:path>
                <a:path w="299085" h="962659">
                  <a:moveTo>
                    <a:pt x="298742" y="0"/>
                  </a:moveTo>
                  <a:lnTo>
                    <a:pt x="265544" y="0"/>
                  </a:lnTo>
                  <a:lnTo>
                    <a:pt x="232359" y="0"/>
                  </a:lnTo>
                  <a:lnTo>
                    <a:pt x="199161" y="0"/>
                  </a:lnTo>
                  <a:lnTo>
                    <a:pt x="199161" y="33197"/>
                  </a:lnTo>
                  <a:lnTo>
                    <a:pt x="232359" y="33197"/>
                  </a:lnTo>
                  <a:lnTo>
                    <a:pt x="265544" y="33197"/>
                  </a:lnTo>
                  <a:lnTo>
                    <a:pt x="265544" y="66382"/>
                  </a:lnTo>
                  <a:lnTo>
                    <a:pt x="298742" y="66382"/>
                  </a:lnTo>
                  <a:lnTo>
                    <a:pt x="298742" y="0"/>
                  </a:lnTo>
                  <a:close/>
                </a:path>
              </a:pathLst>
            </a:custGeom>
            <a:grpFill/>
          </p:spPr>
          <p:txBody>
            <a:bodyPr wrap="square" lIns="0" tIns="0" rIns="0" bIns="0" rtlCol="0"/>
            <a:lstStyle/>
            <a:p>
              <a:pPr defTabSz="554492"/>
              <a:endParaRPr sz="1092" kern="0">
                <a:solidFill>
                  <a:sysClr val="windowText" lastClr="000000"/>
                </a:solidFill>
              </a:endParaRPr>
            </a:p>
          </p:txBody>
        </p:sp>
      </p:grpSp>
      <p:sp>
        <p:nvSpPr>
          <p:cNvPr id="5" name="TextBox 4">
            <a:extLst>
              <a:ext uri="{FF2B5EF4-FFF2-40B4-BE49-F238E27FC236}">
                <a16:creationId xmlns:a16="http://schemas.microsoft.com/office/drawing/2014/main" id="{207ED56E-2CD3-1200-983C-A773F4BDE2F6}"/>
              </a:ext>
            </a:extLst>
          </p:cNvPr>
          <p:cNvSpPr txBox="1"/>
          <p:nvPr/>
        </p:nvSpPr>
        <p:spPr>
          <a:xfrm>
            <a:off x="5844985" y="4827222"/>
            <a:ext cx="2866925" cy="338554"/>
          </a:xfrm>
          <a:prstGeom prst="rect">
            <a:avLst/>
          </a:prstGeom>
          <a:noFill/>
        </p:spPr>
        <p:txBody>
          <a:bodyPr wrap="square" rtlCol="0">
            <a:spAutoFit/>
          </a:bodyPr>
          <a:lstStyle/>
          <a:p>
            <a:pPr defTabSz="554492"/>
            <a:r>
              <a:rPr lang="en-US" sz="1600" b="1" kern="0" spc="-64" dirty="0">
                <a:solidFill>
                  <a:schemeClr val="bg1"/>
                </a:solidFill>
                <a:latin typeface="Avenir Nxt2 W1G" panose="020B0604020202020204" charset="0"/>
                <a:cs typeface="Avenir Nxt2 W1G" panose="020B0604020202020204" charset="0"/>
              </a:rPr>
              <a:t>www.itu.int/itu-r-brific-hub </a:t>
            </a:r>
            <a:endParaRPr lang="en-US" sz="1600" b="1" kern="0" dirty="0">
              <a:solidFill>
                <a:schemeClr val="bg1"/>
              </a:solidFill>
              <a:latin typeface="Avenir Nxt2 W1G" panose="020B0604020202020204" charset="0"/>
              <a:cs typeface="Avenir Nxt2 W1G" panose="020B0604020202020204" charset="0"/>
            </a:endParaRPr>
          </a:p>
        </p:txBody>
      </p:sp>
    </p:spTree>
    <p:extLst>
      <p:ext uri="{BB962C8B-B14F-4D97-AF65-F5344CB8AC3E}">
        <p14:creationId xmlns:p14="http://schemas.microsoft.com/office/powerpoint/2010/main" val="4275058531"/>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71442B-F90D-6B49-F5EB-ED221AE5BB09}"/>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74F2DB69-A6E5-BC42-AEE7-8994E6D42325}"/>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B0C3AB25-6DF6-2FCD-2375-0BB4B78DB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45C2A59C-3448-E76F-F61C-5D6C6E7E42DF}"/>
              </a:ext>
            </a:extLst>
          </p:cNvPr>
          <p:cNvSpPr txBox="1"/>
          <p:nvPr/>
        </p:nvSpPr>
        <p:spPr>
          <a:xfrm>
            <a:off x="5017570" y="1150716"/>
            <a:ext cx="6865297" cy="615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Rules of Procedure</a:t>
            </a:r>
          </a:p>
        </p:txBody>
      </p:sp>
      <p:sp>
        <p:nvSpPr>
          <p:cNvPr id="24" name="TextBox 23">
            <a:extLst>
              <a:ext uri="{FF2B5EF4-FFF2-40B4-BE49-F238E27FC236}">
                <a16:creationId xmlns:a16="http://schemas.microsoft.com/office/drawing/2014/main" id="{EDF6B19F-FA77-FE39-2AB7-1C6D55BB0B67}"/>
              </a:ext>
            </a:extLst>
          </p:cNvPr>
          <p:cNvSpPr txBox="1"/>
          <p:nvPr/>
        </p:nvSpPr>
        <p:spPr>
          <a:xfrm>
            <a:off x="5017570" y="1913159"/>
            <a:ext cx="5982610" cy="150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lvl="0">
              <a:defRPr/>
            </a:pPr>
            <a:r>
              <a:rPr lang="en-GB" sz="1800" dirty="0">
                <a:latin typeface="Avenir Nxt2 W1G" panose="020B0604020202020204" charset="0"/>
                <a:cs typeface="Avenir Nxt2 W1G" panose="020B0604020202020204" charset="0"/>
              </a:rPr>
              <a:t>The </a:t>
            </a:r>
            <a:r>
              <a:rPr lang="en-GB" sz="1800" b="1" dirty="0">
                <a:solidFill>
                  <a:srgbClr val="009CD6"/>
                </a:solidFill>
                <a:latin typeface="Avenir Nxt2 W1G" panose="020B0604020202020204" charset="0"/>
                <a:cs typeface="Avenir Nxt2 W1G" panose="020B0604020202020204" charset="0"/>
              </a:rPr>
              <a:t>Rules of Procedure </a:t>
            </a:r>
            <a:r>
              <a:rPr lang="en-GB" sz="1800" dirty="0">
                <a:latin typeface="Avenir Nxt2 W1G" panose="020B0604020202020204" charset="0"/>
                <a:cs typeface="Avenir Nxt2 W1G" panose="020B0604020202020204" charset="0"/>
              </a:rPr>
              <a:t>complement the ITU Radio Regulations (</a:t>
            </a:r>
            <a:r>
              <a:rPr lang="en-GB" sz="1800" b="1" dirty="0">
                <a:latin typeface="Avenir Nxt2 W1G" panose="020B0604020202020204" charset="0"/>
                <a:cs typeface="Avenir Nxt2 W1G" panose="020B0604020202020204" charset="0"/>
              </a:rPr>
              <a:t>RR</a:t>
            </a:r>
            <a:r>
              <a:rPr lang="en-GB" sz="1800" dirty="0">
                <a:latin typeface="Avenir Nxt2 W1G" panose="020B0604020202020204" charset="0"/>
                <a:cs typeface="Avenir Nxt2 W1G" panose="020B0604020202020204" charset="0"/>
              </a:rPr>
              <a:t>) by providing clarification on the application of particular Regulations or establishing the necessary practical procedures that may not be provided for in the current Regulatory Provisions.</a:t>
            </a:r>
            <a:endParaRPr kumimoji="0" lang="en-US" sz="1800" b="0" i="0" u="none" strike="noStrike" kern="0" cap="none" spc="0" normalizeH="0" baseline="0" noProof="0" dirty="0">
              <a:ln>
                <a:noFill/>
              </a:ln>
              <a:solidFill>
                <a:srgbClr val="000000"/>
              </a:solidFill>
              <a:effectLst/>
              <a:uLnTx/>
              <a:uFillTx/>
              <a:latin typeface="Avenir Nxt2 W1G" panose="020B0604020202020204" charset="0"/>
              <a:cs typeface="Avenir Nxt2 W1G" panose="020B0604020202020204" charset="0"/>
              <a:sym typeface="Calibri"/>
            </a:endParaRPr>
          </a:p>
        </p:txBody>
      </p:sp>
      <p:pic>
        <p:nvPicPr>
          <p:cNvPr id="3" name="Graphic 2">
            <a:extLst>
              <a:ext uri="{FF2B5EF4-FFF2-40B4-BE49-F238E27FC236}">
                <a16:creationId xmlns:a16="http://schemas.microsoft.com/office/drawing/2014/main" id="{60FE55F0-9FD7-4460-F9D3-18CA7BD2E2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F9B23C30-5143-9305-9A89-21DDC04215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04661" y="4233731"/>
            <a:ext cx="1354700" cy="1354700"/>
          </a:xfrm>
          <a:prstGeom prst="rect">
            <a:avLst/>
          </a:prstGeom>
        </p:spPr>
      </p:pic>
      <p:pic>
        <p:nvPicPr>
          <p:cNvPr id="7" name="Picture 2">
            <a:extLst>
              <a:ext uri="{FF2B5EF4-FFF2-40B4-BE49-F238E27FC236}">
                <a16:creationId xmlns:a16="http://schemas.microsoft.com/office/drawing/2014/main" id="{CC5BBA28-21F9-190C-9408-51FB969C29D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92620" y="961011"/>
            <a:ext cx="3584048" cy="50681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406C80-0B31-3F2A-4AE4-178ED28DE389}"/>
              </a:ext>
            </a:extLst>
          </p:cNvPr>
          <p:cNvSpPr txBox="1"/>
          <p:nvPr/>
        </p:nvSpPr>
        <p:spPr>
          <a:xfrm>
            <a:off x="5017570" y="3864399"/>
            <a:ext cx="1533173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400" b="1" dirty="0">
                <a:latin typeface="Avenir Nxt2 W1G" panose="020B0604020202020204" charset="0"/>
                <a:cs typeface="Avenir Nxt2 W1G" panose="020B0604020202020204" charset="0"/>
              </a:rPr>
              <a:t>www.itu.int/pub/R-REG-ROP</a:t>
            </a:r>
          </a:p>
        </p:txBody>
      </p:sp>
      <p:sp>
        <p:nvSpPr>
          <p:cNvPr id="18" name="TextBox 17">
            <a:extLst>
              <a:ext uri="{FF2B5EF4-FFF2-40B4-BE49-F238E27FC236}">
                <a16:creationId xmlns:a16="http://schemas.microsoft.com/office/drawing/2014/main" id="{8267DC39-2147-849C-2AF2-775946C5F87B}"/>
              </a:ext>
            </a:extLst>
          </p:cNvPr>
          <p:cNvSpPr txBox="1"/>
          <p:nvPr/>
        </p:nvSpPr>
        <p:spPr>
          <a:xfrm>
            <a:off x="5017570" y="3495067"/>
            <a:ext cx="1533173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rgbClr val="009CD6"/>
                </a:solidFill>
                <a:latin typeface="Avenir Nxt2 W1G" panose="020B0604020202020204" charset="0"/>
                <a:cs typeface="Avenir Nxt2 W1G" panose="020B0604020202020204" charset="0"/>
                <a:sym typeface="Calibri"/>
              </a:rPr>
              <a:t>Scan or Browse link to learn more:</a:t>
            </a:r>
            <a:endParaRPr lang="en-GB" sz="1600" dirty="0">
              <a:latin typeface="Avenir Nxt2 W1G" panose="020B0604020202020204" charset="0"/>
              <a:cs typeface="Avenir Nxt2 W1G" panose="020B0604020202020204" charset="0"/>
            </a:endParaRPr>
          </a:p>
        </p:txBody>
      </p:sp>
    </p:spTree>
    <p:extLst>
      <p:ext uri="{BB962C8B-B14F-4D97-AF65-F5344CB8AC3E}">
        <p14:creationId xmlns:p14="http://schemas.microsoft.com/office/powerpoint/2010/main" val="325937490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71442B-F90D-6B49-F5EB-ED221AE5BB09}"/>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74F2DB69-A6E5-BC42-AEE7-8994E6D42325}"/>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B0C3AB25-6DF6-2FCD-2375-0BB4B78DB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45C2A59C-3448-E76F-F61C-5D6C6E7E42DF}"/>
              </a:ext>
            </a:extLst>
          </p:cNvPr>
          <p:cNvSpPr txBox="1"/>
          <p:nvPr/>
        </p:nvSpPr>
        <p:spPr>
          <a:xfrm>
            <a:off x="2255705" y="760911"/>
            <a:ext cx="9161736" cy="615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Radio Regulations Navigation Tool</a:t>
            </a:r>
          </a:p>
        </p:txBody>
      </p:sp>
      <p:sp>
        <p:nvSpPr>
          <p:cNvPr id="24" name="TextBox 23">
            <a:extLst>
              <a:ext uri="{FF2B5EF4-FFF2-40B4-BE49-F238E27FC236}">
                <a16:creationId xmlns:a16="http://schemas.microsoft.com/office/drawing/2014/main" id="{EDF6B19F-FA77-FE39-2AB7-1C6D55BB0B67}"/>
              </a:ext>
            </a:extLst>
          </p:cNvPr>
          <p:cNvSpPr txBox="1"/>
          <p:nvPr/>
        </p:nvSpPr>
        <p:spPr>
          <a:xfrm>
            <a:off x="4594082" y="1359379"/>
            <a:ext cx="6374973" cy="369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00B0F0"/>
                </a:solidFill>
                <a:effectLst/>
                <a:uLnTx/>
                <a:uFillTx/>
                <a:latin typeface="Avenir Nxt2 W1G" panose="020B0503020202020204" pitchFamily="34" charset="0"/>
                <a:cs typeface="Calibri"/>
                <a:sym typeface="Calibri"/>
              </a:rPr>
              <a:t>2025 Edition</a:t>
            </a:r>
          </a:p>
        </p:txBody>
      </p:sp>
      <p:pic>
        <p:nvPicPr>
          <p:cNvPr id="3" name="Graphic 2">
            <a:extLst>
              <a:ext uri="{FF2B5EF4-FFF2-40B4-BE49-F238E27FC236}">
                <a16:creationId xmlns:a16="http://schemas.microsoft.com/office/drawing/2014/main" id="{60FE55F0-9FD7-4460-F9D3-18CA7BD2E2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sp>
        <p:nvSpPr>
          <p:cNvPr id="8" name="TextBox 7">
            <a:extLst>
              <a:ext uri="{FF2B5EF4-FFF2-40B4-BE49-F238E27FC236}">
                <a16:creationId xmlns:a16="http://schemas.microsoft.com/office/drawing/2014/main" id="{3118A454-F72B-A48F-0004-14B7918C4727}"/>
              </a:ext>
            </a:extLst>
          </p:cNvPr>
          <p:cNvSpPr txBox="1"/>
          <p:nvPr/>
        </p:nvSpPr>
        <p:spPr>
          <a:xfrm>
            <a:off x="4638492" y="1797712"/>
            <a:ext cx="7088910"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dirty="0">
                <a:highlight>
                  <a:srgbClr val="FFFFFF"/>
                </a:highlight>
                <a:latin typeface="Avenir Nxt2 W1G" panose="020B0604020202020204" charset="0"/>
                <a:cs typeface="Avenir Nxt2 W1G" panose="020B0604020202020204" charset="0"/>
              </a:rPr>
              <a:t>The</a:t>
            </a:r>
            <a:r>
              <a:rPr lang="en-GB" b="1" dirty="0">
                <a:highlight>
                  <a:srgbClr val="FFFFFF"/>
                </a:highlight>
                <a:latin typeface="Avenir Nxt2 W1G" panose="020B0604020202020204" charset="0"/>
                <a:cs typeface="Avenir Nxt2 W1G" panose="020B0604020202020204" charset="0"/>
              </a:rPr>
              <a:t> </a:t>
            </a:r>
            <a:r>
              <a:rPr lang="en-GB" b="1" dirty="0">
                <a:solidFill>
                  <a:srgbClr val="009CD6"/>
                </a:solidFill>
                <a:highlight>
                  <a:srgbClr val="FFFFFF"/>
                </a:highlight>
                <a:latin typeface="Avenir Nxt2 W1G" panose="020B0604020202020204" charset="0"/>
                <a:cs typeface="Avenir Nxt2 W1G" panose="020B0604020202020204" charset="0"/>
              </a:rPr>
              <a:t>Radio Regulations Navigation Tool </a:t>
            </a:r>
            <a:r>
              <a:rPr lang="en-GB" dirty="0">
                <a:highlight>
                  <a:srgbClr val="FFFFFF"/>
                </a:highlight>
                <a:latin typeface="Avenir Nxt2 W1G" panose="020B0604020202020204" charset="0"/>
                <a:cs typeface="Avenir Nxt2 W1G" panose="020B0604020202020204" charset="0"/>
              </a:rPr>
              <a:t>assists users in navigating complex spectrum regulations, making them more transparent and accessible to ITU’s global membership.</a:t>
            </a:r>
            <a:br>
              <a:rPr lang="en-GB" dirty="0">
                <a:highlight>
                  <a:srgbClr val="FFFFFF"/>
                </a:highlight>
                <a:latin typeface="Avenir Nxt2 W1G" panose="020B0604020202020204" charset="0"/>
                <a:cs typeface="Avenir Nxt2 W1G" panose="020B0604020202020204" charset="0"/>
              </a:rPr>
            </a:br>
            <a:r>
              <a:rPr lang="en-US" dirty="0">
                <a:highlight>
                  <a:srgbClr val="FFFFFF"/>
                </a:highlight>
                <a:latin typeface="Avenir Nxt2 W1G" panose="020B0604020202020204" charset="0"/>
                <a:cs typeface="Avenir Nxt2 W1G" panose="020B0604020202020204" charset="0"/>
              </a:rPr>
              <a:t>The tool gives users one-stop access to: </a:t>
            </a:r>
            <a:endParaRPr lang="en-GB" dirty="0">
              <a:highlight>
                <a:srgbClr val="FFFFFF"/>
              </a:highlight>
              <a:latin typeface="Avenir Nxt2 W1G" panose="020B0604020202020204" charset="0"/>
              <a:cs typeface="Avenir Nxt2 W1G" panose="020B0604020202020204" charset="0"/>
            </a:endParaRPr>
          </a:p>
          <a:p>
            <a:pPr marL="285750" lvl="0" indent="-285750">
              <a:buFont typeface="Arial" panose="020B0604020202020204" pitchFamily="34" charset="0"/>
              <a:buChar char="•"/>
            </a:pPr>
            <a:r>
              <a:rPr lang="en-US" dirty="0">
                <a:highlight>
                  <a:srgbClr val="FFFFFF"/>
                </a:highlight>
                <a:latin typeface="Avenir Nxt2 W1G" panose="020B0604020202020204" charset="0"/>
                <a:cs typeface="Avenir Nxt2 W1G" panose="020B0604020202020204" charset="0"/>
              </a:rPr>
              <a:t>The latest ITU Radio Regulations (2024 edition), </a:t>
            </a:r>
            <a:r>
              <a:rPr lang="en-GB" dirty="0">
                <a:highlight>
                  <a:srgbClr val="FFFFFF"/>
                </a:highlight>
                <a:latin typeface="Avenir Nxt2 W1G" panose="020B0604020202020204" charset="0"/>
                <a:cs typeface="Avenir Nxt2 W1G" panose="020B0604020202020204" charset="0"/>
              </a:rPr>
              <a:t>complete with </a:t>
            </a:r>
            <a:r>
              <a:rPr lang="en-US" dirty="0">
                <a:highlight>
                  <a:srgbClr val="FFFFFF"/>
                </a:highlight>
                <a:latin typeface="Avenir Nxt2 W1G" panose="020B0604020202020204" charset="0"/>
                <a:cs typeface="Avenir Nxt2 W1G" panose="020B0604020202020204" charset="0"/>
              </a:rPr>
              <a:t>all Articles, Appendices, Resolutions and Recommendations. </a:t>
            </a:r>
            <a:endParaRPr lang="en-GB" dirty="0">
              <a:highlight>
                <a:srgbClr val="FFFFFF"/>
              </a:highlight>
              <a:latin typeface="Avenir Nxt2 W1G" panose="020B0604020202020204" charset="0"/>
              <a:cs typeface="Avenir Nxt2 W1G" panose="020B0604020202020204" charset="0"/>
            </a:endParaRPr>
          </a:p>
          <a:p>
            <a:pPr marL="285750" lvl="0" indent="-285750">
              <a:buFont typeface="Arial" panose="020B0604020202020204" pitchFamily="34" charset="0"/>
              <a:buChar char="•"/>
            </a:pPr>
            <a:r>
              <a:rPr lang="en-US" dirty="0">
                <a:highlight>
                  <a:srgbClr val="FFFFFF"/>
                </a:highlight>
                <a:latin typeface="Avenir Nxt2 W1G" panose="020B0604020202020204" charset="0"/>
                <a:cs typeface="Avenir Nxt2 W1G" panose="020B0604020202020204" charset="0"/>
              </a:rPr>
              <a:t>ITU Collection of the basic texts adopted by the Plenipotentiary Conference, including the Constitution and Convention. </a:t>
            </a:r>
            <a:endParaRPr lang="en-GB" dirty="0">
              <a:highlight>
                <a:srgbClr val="FFFFFF"/>
              </a:highlight>
              <a:latin typeface="Avenir Nxt2 W1G" panose="020B0604020202020204" charset="0"/>
              <a:cs typeface="Avenir Nxt2 W1G" panose="020B0604020202020204" charset="0"/>
            </a:endParaRPr>
          </a:p>
          <a:p>
            <a:pPr marL="285750" lvl="0" indent="-285750">
              <a:buFont typeface="Arial" panose="020B0604020202020204" pitchFamily="34" charset="0"/>
              <a:buChar char="•"/>
            </a:pPr>
            <a:r>
              <a:rPr lang="en-US" dirty="0">
                <a:highlight>
                  <a:srgbClr val="FFFFFF"/>
                </a:highlight>
                <a:latin typeface="Avenir Nxt2 W1G" panose="020B0604020202020204" charset="0"/>
                <a:cs typeface="Avenir Nxt2 W1G" panose="020B0604020202020204" charset="0"/>
              </a:rPr>
              <a:t>ITU Rules of Procedure for radio spectrum coordination. </a:t>
            </a:r>
            <a:endParaRPr lang="en-GB" dirty="0">
              <a:highlight>
                <a:srgbClr val="FFFFFF"/>
              </a:highlight>
              <a:latin typeface="Avenir Nxt2 W1G" panose="020B0604020202020204" charset="0"/>
              <a:cs typeface="Avenir Nxt2 W1G" panose="020B0604020202020204" charset="0"/>
            </a:endParaRPr>
          </a:p>
          <a:p>
            <a:pPr marL="285750" lvl="0" indent="-285750">
              <a:buFont typeface="Arial" panose="020B0604020202020204" pitchFamily="34" charset="0"/>
              <a:buChar char="•"/>
            </a:pPr>
            <a:r>
              <a:rPr lang="en-US" dirty="0">
                <a:highlight>
                  <a:srgbClr val="FFFFFF"/>
                </a:highlight>
                <a:latin typeface="Avenir Nxt2 W1G" panose="020B0604020202020204" charset="0"/>
                <a:cs typeface="Avenir Nxt2 W1G" panose="020B0604020202020204" charset="0"/>
              </a:rPr>
              <a:t>ITU-R </a:t>
            </a:r>
            <a:r>
              <a:rPr lang="en-US">
                <a:highlight>
                  <a:srgbClr val="FFFFFF"/>
                </a:highlight>
                <a:latin typeface="Avenir Nxt2 W1G" panose="020B0604020202020204" charset="0"/>
                <a:cs typeface="Avenir Nxt2 W1G" panose="020B0604020202020204" charset="0"/>
              </a:rPr>
              <a:t>Recommendations cited </a:t>
            </a:r>
            <a:r>
              <a:rPr lang="en-US" dirty="0">
                <a:highlight>
                  <a:srgbClr val="FFFFFF"/>
                </a:highlight>
                <a:latin typeface="Avenir Nxt2 W1G" panose="020B0604020202020204" charset="0"/>
                <a:cs typeface="Avenir Nxt2 W1G" panose="020B0604020202020204" charset="0"/>
              </a:rPr>
              <a:t>by reference in the </a:t>
            </a:r>
            <a:r>
              <a:rPr lang="en-US">
                <a:highlight>
                  <a:srgbClr val="FFFFFF"/>
                </a:highlight>
                <a:latin typeface="Avenir Nxt2 W1G" panose="020B0604020202020204" charset="0"/>
                <a:cs typeface="Avenir Nxt2 W1G" panose="020B0604020202020204" charset="0"/>
              </a:rPr>
              <a:t>Radio Regulations.</a:t>
            </a:r>
            <a:endParaRPr lang="en-GB" dirty="0">
              <a:highlight>
                <a:srgbClr val="FFFFFF"/>
              </a:highlight>
              <a:latin typeface="Avenir Nxt2 W1G" panose="020B0604020202020204" charset="0"/>
              <a:cs typeface="Avenir Nxt2 W1G" panose="020B0604020202020204" charset="0"/>
            </a:endParaRPr>
          </a:p>
        </p:txBody>
      </p:sp>
      <p:pic>
        <p:nvPicPr>
          <p:cNvPr id="9" name="Picture 8">
            <a:extLst>
              <a:ext uri="{FF2B5EF4-FFF2-40B4-BE49-F238E27FC236}">
                <a16:creationId xmlns:a16="http://schemas.microsoft.com/office/drawing/2014/main" id="{4CD4C695-AD66-7B67-2F4E-C2E38869BDCA}"/>
              </a:ext>
            </a:extLst>
          </p:cNvPr>
          <p:cNvPicPr>
            <a:picLocks noChangeAspect="1"/>
          </p:cNvPicPr>
          <p:nvPr/>
        </p:nvPicPr>
        <p:blipFill>
          <a:blip r:embed="rId7"/>
          <a:stretch>
            <a:fillRect/>
          </a:stretch>
        </p:blipFill>
        <p:spPr>
          <a:xfrm>
            <a:off x="4988929" y="5512171"/>
            <a:ext cx="1212654" cy="1185004"/>
          </a:xfrm>
          <a:prstGeom prst="rect">
            <a:avLst/>
          </a:prstGeom>
        </p:spPr>
      </p:pic>
      <p:sp>
        <p:nvSpPr>
          <p:cNvPr id="5" name="TextBox 4">
            <a:extLst>
              <a:ext uri="{FF2B5EF4-FFF2-40B4-BE49-F238E27FC236}">
                <a16:creationId xmlns:a16="http://schemas.microsoft.com/office/drawing/2014/main" id="{FEE14D19-CEF5-0380-932A-788EFFDBFAF2}"/>
              </a:ext>
            </a:extLst>
          </p:cNvPr>
          <p:cNvSpPr txBox="1"/>
          <p:nvPr/>
        </p:nvSpPr>
        <p:spPr>
          <a:xfrm>
            <a:off x="4891309" y="4892529"/>
            <a:ext cx="5543803" cy="61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lang="en-US" sz="2400" b="0" i="0" u="none" strike="noStrike" cap="none" spc="0" normalizeH="0" baseline="0">
                <a:ln>
                  <a:noFill/>
                </a:ln>
                <a:solidFill>
                  <a:srgbClr val="000000"/>
                </a:solidFill>
                <a:effectLst/>
                <a:uFillTx/>
              </a:defRPr>
            </a:defPPr>
            <a:lvl1pPr marR="0" lvl="0" indent="0" defTabSz="1219170" fontAlgn="auto" hangingPunct="0">
              <a:lnSpc>
                <a:spcPct val="100000"/>
              </a:lnSpc>
              <a:spcBef>
                <a:spcPts val="0"/>
              </a:spcBef>
              <a:spcAft>
                <a:spcPts val="0"/>
              </a:spcAft>
              <a:buClrTx/>
              <a:buSzTx/>
              <a:buFontTx/>
              <a:buNone/>
              <a:tabLst/>
              <a:defRPr kumimoji="0" sz="2400" b="0" i="0" u="none" strike="noStrike" kern="0" cap="none" spc="0" normalizeH="0" baseline="0">
                <a:ln>
                  <a:noFill/>
                </a:ln>
                <a:solidFill>
                  <a:srgbClr val="000000"/>
                </a:solidFill>
                <a:effectLst/>
                <a:uLnTx/>
                <a:uFillTx/>
                <a:latin typeface="Avenir Nxt2 W1G" panose="020B0503020202020204" pitchFamily="34" charset="0"/>
                <a:cs typeface="Calibri"/>
              </a:defRPr>
            </a:lvl1pPr>
            <a:lvl2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2pPr>
            <a:lvl3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3pPr>
            <a:lvl4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4pPr>
            <a:lvl5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5pPr>
            <a:lvl6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6pPr>
            <a:lvl7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7pPr>
            <a:lvl8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8pPr>
            <a:lvl9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9pPr>
          </a:lstStyle>
          <a:p>
            <a:r>
              <a:rPr lang="en-US" sz="1600" b="1" dirty="0">
                <a:solidFill>
                  <a:srgbClr val="009CD6"/>
                </a:solidFill>
                <a:sym typeface="Calibri"/>
              </a:rPr>
              <a:t>Scan or Browse link to learn more:</a:t>
            </a:r>
            <a:br>
              <a:rPr lang="en-US" sz="1600" b="1" dirty="0">
                <a:solidFill>
                  <a:srgbClr val="009CD6"/>
                </a:solidFill>
                <a:sym typeface="Calibri"/>
              </a:rPr>
            </a:br>
            <a:endParaRPr kumimoji="0" lang="en-GB" sz="1600" b="1" u="none" strike="noStrike" kern="0" cap="none" spc="0" normalizeH="0" baseline="0" noProof="0" dirty="0">
              <a:ln>
                <a:noFill/>
              </a:ln>
              <a:solidFill>
                <a:srgbClr val="000000"/>
              </a:solidFill>
              <a:effectLst/>
              <a:uLnTx/>
              <a:uFillTx/>
              <a:latin typeface="Avenir Nxt2 W1G" panose="020B0604020202020204" charset="0"/>
              <a:cs typeface="Avenir Nxt2 W1G" panose="020B0604020202020204" charset="0"/>
              <a:sym typeface="Calibri"/>
            </a:endParaRPr>
          </a:p>
        </p:txBody>
      </p:sp>
      <p:pic>
        <p:nvPicPr>
          <p:cNvPr id="12" name="Picture 11" descr="A red background with a map and a logo&#10;&#10;AI-generated content may be incorrect.">
            <a:extLst>
              <a:ext uri="{FF2B5EF4-FFF2-40B4-BE49-F238E27FC236}">
                <a16:creationId xmlns:a16="http://schemas.microsoft.com/office/drawing/2014/main" id="{8D0FA207-477E-17D6-A729-3631DF5D5AA8}"/>
              </a:ext>
            </a:extLst>
          </p:cNvPr>
          <p:cNvPicPr>
            <a:picLocks noChangeAspect="1"/>
          </p:cNvPicPr>
          <p:nvPr/>
        </p:nvPicPr>
        <p:blipFill>
          <a:blip r:embed="rId8">
            <a:extLst>
              <a:ext uri="{28A0092B-C50C-407E-A947-70E740481C1C}">
                <a14:useLocalDpi xmlns:a14="http://schemas.microsoft.com/office/drawing/2010/main" val="0"/>
              </a:ext>
            </a:extLst>
          </a:blip>
          <a:srcRect l="6170" t="4667" r="9396" b="10900"/>
          <a:stretch>
            <a:fillRect/>
          </a:stretch>
        </p:blipFill>
        <p:spPr>
          <a:xfrm>
            <a:off x="945462" y="1696218"/>
            <a:ext cx="3342303" cy="33423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BCB0DB71-9BB0-E074-0C56-C05FEB445CCF}"/>
              </a:ext>
            </a:extLst>
          </p:cNvPr>
          <p:cNvSpPr txBox="1"/>
          <p:nvPr/>
        </p:nvSpPr>
        <p:spPr>
          <a:xfrm>
            <a:off x="4891309" y="5204394"/>
            <a:ext cx="1533173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400" b="1" dirty="0">
                <a:latin typeface="Avenir Nxt2 W1G" panose="020B0604020202020204" charset="0"/>
                <a:cs typeface="Avenir Nxt2 W1G" panose="020B0604020202020204" charset="0"/>
              </a:rPr>
              <a:t>www.itu.int/pub/R-REG-RRX</a:t>
            </a:r>
          </a:p>
        </p:txBody>
      </p:sp>
    </p:spTree>
    <p:extLst>
      <p:ext uri="{BB962C8B-B14F-4D97-AF65-F5344CB8AC3E}">
        <p14:creationId xmlns:p14="http://schemas.microsoft.com/office/powerpoint/2010/main" val="3555055196"/>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71442B-F90D-6B49-F5EB-ED221AE5BB09}"/>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74F2DB69-A6E5-BC42-AEE7-8994E6D42325}"/>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B0C3AB25-6DF6-2FCD-2375-0BB4B78DB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45C2A59C-3448-E76F-F61C-5D6C6E7E42DF}"/>
              </a:ext>
            </a:extLst>
          </p:cNvPr>
          <p:cNvSpPr txBox="1"/>
          <p:nvPr/>
        </p:nvSpPr>
        <p:spPr>
          <a:xfrm>
            <a:off x="1678074" y="821705"/>
            <a:ext cx="10265082" cy="553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RR5 Table of Frequency Allocations Software</a:t>
            </a:r>
            <a:endParaRPr kumimoji="0" lang="en-US" sz="28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endParaRPr>
          </a:p>
        </p:txBody>
      </p:sp>
      <p:sp>
        <p:nvSpPr>
          <p:cNvPr id="24" name="TextBox 23">
            <a:extLst>
              <a:ext uri="{FF2B5EF4-FFF2-40B4-BE49-F238E27FC236}">
                <a16:creationId xmlns:a16="http://schemas.microsoft.com/office/drawing/2014/main" id="{EDF6B19F-FA77-FE39-2AB7-1C6D55BB0B67}"/>
              </a:ext>
            </a:extLst>
          </p:cNvPr>
          <p:cNvSpPr txBox="1"/>
          <p:nvPr/>
        </p:nvSpPr>
        <p:spPr>
          <a:xfrm>
            <a:off x="4927974" y="1424497"/>
            <a:ext cx="6374973" cy="369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009CD6"/>
                </a:solidFill>
                <a:effectLst/>
                <a:uLnTx/>
                <a:uFillTx/>
                <a:latin typeface="Avenir Nxt2 W1G" panose="020B0503020202020204" pitchFamily="34" charset="0"/>
                <a:cs typeface="Calibri"/>
                <a:sym typeface="Calibri"/>
              </a:rPr>
              <a:t>2024 Edition</a:t>
            </a:r>
          </a:p>
        </p:txBody>
      </p:sp>
      <p:pic>
        <p:nvPicPr>
          <p:cNvPr id="3" name="Graphic 2">
            <a:extLst>
              <a:ext uri="{FF2B5EF4-FFF2-40B4-BE49-F238E27FC236}">
                <a16:creationId xmlns:a16="http://schemas.microsoft.com/office/drawing/2014/main" id="{60FE55F0-9FD7-4460-F9D3-18CA7BD2E2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sp>
        <p:nvSpPr>
          <p:cNvPr id="8" name="TextBox 7">
            <a:extLst>
              <a:ext uri="{FF2B5EF4-FFF2-40B4-BE49-F238E27FC236}">
                <a16:creationId xmlns:a16="http://schemas.microsoft.com/office/drawing/2014/main" id="{3118A454-F72B-A48F-0004-14B7918C4727}"/>
              </a:ext>
            </a:extLst>
          </p:cNvPr>
          <p:cNvSpPr txBox="1"/>
          <p:nvPr/>
        </p:nvSpPr>
        <p:spPr>
          <a:xfrm>
            <a:off x="4706851" y="1785948"/>
            <a:ext cx="7601813" cy="3293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lvl="0" indent="-285750">
              <a:buFont typeface="Arial" panose="020B0604020202020204" pitchFamily="34" charset="0"/>
              <a:buChar char="•"/>
            </a:pPr>
            <a:r>
              <a:rPr lang="en-GB" sz="1600" dirty="0">
                <a:highlight>
                  <a:srgbClr val="FFFFFF"/>
                </a:highlight>
                <a:latin typeface="Avenir Nxt2 W1G" panose="020B0604020202020204" charset="0"/>
                <a:cs typeface="Avenir Nxt2 W1G" panose="020B0604020202020204" charset="0"/>
              </a:rPr>
              <a:t>The TFA software provides a way to electronically query and </a:t>
            </a:r>
            <a:r>
              <a:rPr lang="en-GB" sz="1600" dirty="0" err="1">
                <a:highlight>
                  <a:srgbClr val="FFFFFF"/>
                </a:highlight>
                <a:latin typeface="Avenir Nxt2 W1G" panose="020B0604020202020204" charset="0"/>
                <a:cs typeface="Avenir Nxt2 W1G" panose="020B0604020202020204" charset="0"/>
              </a:rPr>
              <a:t>analyze</a:t>
            </a:r>
            <a:r>
              <a:rPr lang="en-GB" sz="1600" dirty="0">
                <a:highlight>
                  <a:srgbClr val="FFFFFF"/>
                </a:highlight>
                <a:latin typeface="Avenir Nxt2 W1G" panose="020B0604020202020204" charset="0"/>
                <a:cs typeface="Avenir Nxt2 W1G" panose="020B0604020202020204" charset="0"/>
              </a:rPr>
              <a:t> the </a:t>
            </a:r>
            <a:r>
              <a:rPr lang="en-GB" sz="1600" b="1" dirty="0">
                <a:solidFill>
                  <a:srgbClr val="009CD6"/>
                </a:solidFill>
                <a:highlight>
                  <a:srgbClr val="FFFFFF"/>
                </a:highlight>
                <a:latin typeface="Avenir Nxt2 W1G" panose="020B0604020202020204" charset="0"/>
                <a:cs typeface="Avenir Nxt2 W1G" panose="020B0604020202020204" charset="0"/>
              </a:rPr>
              <a:t>Table of Frequency Allocations (TFA)</a:t>
            </a:r>
            <a:r>
              <a:rPr lang="en-GB" sz="1600" dirty="0">
                <a:highlight>
                  <a:srgbClr val="FFFFFF"/>
                </a:highlight>
                <a:latin typeface="Avenir Nxt2 W1G" panose="020B0604020202020204" charset="0"/>
                <a:cs typeface="Avenir Nxt2 W1G" panose="020B0604020202020204" charset="0"/>
              </a:rPr>
              <a:t> and its associated footnotes, as presented in </a:t>
            </a:r>
            <a:r>
              <a:rPr lang="en-GB" sz="1600" b="1" dirty="0">
                <a:highlight>
                  <a:srgbClr val="FFFFFF"/>
                </a:highlight>
                <a:latin typeface="Avenir Nxt2 W1G" panose="020B0604020202020204" charset="0"/>
                <a:cs typeface="Avenir Nxt2 W1G" panose="020B0604020202020204" charset="0"/>
              </a:rPr>
              <a:t>Article</a:t>
            </a:r>
            <a:r>
              <a:rPr lang="en-GB" sz="1600" dirty="0">
                <a:highlight>
                  <a:srgbClr val="FFFFFF"/>
                </a:highlight>
                <a:latin typeface="Avenir Nxt2 W1G" panose="020B0604020202020204" charset="0"/>
                <a:cs typeface="Avenir Nxt2 W1G" panose="020B0604020202020204" charset="0"/>
              </a:rPr>
              <a:t> </a:t>
            </a:r>
            <a:r>
              <a:rPr lang="en-GB" sz="1600" b="1" dirty="0">
                <a:highlight>
                  <a:srgbClr val="FFFFFF"/>
                </a:highlight>
                <a:latin typeface="Avenir Nxt2 W1G" panose="020B0604020202020204" charset="0"/>
                <a:cs typeface="Avenir Nxt2 W1G" panose="020B0604020202020204" charset="0"/>
              </a:rPr>
              <a:t>5</a:t>
            </a:r>
            <a:r>
              <a:rPr lang="en-GB" sz="1600" dirty="0">
                <a:highlight>
                  <a:srgbClr val="FFFFFF"/>
                </a:highlight>
                <a:latin typeface="Avenir Nxt2 W1G" panose="020B0604020202020204" charset="0"/>
                <a:cs typeface="Avenir Nxt2 W1G" panose="020B0604020202020204" charset="0"/>
              </a:rPr>
              <a:t> of the </a:t>
            </a:r>
            <a:r>
              <a:rPr lang="en-GB" sz="1600" b="1" dirty="0">
                <a:highlight>
                  <a:srgbClr val="FFFFFF"/>
                </a:highlight>
                <a:latin typeface="Avenir Nxt2 W1G" panose="020B0604020202020204" charset="0"/>
                <a:cs typeface="Avenir Nxt2 W1G" panose="020B0604020202020204" charset="0"/>
              </a:rPr>
              <a:t>Radio Regulations</a:t>
            </a:r>
            <a:r>
              <a:rPr lang="en-GB" sz="1600" dirty="0">
                <a:highlight>
                  <a:srgbClr val="FFFFFF"/>
                </a:highlight>
                <a:latin typeface="Avenir Nxt2 W1G" panose="020B0604020202020204" charset="0"/>
                <a:cs typeface="Avenir Nxt2 W1G" panose="020B0604020202020204" charset="0"/>
              </a:rPr>
              <a:t>,</a:t>
            </a:r>
            <a:r>
              <a:rPr lang="en-GB" sz="1600" b="1" dirty="0">
                <a:highlight>
                  <a:srgbClr val="FFFFFF"/>
                </a:highlight>
                <a:latin typeface="Avenir Nxt2 W1G" panose="020B0604020202020204" charset="0"/>
                <a:cs typeface="Avenir Nxt2 W1G" panose="020B0604020202020204" charset="0"/>
              </a:rPr>
              <a:t> </a:t>
            </a:r>
            <a:r>
              <a:rPr lang="en-GB" sz="1600" dirty="0">
                <a:highlight>
                  <a:srgbClr val="FFFFFF"/>
                </a:highlight>
                <a:latin typeface="Avenir Nxt2 W1G" panose="020B0604020202020204" charset="0"/>
                <a:cs typeface="Avenir Nxt2 W1G" panose="020B0604020202020204" charset="0"/>
              </a:rPr>
              <a:t>as well as related texts such as ITU-R </a:t>
            </a:r>
            <a:r>
              <a:rPr lang="en-GB" sz="1600" b="1" dirty="0">
                <a:highlight>
                  <a:srgbClr val="FFFFFF"/>
                </a:highlight>
                <a:latin typeface="Avenir Nxt2 W1G" panose="020B0604020202020204" charset="0"/>
                <a:cs typeface="Avenir Nxt2 W1G" panose="020B0604020202020204" charset="0"/>
              </a:rPr>
              <a:t>Resolutions</a:t>
            </a:r>
            <a:r>
              <a:rPr lang="en-GB" sz="1600" dirty="0">
                <a:highlight>
                  <a:srgbClr val="FFFFFF"/>
                </a:highlight>
                <a:latin typeface="Avenir Nxt2 W1G" panose="020B0604020202020204" charset="0"/>
                <a:cs typeface="Avenir Nxt2 W1G" panose="020B0604020202020204" charset="0"/>
              </a:rPr>
              <a:t>, </a:t>
            </a:r>
            <a:r>
              <a:rPr lang="en-GB" sz="1600" b="1" dirty="0">
                <a:highlight>
                  <a:srgbClr val="FFFFFF"/>
                </a:highlight>
                <a:latin typeface="Avenir Nxt2 W1G" panose="020B0604020202020204" charset="0"/>
                <a:cs typeface="Avenir Nxt2 W1G" panose="020B0604020202020204" charset="0"/>
              </a:rPr>
              <a:t>Recommendations</a:t>
            </a:r>
            <a:r>
              <a:rPr lang="en-GB" sz="1600" dirty="0">
                <a:highlight>
                  <a:srgbClr val="FFFFFF"/>
                </a:highlight>
                <a:latin typeface="Avenir Nxt2 W1G" panose="020B0604020202020204" charset="0"/>
                <a:cs typeface="Avenir Nxt2 W1G" panose="020B0604020202020204" charset="0"/>
              </a:rPr>
              <a:t> and </a:t>
            </a:r>
            <a:r>
              <a:rPr lang="en-GB" sz="1600" b="1" dirty="0">
                <a:highlight>
                  <a:srgbClr val="FFFFFF"/>
                </a:highlight>
                <a:latin typeface="Avenir Nxt2 W1G" panose="020B0604020202020204" charset="0"/>
                <a:cs typeface="Avenir Nxt2 W1G" panose="020B0604020202020204" charset="0"/>
              </a:rPr>
              <a:t>Rules of Procedure</a:t>
            </a:r>
            <a:r>
              <a:rPr lang="en-GB" sz="1600" dirty="0">
                <a:highlight>
                  <a:srgbClr val="FFFFFF"/>
                </a:highlight>
                <a:latin typeface="Avenir Nxt2 W1G" panose="020B0604020202020204" charset="0"/>
                <a:cs typeface="Avenir Nxt2 W1G" panose="020B0604020202020204" charset="0"/>
              </a:rPr>
              <a:t>.</a:t>
            </a:r>
            <a:endParaRPr lang="fr-CH" sz="1600" dirty="0">
              <a:highlight>
                <a:srgbClr val="FFFFFF"/>
              </a:highlight>
              <a:latin typeface="Avenir Nxt2 W1G" panose="020B0604020202020204" charset="0"/>
              <a:cs typeface="Avenir Nxt2 W1G" panose="020B0604020202020204" charset="0"/>
            </a:endParaRPr>
          </a:p>
          <a:p>
            <a:pPr marL="285750" lvl="0" indent="-285750">
              <a:buFont typeface="Arial" panose="020B0604020202020204" pitchFamily="34" charset="0"/>
              <a:buChar char="•"/>
            </a:pPr>
            <a:r>
              <a:rPr lang="en-GB" sz="1600" dirty="0">
                <a:highlight>
                  <a:srgbClr val="FFFFFF"/>
                </a:highlight>
                <a:latin typeface="Avenir Nxt2 W1G" panose="020B0604020202020204" charset="0"/>
                <a:cs typeface="Avenir Nxt2 W1G" panose="020B0604020202020204" charset="0"/>
              </a:rPr>
              <a:t>It includes tools for exporting data in multiple formats, and for </a:t>
            </a:r>
            <a:r>
              <a:rPr lang="en-GB" sz="1600" b="1" dirty="0">
                <a:highlight>
                  <a:srgbClr val="FFFFFF"/>
                </a:highlight>
                <a:latin typeface="Avenir Nxt2 W1G" panose="020B0604020202020204" charset="0"/>
                <a:cs typeface="Avenir Nxt2 W1G" panose="020B0604020202020204" charset="0"/>
              </a:rPr>
              <a:t>tracing and comparing</a:t>
            </a:r>
            <a:r>
              <a:rPr lang="en-GB" sz="1600" dirty="0">
                <a:highlight>
                  <a:srgbClr val="FFFFFF"/>
                </a:highlight>
                <a:latin typeface="Avenir Nxt2 W1G" panose="020B0604020202020204" charset="0"/>
                <a:cs typeface="Avenir Nxt2 W1G" panose="020B0604020202020204" charset="0"/>
              </a:rPr>
              <a:t> </a:t>
            </a:r>
            <a:r>
              <a:rPr lang="en-GB" sz="1600" b="1" dirty="0">
                <a:highlight>
                  <a:srgbClr val="FFFFFF"/>
                </a:highlight>
                <a:latin typeface="Avenir Nxt2 W1G" panose="020B0604020202020204" charset="0"/>
                <a:cs typeface="Avenir Nxt2 W1G" panose="020B0604020202020204" charset="0"/>
              </a:rPr>
              <a:t>historical changes</a:t>
            </a:r>
            <a:r>
              <a:rPr lang="en-GB" sz="1600" dirty="0">
                <a:highlight>
                  <a:srgbClr val="FFFFFF"/>
                </a:highlight>
                <a:latin typeface="Avenir Nxt2 W1G" panose="020B0604020202020204" charset="0"/>
                <a:cs typeface="Avenir Nxt2 W1G" panose="020B0604020202020204" charset="0"/>
              </a:rPr>
              <a:t> to the </a:t>
            </a:r>
            <a:r>
              <a:rPr lang="en-GB" sz="1600" b="1" dirty="0">
                <a:highlight>
                  <a:srgbClr val="FFFFFF"/>
                </a:highlight>
                <a:latin typeface="Avenir Nxt2 W1G" panose="020B0604020202020204" charset="0"/>
                <a:cs typeface="Avenir Nxt2 W1G" panose="020B0604020202020204" charset="0"/>
              </a:rPr>
              <a:t>Article</a:t>
            </a:r>
            <a:r>
              <a:rPr lang="en-GB" sz="1600" dirty="0">
                <a:highlight>
                  <a:srgbClr val="FFFFFF"/>
                </a:highlight>
                <a:latin typeface="Avenir Nxt2 W1G" panose="020B0604020202020204" charset="0"/>
                <a:cs typeface="Avenir Nxt2 W1G" panose="020B0604020202020204" charset="0"/>
              </a:rPr>
              <a:t> </a:t>
            </a:r>
            <a:r>
              <a:rPr lang="en-GB" sz="1600" b="1" dirty="0">
                <a:highlight>
                  <a:srgbClr val="FFFFFF"/>
                </a:highlight>
                <a:latin typeface="Avenir Nxt2 W1G" panose="020B0604020202020204" charset="0"/>
                <a:cs typeface="Avenir Nxt2 W1G" panose="020B0604020202020204" charset="0"/>
              </a:rPr>
              <a:t>5</a:t>
            </a:r>
            <a:r>
              <a:rPr lang="en-GB" sz="1600" dirty="0">
                <a:highlight>
                  <a:srgbClr val="FFFFFF"/>
                </a:highlight>
                <a:latin typeface="Avenir Nxt2 W1G" panose="020B0604020202020204" charset="0"/>
                <a:cs typeface="Avenir Nxt2 W1G" panose="020B0604020202020204" charset="0"/>
              </a:rPr>
              <a:t> </a:t>
            </a:r>
            <a:r>
              <a:rPr lang="en-GB" sz="1600" b="1" dirty="0">
                <a:highlight>
                  <a:srgbClr val="FFFFFF"/>
                </a:highlight>
                <a:latin typeface="Avenir Nxt2 W1G" panose="020B0604020202020204" charset="0"/>
                <a:cs typeface="Avenir Nxt2 W1G" panose="020B0604020202020204" charset="0"/>
              </a:rPr>
              <a:t>Table</a:t>
            </a:r>
            <a:r>
              <a:rPr lang="en-GB" sz="1600" dirty="0">
                <a:highlight>
                  <a:srgbClr val="FFFFFF"/>
                </a:highlight>
                <a:latin typeface="Avenir Nxt2 W1G" panose="020B0604020202020204" charset="0"/>
                <a:cs typeface="Avenir Nxt2 W1G" panose="020B0604020202020204" charset="0"/>
              </a:rPr>
              <a:t> and its footnotes, including their evolution, introduction dates and suppression dates, from the</a:t>
            </a:r>
            <a:r>
              <a:rPr lang="en-GB" sz="1600" b="1" dirty="0">
                <a:highlight>
                  <a:srgbClr val="FFFFFF"/>
                </a:highlight>
                <a:latin typeface="Avenir Nxt2 W1G" panose="020B0604020202020204" charset="0"/>
                <a:cs typeface="Avenir Nxt2 W1G" panose="020B0604020202020204" charset="0"/>
              </a:rPr>
              <a:t> 2001 Edition onward, </a:t>
            </a:r>
            <a:r>
              <a:rPr lang="en-GB" sz="1600" dirty="0">
                <a:highlight>
                  <a:srgbClr val="FFFFFF"/>
                </a:highlight>
                <a:latin typeface="Avenir Nxt2 W1G" panose="020B0604020202020204" charset="0"/>
                <a:cs typeface="Avenir Nxt2 W1G" panose="020B0604020202020204" charset="0"/>
              </a:rPr>
              <a:t>where available.</a:t>
            </a:r>
            <a:endParaRPr lang="fr-CH" sz="1600" dirty="0">
              <a:highlight>
                <a:srgbClr val="FFFFFF"/>
              </a:highlight>
              <a:latin typeface="Avenir Nxt2 W1G" panose="020B0604020202020204" charset="0"/>
              <a:cs typeface="Avenir Nxt2 W1G" panose="020B0604020202020204" charset="0"/>
            </a:endParaRPr>
          </a:p>
          <a:p>
            <a:pPr marL="285750" lvl="0" indent="-285750">
              <a:buFont typeface="Arial" panose="020B0604020202020204" pitchFamily="34" charset="0"/>
              <a:buChar char="•"/>
            </a:pPr>
            <a:r>
              <a:rPr lang="en-GB" sz="1600" dirty="0">
                <a:highlight>
                  <a:srgbClr val="FFFFFF"/>
                </a:highlight>
                <a:latin typeface="Avenir Nxt2 W1G" panose="020B0604020202020204" charset="0"/>
                <a:cs typeface="Avenir Nxt2 W1G" panose="020B0604020202020204" charset="0"/>
              </a:rPr>
              <a:t>It allows the extraction of regional or country-specific regulations, such as the </a:t>
            </a:r>
            <a:r>
              <a:rPr lang="en-GB" sz="1600" b="1" dirty="0">
                <a:highlight>
                  <a:srgbClr val="FFFFFF"/>
                </a:highlight>
                <a:latin typeface="Avenir Nxt2 W1G" panose="020B0604020202020204" charset="0"/>
                <a:cs typeface="Avenir Nxt2 W1G" panose="020B0604020202020204" charset="0"/>
              </a:rPr>
              <a:t>National Table of Frequency Allocations (NTFA)</a:t>
            </a:r>
            <a:r>
              <a:rPr lang="en-GB" sz="1600" dirty="0">
                <a:highlight>
                  <a:srgbClr val="FFFFFF"/>
                </a:highlight>
                <a:latin typeface="Avenir Nxt2 W1G" panose="020B0604020202020204" charset="0"/>
                <a:cs typeface="Avenir Nxt2 W1G" panose="020B0604020202020204" charset="0"/>
              </a:rPr>
              <a:t> for a given country, by combining the information contained in </a:t>
            </a:r>
            <a:r>
              <a:rPr lang="en-GB" sz="1600" b="1" dirty="0">
                <a:highlight>
                  <a:srgbClr val="FFFFFF"/>
                </a:highlight>
                <a:latin typeface="Avenir Nxt2 W1G" panose="020B0604020202020204" charset="0"/>
                <a:cs typeface="Avenir Nxt2 W1G" panose="020B0604020202020204" charset="0"/>
              </a:rPr>
              <a:t>Article</a:t>
            </a:r>
            <a:r>
              <a:rPr lang="en-GB" sz="1600" dirty="0">
                <a:highlight>
                  <a:srgbClr val="FFFFFF"/>
                </a:highlight>
                <a:latin typeface="Avenir Nxt2 W1G" panose="020B0604020202020204" charset="0"/>
                <a:cs typeface="Avenir Nxt2 W1G" panose="020B0604020202020204" charset="0"/>
              </a:rPr>
              <a:t> </a:t>
            </a:r>
            <a:r>
              <a:rPr lang="en-GB" sz="1600" b="1" dirty="0">
                <a:highlight>
                  <a:srgbClr val="FFFFFF"/>
                </a:highlight>
                <a:latin typeface="Avenir Nxt2 W1G" panose="020B0604020202020204" charset="0"/>
                <a:cs typeface="Avenir Nxt2 W1G" panose="020B0604020202020204" charset="0"/>
              </a:rPr>
              <a:t>5</a:t>
            </a:r>
            <a:r>
              <a:rPr lang="en-GB" sz="1600" dirty="0">
                <a:highlight>
                  <a:srgbClr val="FFFFFF"/>
                </a:highlight>
                <a:latin typeface="Avenir Nxt2 W1G" panose="020B0604020202020204" charset="0"/>
                <a:cs typeface="Avenir Nxt2 W1G" panose="020B0604020202020204" charset="0"/>
              </a:rPr>
              <a:t> of the </a:t>
            </a:r>
            <a:r>
              <a:rPr lang="en-GB" sz="1600" b="1" dirty="0">
                <a:highlight>
                  <a:srgbClr val="FFFFFF"/>
                </a:highlight>
                <a:latin typeface="Avenir Nxt2 W1G" panose="020B0604020202020204" charset="0"/>
                <a:cs typeface="Avenir Nxt2 W1G" panose="020B0604020202020204" charset="0"/>
              </a:rPr>
              <a:t>Radio Regulations</a:t>
            </a:r>
            <a:r>
              <a:rPr lang="en-GB" sz="1600" dirty="0">
                <a:highlight>
                  <a:srgbClr val="FFFFFF"/>
                </a:highlight>
                <a:latin typeface="Avenir Nxt2 W1G" panose="020B0604020202020204" charset="0"/>
                <a:cs typeface="Avenir Nxt2 W1G" panose="020B0604020202020204" charset="0"/>
              </a:rPr>
              <a:t>. </a:t>
            </a:r>
            <a:endParaRPr lang="fr-CH" sz="1600" dirty="0">
              <a:highlight>
                <a:srgbClr val="FFFFFF"/>
              </a:highlight>
              <a:latin typeface="Avenir Nxt2 W1G" panose="020B0604020202020204" charset="0"/>
              <a:cs typeface="Avenir Nxt2 W1G" panose="020B0604020202020204" charset="0"/>
            </a:endParaRPr>
          </a:p>
          <a:p>
            <a:pPr marL="285750" lvl="0" indent="-285750">
              <a:buFont typeface="Arial" panose="020B0604020202020204" pitchFamily="34" charset="0"/>
              <a:buChar char="•"/>
            </a:pPr>
            <a:r>
              <a:rPr lang="en-GB" sz="1600" dirty="0">
                <a:highlight>
                  <a:srgbClr val="FFFFFF"/>
                </a:highlight>
                <a:latin typeface="Avenir Nxt2 W1G" panose="020B0604020202020204" charset="0"/>
                <a:cs typeface="Avenir Nxt2 W1G" panose="020B0604020202020204" charset="0"/>
              </a:rPr>
              <a:t>This is a </a:t>
            </a:r>
            <a:r>
              <a:rPr lang="en-GB" sz="1600" b="1" dirty="0">
                <a:highlight>
                  <a:srgbClr val="FFFFFF"/>
                </a:highlight>
                <a:latin typeface="Avenir Nxt2 W1G" panose="020B0604020202020204" charset="0"/>
                <a:cs typeface="Avenir Nxt2 W1G" panose="020B0604020202020204" charset="0"/>
              </a:rPr>
              <a:t>standalone</a:t>
            </a:r>
            <a:r>
              <a:rPr lang="en-GB" sz="1600" dirty="0">
                <a:highlight>
                  <a:srgbClr val="FFFFFF"/>
                </a:highlight>
                <a:latin typeface="Avenir Nxt2 W1G" panose="020B0604020202020204" charset="0"/>
                <a:cs typeface="Avenir Nxt2 W1G" panose="020B0604020202020204" charset="0"/>
              </a:rPr>
              <a:t> </a:t>
            </a:r>
            <a:r>
              <a:rPr lang="en-GB" sz="1600" b="1" dirty="0">
                <a:highlight>
                  <a:srgbClr val="FFFFFF"/>
                </a:highlight>
                <a:latin typeface="Avenir Nxt2 W1G" panose="020B0604020202020204" charset="0"/>
                <a:cs typeface="Avenir Nxt2 W1G" panose="020B0604020202020204" charset="0"/>
              </a:rPr>
              <a:t>application</a:t>
            </a:r>
            <a:r>
              <a:rPr lang="en-GB" sz="1600" dirty="0">
                <a:highlight>
                  <a:srgbClr val="FFFFFF"/>
                </a:highlight>
                <a:latin typeface="Avenir Nxt2 W1G" panose="020B0604020202020204" charset="0"/>
                <a:cs typeface="Avenir Nxt2 W1G" panose="020B0604020202020204" charset="0"/>
              </a:rPr>
              <a:t> that does not require a network or Internet connection.</a:t>
            </a:r>
            <a:endParaRPr lang="fr-CH" sz="1600" dirty="0">
              <a:highlight>
                <a:srgbClr val="FFFFFF"/>
              </a:highlight>
              <a:latin typeface="Avenir Nxt2 W1G" panose="020B0604020202020204" charset="0"/>
              <a:cs typeface="Avenir Nxt2 W1G" panose="020B0604020202020204" charset="0"/>
            </a:endParaRPr>
          </a:p>
        </p:txBody>
      </p:sp>
      <p:pic>
        <p:nvPicPr>
          <p:cNvPr id="7" name="Picture 6">
            <a:extLst>
              <a:ext uri="{FF2B5EF4-FFF2-40B4-BE49-F238E27FC236}">
                <a16:creationId xmlns:a16="http://schemas.microsoft.com/office/drawing/2014/main" id="{DC86ADF3-FE88-F122-D887-CB6E7D6493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9840" y="1656436"/>
            <a:ext cx="3545128" cy="3545128"/>
          </a:xfrm>
          <a:prstGeom prst="roundRect">
            <a:avLst>
              <a:gd name="adj" fmla="val 0"/>
            </a:avLst>
          </a:prstGeom>
          <a:noFill/>
          <a:effectLst>
            <a:outerShdw blurRad="50800" dist="38100" dir="2700000" algn="tl" rotWithShape="0">
              <a:prstClr val="black">
                <a:alpha val="40000"/>
              </a:prstClr>
            </a:outerShdw>
          </a:effectLst>
        </p:spPr>
      </p:pic>
      <p:pic>
        <p:nvPicPr>
          <p:cNvPr id="11" name="Picture 1">
            <a:extLst>
              <a:ext uri="{FF2B5EF4-FFF2-40B4-BE49-F238E27FC236}">
                <a16:creationId xmlns:a16="http://schemas.microsoft.com/office/drawing/2014/main" id="{69FB64D6-01A9-7F26-A445-50D842DDE84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24735" y="5602509"/>
            <a:ext cx="1071265" cy="107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4D16B46-3DB8-6424-686C-EFC8E048D5C8}"/>
              </a:ext>
            </a:extLst>
          </p:cNvPr>
          <p:cNvSpPr txBox="1"/>
          <p:nvPr/>
        </p:nvSpPr>
        <p:spPr>
          <a:xfrm>
            <a:off x="4949802" y="5306493"/>
            <a:ext cx="1533173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400" b="1" dirty="0">
                <a:latin typeface="Avenir Nxt2 W1G" panose="020B0604020202020204" charset="0"/>
                <a:cs typeface="Avenir Nxt2 W1G" panose="020B0604020202020204" charset="0"/>
              </a:rPr>
              <a:t>www.itu.int/pub/R-REG</a:t>
            </a:r>
          </a:p>
        </p:txBody>
      </p:sp>
      <p:sp>
        <p:nvSpPr>
          <p:cNvPr id="13" name="TextBox 12">
            <a:extLst>
              <a:ext uri="{FF2B5EF4-FFF2-40B4-BE49-F238E27FC236}">
                <a16:creationId xmlns:a16="http://schemas.microsoft.com/office/drawing/2014/main" id="{50B77F3F-3D0C-3C28-70D0-DE5272975591}"/>
              </a:ext>
            </a:extLst>
          </p:cNvPr>
          <p:cNvSpPr txBox="1"/>
          <p:nvPr/>
        </p:nvSpPr>
        <p:spPr>
          <a:xfrm>
            <a:off x="4949802" y="5036614"/>
            <a:ext cx="1533173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rgbClr val="009CD6"/>
                </a:solidFill>
                <a:latin typeface="Avenir Nxt2 W1G" panose="020B0604020202020204" charset="0"/>
                <a:cs typeface="Avenir Nxt2 W1G" panose="020B0604020202020204" charset="0"/>
                <a:sym typeface="Calibri"/>
              </a:rPr>
              <a:t>Scan or Browse link to learn more:</a:t>
            </a:r>
            <a:endParaRPr lang="en-GB" sz="1600" dirty="0">
              <a:latin typeface="Avenir Nxt2 W1G" panose="020B0604020202020204" charset="0"/>
              <a:cs typeface="Avenir Nxt2 W1G" panose="020B0604020202020204" charset="0"/>
            </a:endParaRPr>
          </a:p>
        </p:txBody>
      </p:sp>
    </p:spTree>
    <p:extLst>
      <p:ext uri="{BB962C8B-B14F-4D97-AF65-F5344CB8AC3E}">
        <p14:creationId xmlns:p14="http://schemas.microsoft.com/office/powerpoint/2010/main" val="1825386502"/>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71442B-F90D-6B49-F5EB-ED221AE5BB09}"/>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74F2DB69-A6E5-BC42-AEE7-8994E6D42325}"/>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B0C3AB25-6DF6-2FCD-2375-0BB4B78DB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45C2A59C-3448-E76F-F61C-5D6C6E7E42DF}"/>
              </a:ext>
            </a:extLst>
          </p:cNvPr>
          <p:cNvSpPr txBox="1"/>
          <p:nvPr/>
        </p:nvSpPr>
        <p:spPr>
          <a:xfrm>
            <a:off x="4901431" y="684892"/>
            <a:ext cx="6679164" cy="110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ITU-R Recommendations, Reports and selected Handbooks</a:t>
            </a:r>
            <a:endPar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endParaRPr>
          </a:p>
        </p:txBody>
      </p:sp>
      <p:sp>
        <p:nvSpPr>
          <p:cNvPr id="24" name="TextBox 23">
            <a:extLst>
              <a:ext uri="{FF2B5EF4-FFF2-40B4-BE49-F238E27FC236}">
                <a16:creationId xmlns:a16="http://schemas.microsoft.com/office/drawing/2014/main" id="{EDF6B19F-FA77-FE39-2AB7-1C6D55BB0B67}"/>
              </a:ext>
            </a:extLst>
          </p:cNvPr>
          <p:cNvSpPr txBox="1"/>
          <p:nvPr/>
        </p:nvSpPr>
        <p:spPr>
          <a:xfrm>
            <a:off x="4857259" y="2676454"/>
            <a:ext cx="6123885" cy="492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endParaRPr>
          </a:p>
        </p:txBody>
      </p:sp>
      <p:pic>
        <p:nvPicPr>
          <p:cNvPr id="3" name="Graphic 2">
            <a:extLst>
              <a:ext uri="{FF2B5EF4-FFF2-40B4-BE49-F238E27FC236}">
                <a16:creationId xmlns:a16="http://schemas.microsoft.com/office/drawing/2014/main" id="{60FE55F0-9FD7-4460-F9D3-18CA7BD2E2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sp>
        <p:nvSpPr>
          <p:cNvPr id="9" name="TextBox 8">
            <a:extLst>
              <a:ext uri="{FF2B5EF4-FFF2-40B4-BE49-F238E27FC236}">
                <a16:creationId xmlns:a16="http://schemas.microsoft.com/office/drawing/2014/main" id="{2FCBCBCC-E466-9F3A-4B7A-E199B9A274AA}"/>
              </a:ext>
            </a:extLst>
          </p:cNvPr>
          <p:cNvSpPr txBox="1"/>
          <p:nvPr/>
        </p:nvSpPr>
        <p:spPr>
          <a:xfrm>
            <a:off x="5044232" y="5405654"/>
            <a:ext cx="6673886" cy="369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lang="en-US" sz="2400" b="0" i="0" u="none" strike="noStrike" cap="none" spc="0" normalizeH="0" baseline="0">
                <a:ln>
                  <a:noFill/>
                </a:ln>
                <a:solidFill>
                  <a:srgbClr val="000000"/>
                </a:solidFill>
                <a:effectLst/>
                <a:uFillTx/>
              </a:defRPr>
            </a:defPPr>
            <a:lvl1pPr marR="0" lvl="0" indent="0" defTabSz="1219170" fontAlgn="auto" hangingPunct="0">
              <a:lnSpc>
                <a:spcPct val="100000"/>
              </a:lnSpc>
              <a:spcBef>
                <a:spcPts val="0"/>
              </a:spcBef>
              <a:spcAft>
                <a:spcPts val="0"/>
              </a:spcAft>
              <a:buClrTx/>
              <a:buSzTx/>
              <a:buFontTx/>
              <a:buNone/>
              <a:tabLst/>
              <a:defRPr kumimoji="0" sz="2400" b="0" i="0" u="none" strike="noStrike" kern="0" cap="none" spc="0" normalizeH="0" baseline="0">
                <a:ln>
                  <a:noFill/>
                </a:ln>
                <a:solidFill>
                  <a:srgbClr val="000000"/>
                </a:solidFill>
                <a:effectLst/>
                <a:uLnTx/>
                <a:uFillTx/>
                <a:latin typeface="Avenir Nxt2 W1G" panose="020B0503020202020204" pitchFamily="34" charset="0"/>
                <a:cs typeface="Calibri"/>
              </a:defRPr>
            </a:lvl1pPr>
            <a:lvl2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2pPr>
            <a:lvl3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3pPr>
            <a:lvl4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4pPr>
            <a:lvl5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5pPr>
            <a:lvl6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6pPr>
            <a:lvl7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7pPr>
            <a:lvl8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8pPr>
            <a:lvl9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9pPr>
          </a:lstStyle>
          <a:p>
            <a:r>
              <a:rPr lang="en-US" sz="1600" kern="0" dirty="0">
                <a:solidFill>
                  <a:srgbClr val="009CD6"/>
                </a:solidFill>
                <a:latin typeface="Avenir Nxt2 W1G Demi" panose="020B0703020202020204" pitchFamily="34" charset="0"/>
                <a:cs typeface="Calibri"/>
              </a:rPr>
              <a:t>S</a:t>
            </a:r>
            <a:r>
              <a:rPr kumimoji="0" lang="en-US" sz="1600" b="0" i="0" u="none" strike="noStrike" kern="0" cap="none" spc="0" normalizeH="0" baseline="0" noProof="0" dirty="0">
                <a:ln>
                  <a:noFill/>
                </a:ln>
                <a:solidFill>
                  <a:srgbClr val="009CD6"/>
                </a:solidFill>
                <a:effectLst/>
                <a:uLnTx/>
                <a:uFillTx/>
                <a:latin typeface="Avenir Nxt2 W1G Demi" panose="020B0703020202020204" pitchFamily="34" charset="0"/>
                <a:cs typeface="Calibri"/>
                <a:sym typeface="Calibri"/>
              </a:rPr>
              <a:t>can to learn more:</a:t>
            </a:r>
            <a:endParaRPr kumimoji="0" lang="en-GB" sz="1600" b="1" i="0" u="none" strike="noStrike" kern="0" cap="none" spc="0" normalizeH="0" baseline="0" noProof="0" dirty="0">
              <a:ln>
                <a:noFill/>
              </a:ln>
              <a:solidFill>
                <a:srgbClr val="009CD6"/>
              </a:solidFill>
              <a:effectLst/>
              <a:uLnTx/>
              <a:uFillTx/>
              <a:latin typeface="Avenir Nxt2 W1G Demi" panose="020B0703020202020204" pitchFamily="34" charset="0"/>
              <a:cs typeface="Calibri"/>
              <a:sym typeface="Calibri"/>
            </a:endParaRPr>
          </a:p>
        </p:txBody>
      </p:sp>
      <p:pic>
        <p:nvPicPr>
          <p:cNvPr id="10" name="Picture 1">
            <a:extLst>
              <a:ext uri="{FF2B5EF4-FFF2-40B4-BE49-F238E27FC236}">
                <a16:creationId xmlns:a16="http://schemas.microsoft.com/office/drawing/2014/main" id="{C1FAE5C6-2821-8D6F-43FA-0DF3ECA99AE1}"/>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104907" y="5770598"/>
            <a:ext cx="893194" cy="8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41C8B10A-1A16-787F-9C4F-CCF1BEF05059}"/>
              </a:ext>
            </a:extLst>
          </p:cNvPr>
          <p:cNvSpPr txBox="1"/>
          <p:nvPr/>
        </p:nvSpPr>
        <p:spPr>
          <a:xfrm>
            <a:off x="4991940" y="4130040"/>
            <a:ext cx="5989204"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Avenir Nxt2 W1G" panose="020B0604020202020204" charset="0"/>
                <a:cs typeface="Avenir Nxt2 W1G" panose="020B0604020202020204" charset="0"/>
                <a:sym typeface="Calibri"/>
              </a:rPr>
              <a:t>All documents available individually online: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srgbClr val="009CD6"/>
                </a:solidFill>
                <a:effectLst/>
                <a:uLnTx/>
                <a:uFillTx/>
                <a:latin typeface="Avenir Nxt2 W1G" panose="020B0604020202020204" charset="0"/>
                <a:cs typeface="Avenir Nxt2 W1G" panose="020B0604020202020204" charset="0"/>
                <a:sym typeface="Calibri"/>
              </a:rPr>
              <a:t>Recommendations:</a:t>
            </a:r>
            <a:r>
              <a:rPr kumimoji="0" lang="en-US" sz="1900" b="1" i="0" u="none" strike="noStrike" kern="1200" cap="none" spc="0" normalizeH="0" baseline="0" noProof="0" dirty="0">
                <a:ln>
                  <a:noFill/>
                </a:ln>
                <a:solidFill>
                  <a:srgbClr val="009CD6"/>
                </a:solidFill>
                <a:effectLst/>
                <a:uLnTx/>
                <a:uFillTx/>
                <a:latin typeface="Avenir Nxt2 W1G" panose="020B0604020202020204" charset="0"/>
                <a:cs typeface="Avenir Nxt2 W1G" panose="020B0604020202020204" charset="0"/>
                <a:sym typeface="Calibri"/>
              </a:rPr>
              <a:t> </a:t>
            </a:r>
            <a:r>
              <a:rPr kumimoji="0" lang="en-US" sz="1600" b="1" u="none" strike="noStrike" kern="1200" cap="none" spc="0" normalizeH="0" baseline="0" noProof="0" dirty="0">
                <a:ln>
                  <a:noFill/>
                </a:ln>
                <a:solidFill>
                  <a:schemeClr val="bg1"/>
                </a:solidFill>
                <a:effectLst/>
                <a:uLnTx/>
                <a:uFillTx/>
                <a:latin typeface="Avenir Nxt2 W1G" panose="020B0604020202020204" charset="0"/>
                <a:cs typeface="Avenir Nxt2 W1G" panose="020B0604020202020204" charset="0"/>
                <a:sym typeface="Calibri"/>
                <a:hlinkClick r:id="rId8">
                  <a:extLst>
                    <a:ext uri="{A12FA001-AC4F-418D-AE19-62706E023703}">
                      <ahyp:hlinkClr xmlns:ahyp="http://schemas.microsoft.com/office/drawing/2018/hyperlinkcolor" val="tx"/>
                    </a:ext>
                  </a:extLst>
                </a:hlinkClick>
              </a:rPr>
              <a:t>www.itu.int/pub/R-REC</a:t>
            </a:r>
            <a:endParaRPr kumimoji="0" lang="en-US" sz="1600" b="1" u="none" strike="noStrike" kern="1200" cap="none" spc="0" normalizeH="0" baseline="0" noProof="0" dirty="0">
              <a:ln>
                <a:noFill/>
              </a:ln>
              <a:solidFill>
                <a:schemeClr val="bg1"/>
              </a:solidFill>
              <a:effectLst/>
              <a:uLnTx/>
              <a:uFillTx/>
              <a:latin typeface="Avenir Nxt2 W1G" panose="020B0604020202020204" charset="0"/>
              <a:cs typeface="Avenir Nxt2 W1G" panose="020B060402020202020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srgbClr val="009CD6"/>
                </a:solidFill>
                <a:effectLst/>
                <a:uLnTx/>
                <a:uFillTx/>
                <a:latin typeface="Avenir Nxt2 W1G" panose="020B0604020202020204" charset="0"/>
                <a:cs typeface="Avenir Nxt2 W1G" panose="020B0604020202020204" charset="0"/>
                <a:sym typeface="Calibri"/>
              </a:rPr>
              <a:t>Reports: </a:t>
            </a:r>
            <a:r>
              <a:rPr kumimoji="0" lang="en-GB" sz="1600" b="1" u="none" strike="noStrike" kern="1200" cap="none" spc="0" normalizeH="0" baseline="0" noProof="0" dirty="0">
                <a:ln>
                  <a:noFill/>
                </a:ln>
                <a:solidFill>
                  <a:schemeClr val="bg1"/>
                </a:solidFill>
                <a:effectLst/>
                <a:uLnTx/>
                <a:uFillTx/>
                <a:latin typeface="Avenir Nxt2 W1G" panose="020B0604020202020204" charset="0"/>
                <a:cs typeface="Avenir Nxt2 W1G" panose="020B0604020202020204" charset="0"/>
                <a:sym typeface="Calibri"/>
                <a:hlinkClick r:id="rId9">
                  <a:extLst>
                    <a:ext uri="{A12FA001-AC4F-418D-AE19-62706E023703}">
                      <ahyp:hlinkClr xmlns:ahyp="http://schemas.microsoft.com/office/drawing/2018/hyperlinkcolor" val="tx"/>
                    </a:ext>
                  </a:extLst>
                </a:hlinkClick>
              </a:rPr>
              <a:t>www.itu.int/pub/R-REP</a:t>
            </a:r>
            <a:endParaRPr kumimoji="0" lang="en-GB" sz="1600" b="1" u="none" strike="noStrike" kern="1200" cap="none" spc="0" normalizeH="0" baseline="0" noProof="0" dirty="0">
              <a:ln>
                <a:noFill/>
              </a:ln>
              <a:solidFill>
                <a:schemeClr val="bg1"/>
              </a:solidFill>
              <a:effectLst/>
              <a:uLnTx/>
              <a:uFillTx/>
              <a:latin typeface="Avenir Nxt2 W1G" panose="020B0604020202020204" charset="0"/>
              <a:cs typeface="Avenir Nxt2 W1G" panose="020B060402020202020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srgbClr val="009CD6"/>
                </a:solidFill>
                <a:effectLst/>
                <a:uLnTx/>
                <a:uFillTx/>
                <a:latin typeface="Avenir Nxt2 W1G" panose="020B0604020202020204" charset="0"/>
                <a:cs typeface="Avenir Nxt2 W1G" panose="020B0604020202020204" charset="0"/>
                <a:sym typeface="Calibri"/>
              </a:rPr>
              <a:t>Handbooks: </a:t>
            </a:r>
            <a:r>
              <a:rPr kumimoji="0" lang="en-GB" sz="1600" b="1" u="none" strike="noStrike" kern="1200" cap="none" spc="0" normalizeH="0" baseline="0" noProof="0" dirty="0">
                <a:ln>
                  <a:noFill/>
                </a:ln>
                <a:solidFill>
                  <a:schemeClr val="bg1"/>
                </a:solidFill>
                <a:effectLst/>
                <a:uLnTx/>
                <a:uFillTx/>
                <a:latin typeface="Avenir Nxt2 W1G" panose="020B0604020202020204" charset="0"/>
                <a:cs typeface="Avenir Nxt2 W1G" panose="020B0604020202020204" charset="0"/>
                <a:sym typeface="Calibri"/>
                <a:hlinkClick r:id="rId10">
                  <a:extLst>
                    <a:ext uri="{A12FA001-AC4F-418D-AE19-62706E023703}">
                      <ahyp:hlinkClr xmlns:ahyp="http://schemas.microsoft.com/office/drawing/2018/hyperlinkcolor" val="tx"/>
                    </a:ext>
                  </a:extLst>
                </a:hlinkClick>
              </a:rPr>
              <a:t>www.itu.int/pub/R-HDB</a:t>
            </a:r>
            <a:r>
              <a:rPr kumimoji="0" lang="en-GB" sz="1600" b="1" u="none" strike="noStrike" kern="1200" cap="none" spc="0" normalizeH="0" baseline="0" noProof="0" dirty="0">
                <a:ln>
                  <a:noFill/>
                </a:ln>
                <a:solidFill>
                  <a:schemeClr val="bg1"/>
                </a:solidFill>
                <a:effectLst/>
                <a:uLnTx/>
                <a:uFillTx/>
                <a:latin typeface="Avenir Nxt2 W1G" panose="020B0604020202020204" charset="0"/>
                <a:cs typeface="Avenir Nxt2 W1G" panose="020B0604020202020204" charset="0"/>
                <a:sym typeface="Calibri"/>
              </a:rPr>
              <a:t> </a:t>
            </a:r>
          </a:p>
        </p:txBody>
      </p:sp>
      <p:pic>
        <p:nvPicPr>
          <p:cNvPr id="7" name="Picture 6">
            <a:extLst>
              <a:ext uri="{FF2B5EF4-FFF2-40B4-BE49-F238E27FC236}">
                <a16:creationId xmlns:a16="http://schemas.microsoft.com/office/drawing/2014/main" id="{E0298CB2-99FE-88FE-9F0F-3B134F16569B}"/>
              </a:ext>
            </a:extLst>
          </p:cNvPr>
          <p:cNvPicPr>
            <a:picLocks noChangeAspect="1"/>
          </p:cNvPicPr>
          <p:nvPr/>
        </p:nvPicPr>
        <p:blipFill>
          <a:blip r:embed="rId11"/>
          <a:stretch>
            <a:fillRect/>
          </a:stretch>
        </p:blipFill>
        <p:spPr>
          <a:xfrm>
            <a:off x="1210856" y="606687"/>
            <a:ext cx="3330957" cy="5021696"/>
          </a:xfrm>
          <a:prstGeom prst="rect">
            <a:avLst/>
          </a:prstGeom>
        </p:spPr>
      </p:pic>
      <p:sp>
        <p:nvSpPr>
          <p:cNvPr id="11" name="TextBox 10">
            <a:extLst>
              <a:ext uri="{FF2B5EF4-FFF2-40B4-BE49-F238E27FC236}">
                <a16:creationId xmlns:a16="http://schemas.microsoft.com/office/drawing/2014/main" id="{C0CFB001-9E21-95BE-712A-5C1F6EB5B7E6}"/>
              </a:ext>
            </a:extLst>
          </p:cNvPr>
          <p:cNvSpPr txBox="1"/>
          <p:nvPr/>
        </p:nvSpPr>
        <p:spPr>
          <a:xfrm>
            <a:off x="4768554" y="1931350"/>
            <a:ext cx="7114313"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hangingPunct="0">
              <a:buFont typeface="Arial" panose="020B0604020202020204" pitchFamily="34" charset="0"/>
              <a:buChar char="•"/>
            </a:pPr>
            <a:r>
              <a:rPr lang="en-GB" b="1" dirty="0">
                <a:solidFill>
                  <a:srgbClr val="009CD6"/>
                </a:solidFill>
                <a:latin typeface="Avenir Nxt2 W1G" panose="020B0604020202020204" charset="0"/>
                <a:cs typeface="Avenir Nxt2 W1G" panose="020B0604020202020204" charset="0"/>
              </a:rPr>
              <a:t>ITU-R Recommendations </a:t>
            </a:r>
            <a:r>
              <a:rPr lang="en-GB" dirty="0">
                <a:latin typeface="Avenir Nxt2 W1G" panose="020B0604020202020204" charset="0"/>
                <a:cs typeface="Avenir Nxt2 W1G" panose="020B0604020202020204" charset="0"/>
              </a:rPr>
              <a:t>are international standards on spectrum and orbit management, radio system performance, spectrum monitoring, and emergency radiocommunications. </a:t>
            </a:r>
          </a:p>
          <a:p>
            <a:pPr marL="285750" indent="-285750" hangingPunct="0">
              <a:buFont typeface="Arial" panose="020B0604020202020204" pitchFamily="34" charset="0"/>
              <a:buChar char="•"/>
            </a:pPr>
            <a:r>
              <a:rPr lang="en-GB" b="1" dirty="0">
                <a:solidFill>
                  <a:srgbClr val="009CD6"/>
                </a:solidFill>
                <a:latin typeface="Avenir Nxt2 W1G" panose="020B0604020202020204" charset="0"/>
                <a:cs typeface="Avenir Nxt2 W1G" panose="020B0604020202020204" charset="0"/>
              </a:rPr>
              <a:t>ITU-R Reports </a:t>
            </a:r>
            <a:r>
              <a:rPr lang="en-GB" dirty="0">
                <a:latin typeface="Avenir Nxt2 W1G" panose="020B0604020202020204" charset="0"/>
                <a:cs typeface="Avenir Nxt2 W1G" panose="020B0604020202020204" charset="0"/>
              </a:rPr>
              <a:t>provide technical, operational, or procedural information from study groups.</a:t>
            </a:r>
          </a:p>
          <a:p>
            <a:pPr marL="285750" indent="-285750" hangingPunct="0">
              <a:buFont typeface="Arial" panose="020B0604020202020204" pitchFamily="34" charset="0"/>
              <a:buChar char="•"/>
            </a:pPr>
            <a:r>
              <a:rPr lang="en-GB" b="1" dirty="0">
                <a:solidFill>
                  <a:srgbClr val="009CD6"/>
                </a:solidFill>
                <a:latin typeface="Avenir Nxt2 W1G" panose="020B0604020202020204" charset="0"/>
                <a:cs typeface="Avenir Nxt2 W1G" panose="020B0604020202020204" charset="0"/>
              </a:rPr>
              <a:t>ITU-R Handbooks </a:t>
            </a:r>
            <a:r>
              <a:rPr lang="en-GB" dirty="0">
                <a:latin typeface="Avenir Nxt2 W1G" panose="020B0604020202020204" charset="0"/>
                <a:cs typeface="Avenir Nxt2 W1G" panose="020B0604020202020204" charset="0"/>
              </a:rPr>
              <a:t>compile current knowledge and best practices in radiocommunications.</a:t>
            </a:r>
            <a:endParaRPr kumimoji="0" lang="en-GB" sz="1800" b="0" i="0" u="none" strike="noStrike" cap="none" spc="0" normalizeH="0" baseline="0" dirty="0">
              <a:ln>
                <a:noFill/>
              </a:ln>
              <a:solidFill>
                <a:srgbClr val="000000"/>
              </a:solidFill>
              <a:effectLst/>
              <a:uFillTx/>
              <a:latin typeface="Avenir Nxt2 W1G" panose="020B0604020202020204" charset="0"/>
              <a:cs typeface="Avenir Nxt2 W1G" panose="020B0604020202020204" charset="0"/>
              <a:sym typeface="Calibri"/>
            </a:endParaRPr>
          </a:p>
        </p:txBody>
      </p:sp>
    </p:spTree>
    <p:extLst>
      <p:ext uri="{BB962C8B-B14F-4D97-AF65-F5344CB8AC3E}">
        <p14:creationId xmlns:p14="http://schemas.microsoft.com/office/powerpoint/2010/main" val="2321273727"/>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483F3-8B4D-AE05-4434-ADD1ABE36832}"/>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DC86B20A-3198-D3C6-4572-31E320079F30}"/>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BA8B4F71-6AB2-65BB-A4BF-CDD6B7CE57EB}"/>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FE3AF8D1-8B9E-47BC-660C-F84BF5D71F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4E32F799-07A8-A24D-A0A4-4AA633F5AF23}"/>
              </a:ext>
            </a:extLst>
          </p:cNvPr>
          <p:cNvSpPr txBox="1"/>
          <p:nvPr/>
        </p:nvSpPr>
        <p:spPr>
          <a:xfrm>
            <a:off x="4851656" y="882764"/>
            <a:ext cx="6679164" cy="61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Handbook on Small Satellites</a:t>
            </a:r>
            <a:endPar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endParaRPr>
          </a:p>
        </p:txBody>
      </p:sp>
      <p:sp>
        <p:nvSpPr>
          <p:cNvPr id="24" name="TextBox 23">
            <a:extLst>
              <a:ext uri="{FF2B5EF4-FFF2-40B4-BE49-F238E27FC236}">
                <a16:creationId xmlns:a16="http://schemas.microsoft.com/office/drawing/2014/main" id="{2075FE50-8BBD-C07C-290B-A0BE86AB342F}"/>
              </a:ext>
            </a:extLst>
          </p:cNvPr>
          <p:cNvSpPr txBox="1"/>
          <p:nvPr/>
        </p:nvSpPr>
        <p:spPr>
          <a:xfrm>
            <a:off x="4857259" y="2676454"/>
            <a:ext cx="6123885" cy="492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endParaRPr>
          </a:p>
        </p:txBody>
      </p:sp>
      <p:pic>
        <p:nvPicPr>
          <p:cNvPr id="3" name="Graphic 2">
            <a:extLst>
              <a:ext uri="{FF2B5EF4-FFF2-40B4-BE49-F238E27FC236}">
                <a16:creationId xmlns:a16="http://schemas.microsoft.com/office/drawing/2014/main" id="{BA62966C-6361-7DF8-1512-DA15D496E6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sp>
        <p:nvSpPr>
          <p:cNvPr id="9" name="TextBox 8">
            <a:extLst>
              <a:ext uri="{FF2B5EF4-FFF2-40B4-BE49-F238E27FC236}">
                <a16:creationId xmlns:a16="http://schemas.microsoft.com/office/drawing/2014/main" id="{D221C477-5BC4-2C45-7D21-01274FCBED4F}"/>
              </a:ext>
            </a:extLst>
          </p:cNvPr>
          <p:cNvSpPr txBox="1"/>
          <p:nvPr/>
        </p:nvSpPr>
        <p:spPr>
          <a:xfrm>
            <a:off x="4851656" y="4654834"/>
            <a:ext cx="6673886" cy="369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lang="en-US" sz="2400" b="0" i="0" u="none" strike="noStrike" cap="none" spc="0" normalizeH="0" baseline="0">
                <a:ln>
                  <a:noFill/>
                </a:ln>
                <a:solidFill>
                  <a:srgbClr val="000000"/>
                </a:solidFill>
                <a:effectLst/>
                <a:uFillTx/>
              </a:defRPr>
            </a:defPPr>
            <a:lvl1pPr marR="0" lvl="0" indent="0" defTabSz="1219170" fontAlgn="auto" hangingPunct="0">
              <a:lnSpc>
                <a:spcPct val="100000"/>
              </a:lnSpc>
              <a:spcBef>
                <a:spcPts val="0"/>
              </a:spcBef>
              <a:spcAft>
                <a:spcPts val="0"/>
              </a:spcAft>
              <a:buClrTx/>
              <a:buSzTx/>
              <a:buFontTx/>
              <a:buNone/>
              <a:tabLst/>
              <a:defRPr kumimoji="0" sz="2400" b="0" i="0" u="none" strike="noStrike" kern="0" cap="none" spc="0" normalizeH="0" baseline="0">
                <a:ln>
                  <a:noFill/>
                </a:ln>
                <a:solidFill>
                  <a:srgbClr val="000000"/>
                </a:solidFill>
                <a:effectLst/>
                <a:uLnTx/>
                <a:uFillTx/>
                <a:latin typeface="Avenir Nxt2 W1G" panose="020B0503020202020204" pitchFamily="34" charset="0"/>
                <a:cs typeface="Calibri"/>
              </a:defRPr>
            </a:lvl1pPr>
            <a:lvl2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2pPr>
            <a:lvl3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3pPr>
            <a:lvl4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4pPr>
            <a:lvl5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5pPr>
            <a:lvl6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6pPr>
            <a:lvl7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7pPr>
            <a:lvl8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8pPr>
            <a:lvl9pPr marL="0" marR="0" indent="0" defTabSz="1219170" fontAlgn="auto"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lvl9pPr>
          </a:lstStyle>
          <a:p>
            <a:r>
              <a:rPr lang="en-US" sz="1600" kern="0" dirty="0">
                <a:solidFill>
                  <a:srgbClr val="009CD6"/>
                </a:solidFill>
                <a:latin typeface="Avenir Nxt2 W1G Demi" panose="020B0703020202020204" pitchFamily="34" charset="0"/>
                <a:cs typeface="Calibri"/>
              </a:rPr>
              <a:t>S</a:t>
            </a:r>
            <a:r>
              <a:rPr kumimoji="0" lang="en-US" sz="1600" i="0" u="none" strike="noStrike" kern="0" cap="none" spc="0" normalizeH="0" baseline="0" noProof="0" dirty="0">
                <a:ln>
                  <a:noFill/>
                </a:ln>
                <a:solidFill>
                  <a:srgbClr val="009CD6"/>
                </a:solidFill>
                <a:effectLst/>
                <a:uLnTx/>
                <a:uFillTx/>
                <a:latin typeface="Avenir Nxt2 W1G Demi" panose="020B0703020202020204" pitchFamily="34" charset="0"/>
                <a:cs typeface="Calibri"/>
                <a:sym typeface="Calibri"/>
              </a:rPr>
              <a:t>can or Browse link to learn more:</a:t>
            </a:r>
            <a:endParaRPr kumimoji="0" lang="en-GB" sz="1600" b="1" i="0" u="none" strike="noStrike" kern="0" cap="none" spc="0" normalizeH="0" baseline="0" noProof="0" dirty="0">
              <a:ln>
                <a:noFill/>
              </a:ln>
              <a:solidFill>
                <a:srgbClr val="009CD6"/>
              </a:solidFill>
              <a:effectLst/>
              <a:uLnTx/>
              <a:uFillTx/>
              <a:latin typeface="Avenir Nxt2 W1G Demi" panose="020B0703020202020204" pitchFamily="34" charset="0"/>
              <a:cs typeface="Calibri"/>
              <a:sym typeface="Calibri"/>
            </a:endParaRPr>
          </a:p>
        </p:txBody>
      </p:sp>
      <p:sp>
        <p:nvSpPr>
          <p:cNvPr id="11" name="TextBox 10">
            <a:extLst>
              <a:ext uri="{FF2B5EF4-FFF2-40B4-BE49-F238E27FC236}">
                <a16:creationId xmlns:a16="http://schemas.microsoft.com/office/drawing/2014/main" id="{5CD74F4D-3573-2CC6-4357-C498741C4AF8}"/>
              </a:ext>
            </a:extLst>
          </p:cNvPr>
          <p:cNvSpPr txBox="1"/>
          <p:nvPr/>
        </p:nvSpPr>
        <p:spPr>
          <a:xfrm>
            <a:off x="4851656" y="1666528"/>
            <a:ext cx="7197913"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dirty="0">
                <a:latin typeface="Avenir Nxt2 W1G" panose="020B0604020202020204" charset="0"/>
                <a:cs typeface="Avenir Nxt2 W1G" panose="020B0604020202020204" charset="0"/>
              </a:rPr>
              <a:t>The </a:t>
            </a:r>
            <a:r>
              <a:rPr lang="en-GB" b="1" dirty="0">
                <a:solidFill>
                  <a:srgbClr val="009CD6"/>
                </a:solidFill>
                <a:latin typeface="Avenir Nxt2 W1G" panose="020B0604020202020204" charset="0"/>
                <a:cs typeface="Avenir Nxt2 W1G" panose="020B0604020202020204" charset="0"/>
              </a:rPr>
              <a:t>Handbook</a:t>
            </a:r>
            <a:r>
              <a:rPr lang="en-GB" dirty="0">
                <a:latin typeface="Avenir Nxt2 W1G" panose="020B0604020202020204" charset="0"/>
                <a:cs typeface="Avenir Nxt2 W1G" panose="020B0604020202020204" charset="0"/>
              </a:rPr>
              <a:t> offers insights and guidance on the design, launch and operation of Small Satellites. </a:t>
            </a:r>
          </a:p>
          <a:p>
            <a:endParaRPr lang="en-GB" dirty="0">
              <a:latin typeface="Avenir Nxt2 W1G" panose="020B0604020202020204" charset="0"/>
              <a:cs typeface="Avenir Nxt2 W1G" panose="020B0604020202020204" charset="0"/>
            </a:endParaRPr>
          </a:p>
          <a:p>
            <a:r>
              <a:rPr lang="en-GB" dirty="0">
                <a:latin typeface="Avenir Nxt2 W1G" panose="020B0604020202020204" charset="0"/>
                <a:cs typeface="Avenir Nxt2 W1G" panose="020B0604020202020204" charset="0"/>
              </a:rPr>
              <a:t>Users can:</a:t>
            </a:r>
          </a:p>
          <a:p>
            <a:pPr marL="285750" lvl="0" indent="-285750">
              <a:buFont typeface="Arial" panose="020B0604020202020204" pitchFamily="34" charset="0"/>
              <a:buChar char="•"/>
            </a:pPr>
            <a:r>
              <a:rPr lang="en-GB" dirty="0">
                <a:latin typeface="Avenir Nxt2 W1G" panose="020B0604020202020204" charset="0"/>
                <a:cs typeface="Avenir Nxt2 W1G" panose="020B0604020202020204" charset="0"/>
              </a:rPr>
              <a:t>Explore radio regulatory procedures and spectrum utilization for small satellites</a:t>
            </a:r>
          </a:p>
          <a:p>
            <a:pPr marL="285750" lvl="0" indent="-285750">
              <a:buFont typeface="Arial" panose="020B0604020202020204" pitchFamily="34" charset="0"/>
              <a:buChar char="•"/>
            </a:pPr>
            <a:r>
              <a:rPr lang="en-GB" dirty="0">
                <a:latin typeface="Avenir Nxt2 W1G" panose="020B0604020202020204" charset="0"/>
                <a:cs typeface="Avenir Nxt2 W1G" panose="020B0604020202020204" charset="0"/>
              </a:rPr>
              <a:t>Learn about historical perspectives and types of small satellites</a:t>
            </a:r>
          </a:p>
          <a:p>
            <a:pPr marL="285750" lvl="0" indent="-285750">
              <a:buFont typeface="Arial" panose="020B0604020202020204" pitchFamily="34" charset="0"/>
              <a:buChar char="•"/>
            </a:pPr>
            <a:r>
              <a:rPr lang="en-GB" dirty="0">
                <a:latin typeface="Avenir Nxt2 W1G" panose="020B0604020202020204" charset="0"/>
                <a:cs typeface="Avenir Nxt2 W1G" panose="020B0604020202020204" charset="0"/>
              </a:rPr>
              <a:t>Discover different services, missions, and space object registration</a:t>
            </a:r>
          </a:p>
          <a:p>
            <a:pPr marL="285750" lvl="0" indent="-285750">
              <a:buFont typeface="Arial" panose="020B0604020202020204" pitchFamily="34" charset="0"/>
              <a:buChar char="•"/>
            </a:pPr>
            <a:r>
              <a:rPr lang="en-GB" dirty="0">
                <a:latin typeface="Avenir Nxt2 W1G" panose="020B0604020202020204" charset="0"/>
                <a:cs typeface="Avenir Nxt2 W1G" panose="020B0604020202020204" charset="0"/>
              </a:rPr>
              <a:t>Gain insights into systems engineering and characteristics of small satellite systems</a:t>
            </a:r>
          </a:p>
        </p:txBody>
      </p:sp>
      <p:pic>
        <p:nvPicPr>
          <p:cNvPr id="5" name="Picture 4">
            <a:extLst>
              <a:ext uri="{FF2B5EF4-FFF2-40B4-BE49-F238E27FC236}">
                <a16:creationId xmlns:a16="http://schemas.microsoft.com/office/drawing/2014/main" id="{A6234ABD-37EA-93DE-2A34-1AE1B59F2A88}"/>
              </a:ext>
            </a:extLst>
          </p:cNvPr>
          <p:cNvPicPr>
            <a:picLocks noChangeAspect="1"/>
          </p:cNvPicPr>
          <p:nvPr/>
        </p:nvPicPr>
        <p:blipFill>
          <a:blip r:embed="rId7"/>
          <a:srcRect l="4587"/>
          <a:stretch>
            <a:fillRect/>
          </a:stretch>
        </p:blipFill>
        <p:spPr>
          <a:xfrm>
            <a:off x="1239008" y="790579"/>
            <a:ext cx="3207316" cy="4756624"/>
          </a:xfrm>
          <a:prstGeom prst="rect">
            <a:avLst/>
          </a:prstGeom>
          <a:ln w="12700">
            <a:solidFill>
              <a:schemeClr val="accent1"/>
            </a:solidFill>
          </a:ln>
        </p:spPr>
      </p:pic>
      <p:pic>
        <p:nvPicPr>
          <p:cNvPr id="8" name="Picture 7">
            <a:extLst>
              <a:ext uri="{FF2B5EF4-FFF2-40B4-BE49-F238E27FC236}">
                <a16:creationId xmlns:a16="http://schemas.microsoft.com/office/drawing/2014/main" id="{33034A8D-C057-B149-D4B8-2448E74815F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230137" y="5413751"/>
            <a:ext cx="1136480" cy="1165770"/>
          </a:xfrm>
          <a:prstGeom prst="rect">
            <a:avLst/>
          </a:prstGeom>
        </p:spPr>
      </p:pic>
      <p:sp>
        <p:nvSpPr>
          <p:cNvPr id="10" name="TextBox 9">
            <a:extLst>
              <a:ext uri="{FF2B5EF4-FFF2-40B4-BE49-F238E27FC236}">
                <a16:creationId xmlns:a16="http://schemas.microsoft.com/office/drawing/2014/main" id="{B47391A8-3A31-CF4D-3A57-BCAE26006A27}"/>
              </a:ext>
            </a:extLst>
          </p:cNvPr>
          <p:cNvSpPr txBox="1"/>
          <p:nvPr/>
        </p:nvSpPr>
        <p:spPr>
          <a:xfrm>
            <a:off x="4851656" y="5033357"/>
            <a:ext cx="1533173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400" b="1" dirty="0">
                <a:latin typeface="Avenir Nxt2 W1G" panose="020B0604020202020204" charset="0"/>
                <a:cs typeface="Avenir Nxt2 W1G" panose="020B0604020202020204" charset="0"/>
              </a:rPr>
              <a:t>www.itu.int/pub/R-HDB-65</a:t>
            </a:r>
          </a:p>
        </p:txBody>
      </p:sp>
    </p:spTree>
    <p:extLst>
      <p:ext uri="{BB962C8B-B14F-4D97-AF65-F5344CB8AC3E}">
        <p14:creationId xmlns:p14="http://schemas.microsoft.com/office/powerpoint/2010/main" val="322447620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71442B-F90D-6B49-F5EB-ED221AE5BB09}"/>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74F2DB69-A6E5-BC42-AEE7-8994E6D42325}"/>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B0C3AB25-6DF6-2FCD-2375-0BB4B78DB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45C2A59C-3448-E76F-F61C-5D6C6E7E42DF}"/>
              </a:ext>
            </a:extLst>
          </p:cNvPr>
          <p:cNvSpPr txBox="1"/>
          <p:nvPr/>
        </p:nvSpPr>
        <p:spPr>
          <a:xfrm>
            <a:off x="5523376" y="1269008"/>
            <a:ext cx="6123885" cy="61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ITU Maritime publications</a:t>
            </a:r>
          </a:p>
        </p:txBody>
      </p:sp>
      <p:pic>
        <p:nvPicPr>
          <p:cNvPr id="22" name="Picture 21">
            <a:extLst>
              <a:ext uri="{FF2B5EF4-FFF2-40B4-BE49-F238E27FC236}">
                <a16:creationId xmlns:a16="http://schemas.microsoft.com/office/drawing/2014/main" id="{AA840D0B-B479-9DE8-AF9A-00FD1733E74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581676" y="5010357"/>
            <a:ext cx="1289793" cy="1289793"/>
          </a:xfrm>
          <a:prstGeom prst="rect">
            <a:avLst/>
          </a:prstGeom>
        </p:spPr>
      </p:pic>
      <p:sp>
        <p:nvSpPr>
          <p:cNvPr id="23" name="TextBox 22">
            <a:extLst>
              <a:ext uri="{FF2B5EF4-FFF2-40B4-BE49-F238E27FC236}">
                <a16:creationId xmlns:a16="http://schemas.microsoft.com/office/drawing/2014/main" id="{0C1636D5-896B-9598-01E3-B4F48F64E7F1}"/>
              </a:ext>
            </a:extLst>
          </p:cNvPr>
          <p:cNvSpPr txBox="1"/>
          <p:nvPr/>
        </p:nvSpPr>
        <p:spPr>
          <a:xfrm>
            <a:off x="5523376" y="4304784"/>
            <a:ext cx="4395909" cy="369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lang="en-US" sz="1600" kern="0" dirty="0">
                <a:solidFill>
                  <a:srgbClr val="00B0F0"/>
                </a:solidFill>
                <a:latin typeface="Avenir Nxt2 W1G Demi" panose="020B0703020202020204" pitchFamily="34" charset="0"/>
                <a:cs typeface="Calibri"/>
              </a:rPr>
              <a:t>S</a:t>
            </a:r>
            <a:r>
              <a:rPr kumimoji="0" lang="en-US" sz="1600" b="0" i="0" u="none" strike="noStrike" kern="0" cap="none" spc="0" normalizeH="0" baseline="0" noProof="0" dirty="0">
                <a:ln>
                  <a:noFill/>
                </a:ln>
                <a:solidFill>
                  <a:srgbClr val="00B0F0"/>
                </a:solidFill>
                <a:effectLst/>
                <a:uLnTx/>
                <a:uFillTx/>
                <a:latin typeface="Avenir Nxt2 W1G Demi" panose="020B0703020202020204" pitchFamily="34" charset="0"/>
                <a:cs typeface="Calibri"/>
                <a:sym typeface="Calibri"/>
              </a:rPr>
              <a:t>can or Browse link to learn more:</a:t>
            </a:r>
            <a:endParaRPr kumimoji="0" lang="en-GB" sz="1600" b="1" i="0" u="none" strike="noStrike" kern="0" cap="none" spc="0" normalizeH="0" baseline="0" noProof="0" dirty="0">
              <a:ln>
                <a:noFill/>
              </a:ln>
              <a:solidFill>
                <a:srgbClr val="00B0F0"/>
              </a:solidFill>
              <a:effectLst/>
              <a:uLnTx/>
              <a:uFillTx/>
              <a:latin typeface="Avenir Nxt2 W1G Demi" panose="020B0703020202020204" pitchFamily="34" charset="0"/>
              <a:cs typeface="Calibri"/>
              <a:sym typeface="Calibri"/>
            </a:endParaRPr>
          </a:p>
        </p:txBody>
      </p:sp>
      <p:sp>
        <p:nvSpPr>
          <p:cNvPr id="24" name="TextBox 23">
            <a:extLst>
              <a:ext uri="{FF2B5EF4-FFF2-40B4-BE49-F238E27FC236}">
                <a16:creationId xmlns:a16="http://schemas.microsoft.com/office/drawing/2014/main" id="{EDF6B19F-FA77-FE39-2AB7-1C6D55BB0B67}"/>
              </a:ext>
            </a:extLst>
          </p:cNvPr>
          <p:cNvSpPr txBox="1"/>
          <p:nvPr/>
        </p:nvSpPr>
        <p:spPr>
          <a:xfrm>
            <a:off x="4857259" y="2571679"/>
            <a:ext cx="6123885" cy="492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endParaRPr>
          </a:p>
        </p:txBody>
      </p:sp>
      <p:pic>
        <p:nvPicPr>
          <p:cNvPr id="3" name="Graphic 2">
            <a:extLst>
              <a:ext uri="{FF2B5EF4-FFF2-40B4-BE49-F238E27FC236}">
                <a16:creationId xmlns:a16="http://schemas.microsoft.com/office/drawing/2014/main" id="{60FE55F0-9FD7-4460-F9D3-18CA7BD2E2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2815" y="287933"/>
            <a:ext cx="2750052" cy="297303"/>
          </a:xfrm>
          <a:prstGeom prst="rect">
            <a:avLst/>
          </a:prstGeom>
        </p:spPr>
      </p:pic>
      <p:pic>
        <p:nvPicPr>
          <p:cNvPr id="8" name="Picture 7" descr="A ship on the water&#10;&#10;Description automatically generated">
            <a:extLst>
              <a:ext uri="{FF2B5EF4-FFF2-40B4-BE49-F238E27FC236}">
                <a16:creationId xmlns:a16="http://schemas.microsoft.com/office/drawing/2014/main" id="{F562901E-1E99-EC6E-8266-F527CAC707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8931" y="491536"/>
            <a:ext cx="2651410" cy="3944278"/>
          </a:xfrm>
          <a:prstGeom prst="rect">
            <a:avLst/>
          </a:prstGeom>
          <a:ln w="6350">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B02FCD8-85D4-E8C2-B024-3D8B29BBC234}"/>
              </a:ext>
            </a:extLst>
          </p:cNvPr>
          <p:cNvSpPr txBox="1"/>
          <p:nvPr/>
        </p:nvSpPr>
        <p:spPr>
          <a:xfrm>
            <a:off x="5548859" y="1966085"/>
            <a:ext cx="6893357"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1219170" hangingPunct="0">
              <a:defRPr/>
            </a:pPr>
            <a:r>
              <a:rPr lang="en-GB" b="1" i="1" kern="0" dirty="0">
                <a:solidFill>
                  <a:srgbClr val="00B0F0"/>
                </a:solidFill>
                <a:latin typeface="Avenir Nxt2 W1G" panose="020B0503020202020204" pitchFamily="34" charset="0"/>
                <a:cs typeface="Calibri"/>
                <a:sym typeface="Calibri"/>
              </a:rPr>
              <a:t>Manual </a:t>
            </a:r>
            <a:r>
              <a:rPr lang="en-GB" i="1" kern="0" dirty="0">
                <a:solidFill>
                  <a:srgbClr val="000000"/>
                </a:solidFill>
                <a:latin typeface="Avenir Nxt2 W1G" panose="020B0503020202020204" pitchFamily="34" charset="0"/>
                <a:cs typeface="Calibri"/>
                <a:sym typeface="Calibri"/>
              </a:rPr>
              <a:t>for use by the maritime mobile and </a:t>
            </a:r>
          </a:p>
          <a:p>
            <a:pPr defTabSz="1219170" hangingPunct="0">
              <a:defRPr/>
            </a:pPr>
            <a:r>
              <a:rPr lang="en-GB" i="1" kern="0" dirty="0">
                <a:solidFill>
                  <a:srgbClr val="000000"/>
                </a:solidFill>
                <a:latin typeface="Avenir Nxt2 W1G" panose="020B0503020202020204" pitchFamily="34" charset="0"/>
                <a:cs typeface="Calibri"/>
                <a:sym typeface="Calibri"/>
              </a:rPr>
              <a:t>maritime mobile-satellite services (2024) </a:t>
            </a:r>
          </a:p>
          <a:p>
            <a:pPr defTabSz="1219170" hangingPunct="0">
              <a:defRPr/>
            </a:pPr>
            <a:endParaRPr lang="en-GB" i="1" kern="0" dirty="0">
              <a:solidFill>
                <a:srgbClr val="000000"/>
              </a:solidFill>
              <a:latin typeface="Avenir Nxt2 W1G" panose="020B0503020202020204" pitchFamily="34" charset="0"/>
              <a:cs typeface="Calibri"/>
              <a:sym typeface="Calibri"/>
            </a:endParaRPr>
          </a:p>
          <a:p>
            <a:pPr defTabSz="1219170" hangingPunct="0">
              <a:defRPr/>
            </a:pPr>
            <a:r>
              <a:rPr lang="en-GB" b="1" i="1" kern="0" dirty="0">
                <a:solidFill>
                  <a:srgbClr val="00B0F0"/>
                </a:solidFill>
                <a:latin typeface="Avenir Nxt2 W1G" panose="020B0503020202020204" pitchFamily="34" charset="0"/>
                <a:cs typeface="Calibri"/>
                <a:sym typeface="Calibri"/>
              </a:rPr>
              <a:t>List IV </a:t>
            </a:r>
            <a:r>
              <a:rPr lang="en-GB" i="1" kern="0" dirty="0">
                <a:solidFill>
                  <a:srgbClr val="000000"/>
                </a:solidFill>
                <a:latin typeface="Avenir Nxt2 W1G" panose="020B0503020202020204" pitchFamily="34" charset="0"/>
                <a:cs typeface="Calibri"/>
                <a:sym typeface="Calibri"/>
              </a:rPr>
              <a:t>- List of Coast Stations and </a:t>
            </a:r>
          </a:p>
          <a:p>
            <a:pPr defTabSz="1219170" hangingPunct="0">
              <a:defRPr/>
            </a:pPr>
            <a:r>
              <a:rPr lang="en-GB" i="1" kern="0" dirty="0">
                <a:solidFill>
                  <a:srgbClr val="000000"/>
                </a:solidFill>
                <a:latin typeface="Avenir Nxt2 W1G" panose="020B0503020202020204" pitchFamily="34" charset="0"/>
                <a:cs typeface="Calibri"/>
                <a:sym typeface="Calibri"/>
              </a:rPr>
              <a:t>Special Service Stations (2023)</a:t>
            </a:r>
            <a:br>
              <a:rPr lang="en-GB" i="1" kern="0" dirty="0">
                <a:solidFill>
                  <a:srgbClr val="000000"/>
                </a:solidFill>
                <a:latin typeface="Avenir Nxt2 W1G" panose="020B0503020202020204" pitchFamily="34" charset="0"/>
                <a:cs typeface="Calibri"/>
                <a:sym typeface="Calibri"/>
              </a:rPr>
            </a:br>
            <a:endParaRPr lang="en-GB" i="1" kern="0" dirty="0">
              <a:solidFill>
                <a:srgbClr val="000000"/>
              </a:solidFill>
              <a:latin typeface="Avenir Nxt2 W1G" panose="020B0503020202020204" pitchFamily="34" charset="0"/>
              <a:cs typeface="Calibri"/>
              <a:sym typeface="Calibri"/>
            </a:endParaRPr>
          </a:p>
          <a:p>
            <a:pPr defTabSz="1219170" hangingPunct="0">
              <a:defRPr/>
            </a:pPr>
            <a:r>
              <a:rPr lang="en-GB" b="1" i="1" kern="0" dirty="0">
                <a:solidFill>
                  <a:srgbClr val="00B0F0"/>
                </a:solidFill>
                <a:latin typeface="Avenir Nxt2 W1G" panose="020B0503020202020204" pitchFamily="34" charset="0"/>
                <a:cs typeface="Calibri"/>
                <a:sym typeface="Calibri"/>
              </a:rPr>
              <a:t>List V </a:t>
            </a:r>
            <a:r>
              <a:rPr lang="en-GB" i="1" kern="0" dirty="0">
                <a:solidFill>
                  <a:srgbClr val="000000"/>
                </a:solidFill>
                <a:latin typeface="Avenir Nxt2 W1G" panose="020B0503020202020204" pitchFamily="34" charset="0"/>
                <a:cs typeface="Calibri"/>
                <a:sym typeface="Calibri"/>
              </a:rPr>
              <a:t>- List of Ship Stations and </a:t>
            </a:r>
          </a:p>
          <a:p>
            <a:pPr defTabSz="1219170" hangingPunct="0">
              <a:defRPr/>
            </a:pPr>
            <a:r>
              <a:rPr lang="en-GB" i="1" kern="0" dirty="0">
                <a:solidFill>
                  <a:srgbClr val="000000"/>
                </a:solidFill>
                <a:latin typeface="Avenir Nxt2 W1G" panose="020B0503020202020204" pitchFamily="34" charset="0"/>
                <a:cs typeface="Calibri"/>
                <a:sym typeface="Calibri"/>
              </a:rPr>
              <a:t>Maritime Mobile Service Identity Assignments (2024)</a:t>
            </a:r>
          </a:p>
        </p:txBody>
      </p:sp>
      <p:pic>
        <p:nvPicPr>
          <p:cNvPr id="11" name="Picture 10" descr="A book cover of a lighthouse&#10;&#10;Description automatically generated">
            <a:extLst>
              <a:ext uri="{FF2B5EF4-FFF2-40B4-BE49-F238E27FC236}">
                <a16:creationId xmlns:a16="http://schemas.microsoft.com/office/drawing/2014/main" id="{64C2A750-743E-37A9-0C13-DC3B1179B9B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256471" y="1576781"/>
            <a:ext cx="2651410" cy="3933144"/>
          </a:xfrm>
          <a:prstGeom prst="rect">
            <a:avLst/>
          </a:prstGeom>
          <a:ln w="6350">
            <a:noFill/>
          </a:ln>
          <a:effectLst>
            <a:outerShdw blurRad="50800" dist="38100" dir="2700000" algn="tl" rotWithShape="0">
              <a:prstClr val="black">
                <a:alpha val="40000"/>
              </a:prstClr>
            </a:outerShdw>
          </a:effectLst>
        </p:spPr>
      </p:pic>
      <p:pic>
        <p:nvPicPr>
          <p:cNvPr id="9" name="Picture 8" descr="A manual for use by the maritime mobile and maritime mobile services&#10;&#10;Description automatically generated">
            <a:extLst>
              <a:ext uri="{FF2B5EF4-FFF2-40B4-BE49-F238E27FC236}">
                <a16:creationId xmlns:a16="http://schemas.microsoft.com/office/drawing/2014/main" id="{3F546A4D-4CFB-12A1-530F-E2B7CEB912F8}"/>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2287546" y="2672454"/>
            <a:ext cx="2771412" cy="3757510"/>
          </a:xfrm>
          <a:prstGeom prst="rect">
            <a:avLst/>
          </a:prstGeom>
          <a:ln w="6350">
            <a:no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1661D0E0-88DD-7510-9F05-CED7750A82D9}"/>
              </a:ext>
            </a:extLst>
          </p:cNvPr>
          <p:cNvSpPr txBox="1"/>
          <p:nvPr/>
        </p:nvSpPr>
        <p:spPr>
          <a:xfrm>
            <a:off x="5499615" y="4592197"/>
            <a:ext cx="1533173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400" b="1" dirty="0">
                <a:solidFill>
                  <a:schemeClr val="bg1"/>
                </a:solidFill>
                <a:latin typeface="Avenir Nxt2 W1G" panose="020B0604020202020204" charset="0"/>
                <a:cs typeface="Avenir Nxt2 W1G" panose="020B0604020202020204" charset="0"/>
                <a:hlinkClick r:id="rId11">
                  <a:extLst>
                    <a:ext uri="{A12FA001-AC4F-418D-AE19-62706E023703}">
                      <ahyp:hlinkClr xmlns:ahyp="http://schemas.microsoft.com/office/drawing/2018/hyperlinkcolor" val="tx"/>
                    </a:ext>
                  </a:extLst>
                </a:hlinkClick>
              </a:rPr>
              <a:t>www.itu.int/pub/R-SP-LM/</a:t>
            </a:r>
            <a:endParaRPr lang="en-GB" sz="1400" b="1" dirty="0">
              <a:solidFill>
                <a:schemeClr val="bg1"/>
              </a:solidFill>
              <a:latin typeface="Avenir Nxt2 W1G" panose="020B0604020202020204" charset="0"/>
              <a:cs typeface="Avenir Nxt2 W1G" panose="020B0604020202020204" charset="0"/>
            </a:endParaRPr>
          </a:p>
        </p:txBody>
      </p:sp>
    </p:spTree>
    <p:extLst>
      <p:ext uri="{BB962C8B-B14F-4D97-AF65-F5344CB8AC3E}">
        <p14:creationId xmlns:p14="http://schemas.microsoft.com/office/powerpoint/2010/main" val="342004587"/>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9EC0C-55E2-D35F-388A-DDC4FFFF298F}"/>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4AB30BD6-5827-48AB-301D-92DC2EC9DA6E}"/>
              </a:ext>
            </a:extLst>
          </p:cNvPr>
          <p:cNvSpPr/>
          <p:nvPr/>
        </p:nvSpPr>
        <p:spPr>
          <a:xfrm>
            <a:off x="-6743856" y="-2205408"/>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4" name="Oval 3">
            <a:extLst>
              <a:ext uri="{FF2B5EF4-FFF2-40B4-BE49-F238E27FC236}">
                <a16:creationId xmlns:a16="http://schemas.microsoft.com/office/drawing/2014/main" id="{E09047E3-C398-9061-47C5-591D19194AC3}"/>
              </a:ext>
            </a:extLst>
          </p:cNvPr>
          <p:cNvSpPr/>
          <p:nvPr/>
        </p:nvSpPr>
        <p:spPr>
          <a:xfrm>
            <a:off x="12882873" y="-2398274"/>
            <a:ext cx="11031621" cy="11031619"/>
          </a:xfrm>
          <a:prstGeom prst="ellipse">
            <a:avLst/>
          </a:prstGeom>
          <a:solidFill>
            <a:srgbClr val="00A0D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6" name="Graphic 5">
            <a:extLst>
              <a:ext uri="{FF2B5EF4-FFF2-40B4-BE49-F238E27FC236}">
                <a16:creationId xmlns:a16="http://schemas.microsoft.com/office/drawing/2014/main" id="{90963E68-BC40-E180-D2E5-F8382F571B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1568" y="5853374"/>
            <a:ext cx="2051299" cy="760481"/>
          </a:xfrm>
          <a:prstGeom prst="rect">
            <a:avLst/>
          </a:prstGeom>
        </p:spPr>
      </p:pic>
      <p:sp>
        <p:nvSpPr>
          <p:cNvPr id="21" name="TextBox 20">
            <a:extLst>
              <a:ext uri="{FF2B5EF4-FFF2-40B4-BE49-F238E27FC236}">
                <a16:creationId xmlns:a16="http://schemas.microsoft.com/office/drawing/2014/main" id="{F5F05C03-12A4-5475-4726-BCCB5964E429}"/>
              </a:ext>
            </a:extLst>
          </p:cNvPr>
          <p:cNvSpPr txBox="1"/>
          <p:nvPr/>
        </p:nvSpPr>
        <p:spPr>
          <a:xfrm>
            <a:off x="5644247" y="1476809"/>
            <a:ext cx="6679164" cy="110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7" tIns="60957" rIns="60957" bIns="60957">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1pPr>
            <a:lvl2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2pPr>
            <a:lvl3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3pPr>
            <a:lvl4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4pPr>
            <a:lvl5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5pPr>
            <a:lvl6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6pPr>
            <a:lvl7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7pPr>
            <a:lvl8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8pPr>
            <a:lvl9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ITU-R Network of Women </a:t>
            </a:r>
            <a:br>
              <a:rPr kumimoji="0" lang="en-GB"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br>
            <a:r>
              <a:rPr kumimoji="0" lang="en-GB"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rPr>
              <a:t>for WRC-27 </a:t>
            </a:r>
            <a:endParaRPr kumimoji="0" lang="en-US" sz="3200" b="1" i="0" u="none" strike="noStrike" kern="0" cap="none" spc="0" normalizeH="0" baseline="0" noProof="0" dirty="0">
              <a:ln>
                <a:noFill/>
              </a:ln>
              <a:solidFill>
                <a:srgbClr val="000000"/>
              </a:solidFill>
              <a:effectLst/>
              <a:uLnTx/>
              <a:uFillTx/>
              <a:latin typeface="Avenir Nxt2 W1G" panose="020B0503020202020204" pitchFamily="34" charset="0"/>
              <a:cs typeface="Calibri"/>
              <a:sym typeface="Calibri"/>
            </a:endParaRPr>
          </a:p>
        </p:txBody>
      </p:sp>
      <p:pic>
        <p:nvPicPr>
          <p:cNvPr id="3" name="Graphic 2">
            <a:extLst>
              <a:ext uri="{FF2B5EF4-FFF2-40B4-BE49-F238E27FC236}">
                <a16:creationId xmlns:a16="http://schemas.microsoft.com/office/drawing/2014/main" id="{EFA465C1-30FD-D624-DC22-40E7A0B2D2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2815" y="287933"/>
            <a:ext cx="2750052" cy="297303"/>
          </a:xfrm>
          <a:prstGeom prst="rect">
            <a:avLst/>
          </a:prstGeom>
        </p:spPr>
      </p:pic>
      <p:sp>
        <p:nvSpPr>
          <p:cNvPr id="8" name="TextBox 7">
            <a:extLst>
              <a:ext uri="{FF2B5EF4-FFF2-40B4-BE49-F238E27FC236}">
                <a16:creationId xmlns:a16="http://schemas.microsoft.com/office/drawing/2014/main" id="{6D699A05-D15D-E21A-477D-AC9B13F8D5FA}"/>
              </a:ext>
            </a:extLst>
          </p:cNvPr>
          <p:cNvSpPr txBox="1"/>
          <p:nvPr/>
        </p:nvSpPr>
        <p:spPr>
          <a:xfrm>
            <a:off x="6096000" y="2737708"/>
            <a:ext cx="4687855" cy="1477328"/>
          </a:xfrm>
          <a:prstGeom prst="rect">
            <a:avLst/>
          </a:prstGeom>
          <a:noFill/>
        </p:spPr>
        <p:txBody>
          <a:bodyPr wrap="square" rtlCol="0">
            <a:spAutoFit/>
          </a:bodyPr>
          <a:lstStyle/>
          <a:p>
            <a:r>
              <a:rPr lang="en-GB" i="1" dirty="0">
                <a:solidFill>
                  <a:srgbClr val="2F2F2F"/>
                </a:solidFill>
                <a:latin typeface="Avenir Nxt2 W1G" panose="020B0604020202020204" charset="0"/>
                <a:cs typeface="Avenir Nxt2 W1G" panose="020B0604020202020204" charset="0"/>
              </a:rPr>
              <a:t>The </a:t>
            </a:r>
            <a:r>
              <a:rPr lang="en-GB" b="1" i="1" dirty="0">
                <a:solidFill>
                  <a:srgbClr val="00B0F0"/>
                </a:solidFill>
                <a:effectLst/>
                <a:latin typeface="Avenir Nxt2 W1G" panose="020B0604020202020204" charset="0"/>
                <a:cs typeface="Avenir Nxt2 W1G" panose="020B0604020202020204" charset="0"/>
              </a:rPr>
              <a:t>NOW4WRC27</a:t>
            </a:r>
            <a:r>
              <a:rPr lang="en-GB" i="1" dirty="0">
                <a:solidFill>
                  <a:srgbClr val="2F2F2F"/>
                </a:solidFill>
                <a:effectLst/>
                <a:latin typeface="Avenir Nxt2 W1G" panose="020B0604020202020204" charset="0"/>
                <a:cs typeface="Avenir Nxt2 W1G" panose="020B0604020202020204" charset="0"/>
              </a:rPr>
              <a:t> is a forum for networking, mentoring, and knowledge sharing aimed at promoting gender equality and enhancing the participation of women in the ITU Radiocommunication Sector</a:t>
            </a:r>
            <a:endParaRPr lang="en-GB" i="1" dirty="0">
              <a:latin typeface="Avenir Nxt2 W1G" panose="020B0604020202020204" charset="0"/>
              <a:cs typeface="Avenir Nxt2 W1G" panose="020B0604020202020204" charset="0"/>
            </a:endParaRPr>
          </a:p>
        </p:txBody>
      </p:sp>
      <p:sp>
        <p:nvSpPr>
          <p:cNvPr id="9" name="TextBox 8">
            <a:extLst>
              <a:ext uri="{FF2B5EF4-FFF2-40B4-BE49-F238E27FC236}">
                <a16:creationId xmlns:a16="http://schemas.microsoft.com/office/drawing/2014/main" id="{76680632-FED1-98AE-7063-24A0B4A118AF}"/>
              </a:ext>
            </a:extLst>
          </p:cNvPr>
          <p:cNvSpPr txBox="1"/>
          <p:nvPr/>
        </p:nvSpPr>
        <p:spPr>
          <a:xfrm>
            <a:off x="6096000" y="4461852"/>
            <a:ext cx="4123266" cy="338554"/>
          </a:xfrm>
          <a:prstGeom prst="rect">
            <a:avLst/>
          </a:prstGeom>
          <a:noFill/>
        </p:spPr>
        <p:txBody>
          <a:bodyPr wrap="square" rtlCol="0">
            <a:spAutoFit/>
          </a:bodyPr>
          <a:lstStyle/>
          <a:p>
            <a:r>
              <a:rPr lang="en-US" sz="1600" b="1" dirty="0">
                <a:solidFill>
                  <a:srgbClr val="00B0F0"/>
                </a:solidFill>
                <a:latin typeface="Avenir Nxt2 W1G" panose="020B0604020202020204" charset="0"/>
                <a:cs typeface="Avenir Nxt2 W1G" panose="020B0604020202020204" charset="0"/>
              </a:rPr>
              <a:t>Join us at: </a:t>
            </a:r>
            <a:r>
              <a:rPr lang="en-US" sz="1600" b="1" dirty="0">
                <a:solidFill>
                  <a:schemeClr val="bg1"/>
                </a:solidFill>
                <a:latin typeface="Avenir Nxt2 W1G" panose="020B0604020202020204" charset="0"/>
                <a:cs typeface="Avenir Nxt2 W1G" panose="020B0604020202020204" charset="0"/>
                <a:hlinkClick r:id="rId7">
                  <a:extLst>
                    <a:ext uri="{A12FA001-AC4F-418D-AE19-62706E023703}">
                      <ahyp:hlinkClr xmlns:ahyp="http://schemas.microsoft.com/office/drawing/2018/hyperlinkcolor" val="tx"/>
                    </a:ext>
                  </a:extLst>
                </a:hlinkClick>
              </a:rPr>
              <a:t>www.itu.int/now4wrc</a:t>
            </a:r>
            <a:endParaRPr lang="en-US" sz="1600" b="1" dirty="0">
              <a:solidFill>
                <a:schemeClr val="bg1"/>
              </a:solidFill>
              <a:latin typeface="Avenir Nxt2 W1G" panose="020B0604020202020204" charset="0"/>
              <a:cs typeface="Avenir Nxt2 W1G" panose="020B0604020202020204" charset="0"/>
            </a:endParaRPr>
          </a:p>
        </p:txBody>
      </p:sp>
      <p:pic>
        <p:nvPicPr>
          <p:cNvPr id="11" name="Picture 10">
            <a:extLst>
              <a:ext uri="{FF2B5EF4-FFF2-40B4-BE49-F238E27FC236}">
                <a16:creationId xmlns:a16="http://schemas.microsoft.com/office/drawing/2014/main" id="{546A1FF9-6BCB-5F13-C5B0-DF944FB8A8C6}"/>
              </a:ext>
            </a:extLst>
          </p:cNvPr>
          <p:cNvPicPr>
            <a:picLocks noChangeAspect="1"/>
          </p:cNvPicPr>
          <p:nvPr/>
        </p:nvPicPr>
        <p:blipFill>
          <a:blip r:embed="rId8"/>
          <a:stretch>
            <a:fillRect/>
          </a:stretch>
        </p:blipFill>
        <p:spPr>
          <a:xfrm>
            <a:off x="6193872" y="4864773"/>
            <a:ext cx="1032836" cy="1032836"/>
          </a:xfrm>
          <a:prstGeom prst="rect">
            <a:avLst/>
          </a:prstGeom>
        </p:spPr>
      </p:pic>
      <p:pic>
        <p:nvPicPr>
          <p:cNvPr id="6146" name="Picture 2">
            <a:extLst>
              <a:ext uri="{FF2B5EF4-FFF2-40B4-BE49-F238E27FC236}">
                <a16:creationId xmlns:a16="http://schemas.microsoft.com/office/drawing/2014/main" id="{8D6C8FE2-C0ED-0EC8-FC1F-AF3BD4D5D04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922" t="2062" r="6487" b="15215"/>
          <a:stretch/>
        </p:blipFill>
        <p:spPr bwMode="auto">
          <a:xfrm>
            <a:off x="521938" y="1574909"/>
            <a:ext cx="5075655" cy="360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96600"/>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4A54C9-925A-03C3-1002-7C2DF3D7286C}"/>
              </a:ext>
            </a:extLst>
          </p:cNvPr>
          <p:cNvPicPr>
            <a:picLocks noChangeAspect="1"/>
          </p:cNvPicPr>
          <p:nvPr/>
        </p:nvPicPr>
        <p:blipFill>
          <a:blip r:embed="rId2"/>
          <a:stretch>
            <a:fillRect/>
          </a:stretch>
        </p:blipFill>
        <p:spPr>
          <a:xfrm>
            <a:off x="3099465" y="336726"/>
            <a:ext cx="8477019" cy="4359867"/>
          </a:xfrm>
          <a:prstGeom prst="rect">
            <a:avLst/>
          </a:prstGeom>
        </p:spPr>
      </p:pic>
      <p:sp>
        <p:nvSpPr>
          <p:cNvPr id="8" name="TextBox 7">
            <a:extLst>
              <a:ext uri="{FF2B5EF4-FFF2-40B4-BE49-F238E27FC236}">
                <a16:creationId xmlns:a16="http://schemas.microsoft.com/office/drawing/2014/main" id="{478A3AFE-F876-7223-2C2C-247BFD38CD72}"/>
              </a:ext>
            </a:extLst>
          </p:cNvPr>
          <p:cNvSpPr txBox="1"/>
          <p:nvPr/>
        </p:nvSpPr>
        <p:spPr>
          <a:xfrm>
            <a:off x="749469" y="4830178"/>
            <a:ext cx="10827015" cy="1446550"/>
          </a:xfrm>
          <a:prstGeom prst="rect">
            <a:avLst/>
          </a:prstGeom>
          <a:noFill/>
        </p:spPr>
        <p:txBody>
          <a:bodyPr wrap="square" rtlCol="0">
            <a:spAutoFit/>
          </a:bodyPr>
          <a:lstStyle/>
          <a:p>
            <a:r>
              <a:rPr lang="en-US" sz="4000" u="sng" dirty="0">
                <a:solidFill>
                  <a:schemeClr val="accent1"/>
                </a:solidFill>
                <a:effectLst>
                  <a:outerShdw blurRad="38100" dist="38100" dir="2700000" algn="tl">
                    <a:srgbClr val="000000">
                      <a:alpha val="43137"/>
                    </a:srgbClr>
                  </a:outerShdw>
                </a:effectLst>
                <a:latin typeface="Avenir Next LT Pro Demi" panose="020B0704020202020204" pitchFamily="34" charset="0"/>
              </a:rPr>
              <a:t>JOIN US!</a:t>
            </a:r>
          </a:p>
          <a:p>
            <a:endParaRPr lang="en-US" sz="1200" dirty="0">
              <a:solidFill>
                <a:srgbClr val="0070C0"/>
              </a:solidFill>
              <a:latin typeface="Avenir Next LT Pro Demi" panose="020B0704020202020204" pitchFamily="34" charset="0"/>
            </a:endParaRPr>
          </a:p>
          <a:p>
            <a:r>
              <a:rPr lang="en-US" sz="3600" dirty="0">
                <a:latin typeface="Avenir Next LT Pro Demi" panose="020B0704020202020204" pitchFamily="34" charset="0"/>
                <a:hlinkClick r:id="rId3"/>
              </a:rPr>
              <a:t>ITU-R_Membership@itu.int</a:t>
            </a:r>
            <a:r>
              <a:rPr lang="en-US" sz="3600" dirty="0">
                <a:latin typeface="Avenir Next LT Pro Demi" panose="020B0704020202020204" pitchFamily="34" charset="0"/>
              </a:rPr>
              <a:t> </a:t>
            </a:r>
          </a:p>
        </p:txBody>
      </p:sp>
      <p:sp>
        <p:nvSpPr>
          <p:cNvPr id="4" name="Rectangle 3">
            <a:extLst>
              <a:ext uri="{FF2B5EF4-FFF2-40B4-BE49-F238E27FC236}">
                <a16:creationId xmlns:a16="http://schemas.microsoft.com/office/drawing/2014/main" id="{118BCF0C-5653-DEA6-A2D1-051F3E0DE912}"/>
              </a:ext>
            </a:extLst>
          </p:cNvPr>
          <p:cNvSpPr/>
          <p:nvPr/>
        </p:nvSpPr>
        <p:spPr>
          <a:xfrm>
            <a:off x="440603" y="1873570"/>
            <a:ext cx="5722374" cy="2142384"/>
          </a:xfrm>
          <a:prstGeom prst="rect">
            <a:avLst/>
          </a:prstGeom>
          <a:solidFill>
            <a:schemeClr val="accent6">
              <a:lumMod val="90000"/>
              <a:alpha val="9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5" name="Graphic 4">
            <a:extLst>
              <a:ext uri="{FF2B5EF4-FFF2-40B4-BE49-F238E27FC236}">
                <a16:creationId xmlns:a16="http://schemas.microsoft.com/office/drawing/2014/main" id="{414C36F6-603C-20A7-F977-19FF3C01B5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492" y="2010529"/>
            <a:ext cx="5262106" cy="1950829"/>
          </a:xfrm>
          <a:prstGeom prst="rect">
            <a:avLst/>
          </a:prstGeom>
        </p:spPr>
      </p:pic>
      <p:pic>
        <p:nvPicPr>
          <p:cNvPr id="6" name="Picture 5">
            <a:hlinkClick r:id="rId6"/>
            <a:extLst>
              <a:ext uri="{FF2B5EF4-FFF2-40B4-BE49-F238E27FC236}">
                <a16:creationId xmlns:a16="http://schemas.microsoft.com/office/drawing/2014/main" id="{C768B751-B658-C248-E6BC-F35124E8EE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8195732" y="5701848"/>
            <a:ext cx="929699" cy="921654"/>
          </a:xfrm>
          <a:prstGeom prst="rect">
            <a:avLst/>
          </a:prstGeom>
          <a:noFill/>
          <a:ln>
            <a:noFill/>
          </a:ln>
          <a:extLst>
            <a:ext uri="{53640926-AAD7-44D8-BBD7-CCE9431645EC}">
              <a14:shadowObscured xmlns:a14="http://schemas.microsoft.com/office/drawing/2010/main"/>
            </a:ext>
          </a:extLst>
        </p:spPr>
      </p:pic>
      <p:pic>
        <p:nvPicPr>
          <p:cNvPr id="7" name="Picture 6" descr="Logo&#10;&#10;Description automatically generated with medium confidence">
            <a:hlinkClick r:id="rId8"/>
            <a:extLst>
              <a:ext uri="{FF2B5EF4-FFF2-40B4-BE49-F238E27FC236}">
                <a16:creationId xmlns:a16="http://schemas.microsoft.com/office/drawing/2014/main" id="{B0FF8AC3-155A-E7B3-DE0D-2B635EAE5D3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273763" y="5657566"/>
            <a:ext cx="2707482" cy="1010218"/>
          </a:xfrm>
          <a:prstGeom prst="rect">
            <a:avLst/>
          </a:prstGeom>
        </p:spPr>
      </p:pic>
    </p:spTree>
    <p:extLst>
      <p:ext uri="{BB962C8B-B14F-4D97-AF65-F5344CB8AC3E}">
        <p14:creationId xmlns:p14="http://schemas.microsoft.com/office/powerpoint/2010/main" val="4266414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89221F-C756-496D-BF24-A7428073C874}"/>
              </a:ext>
            </a:extLst>
          </p:cNvPr>
          <p:cNvSpPr>
            <a:spLocks noGrp="1"/>
          </p:cNvSpPr>
          <p:nvPr>
            <p:ph type="title"/>
          </p:nvPr>
        </p:nvSpPr>
        <p:spPr>
          <a:xfrm>
            <a:off x="614783" y="1105654"/>
            <a:ext cx="3555050" cy="424732"/>
          </a:xfrm>
        </p:spPr>
        <p:txBody>
          <a:bodyPr wrap="square">
            <a:spAutoFit/>
          </a:bodyPr>
          <a:lstStyle/>
          <a:p>
            <a:r>
              <a:rPr lang="en-US" sz="2400" b="1" dirty="0">
                <a:latin typeface="Avenir Nxt2 W1G" panose="020B0503020202020204" pitchFamily="34" charset="0"/>
              </a:rPr>
              <a:t>ITU global presence</a:t>
            </a:r>
          </a:p>
        </p:txBody>
      </p:sp>
      <p:sp>
        <p:nvSpPr>
          <p:cNvPr id="4" name="Text Placeholder 3">
            <a:extLst>
              <a:ext uri="{FF2B5EF4-FFF2-40B4-BE49-F238E27FC236}">
                <a16:creationId xmlns:a16="http://schemas.microsoft.com/office/drawing/2014/main" id="{F0AC2936-DA79-41D1-AD64-DAF09BE9F204}"/>
              </a:ext>
            </a:extLst>
          </p:cNvPr>
          <p:cNvSpPr>
            <a:spLocks noGrp="1"/>
          </p:cNvSpPr>
          <p:nvPr>
            <p:ph type="body" sz="quarter" idx="10"/>
          </p:nvPr>
        </p:nvSpPr>
        <p:spPr/>
        <p:txBody>
          <a:bodyPr>
            <a:noAutofit/>
          </a:bodyPr>
          <a:lstStyle/>
          <a:p>
            <a:r>
              <a:rPr lang="en-US" dirty="0">
                <a:latin typeface="Avenir Nxt2 W1G" panose="020B0503020202020204" pitchFamily="34" charset="0"/>
              </a:rPr>
              <a:t>Who we are</a:t>
            </a:r>
          </a:p>
        </p:txBody>
      </p:sp>
      <p:pic>
        <p:nvPicPr>
          <p:cNvPr id="26" name="Graphic 4">
            <a:extLst>
              <a:ext uri="{FF2B5EF4-FFF2-40B4-BE49-F238E27FC236}">
                <a16:creationId xmlns:a16="http://schemas.microsoft.com/office/drawing/2014/main" id="{37E2D538-B3A6-458E-B812-EA7660C699C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24968" y="751537"/>
            <a:ext cx="8080598" cy="4736078"/>
          </a:xfrm>
          <a:prstGeom prst="rect">
            <a:avLst/>
          </a:prstGeom>
        </p:spPr>
      </p:pic>
      <p:sp>
        <p:nvSpPr>
          <p:cNvPr id="29" name="Oval 14">
            <a:extLst>
              <a:ext uri="{FF2B5EF4-FFF2-40B4-BE49-F238E27FC236}">
                <a16:creationId xmlns:a16="http://schemas.microsoft.com/office/drawing/2014/main" id="{7F787759-BD98-44BD-B796-3A3B31BC95CF}"/>
              </a:ext>
            </a:extLst>
          </p:cNvPr>
          <p:cNvSpPr/>
          <p:nvPr/>
        </p:nvSpPr>
        <p:spPr>
          <a:xfrm>
            <a:off x="5717211" y="3041985"/>
            <a:ext cx="324010" cy="324010"/>
          </a:xfrm>
          <a:prstGeom prst="ellipse">
            <a:avLst/>
          </a:prstGeom>
          <a:solidFill>
            <a:srgbClr val="7030A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51" name="Group 50">
            <a:extLst>
              <a:ext uri="{FF2B5EF4-FFF2-40B4-BE49-F238E27FC236}">
                <a16:creationId xmlns:a16="http://schemas.microsoft.com/office/drawing/2014/main" id="{7B126312-3A1E-AD2D-815A-9668CF1981F0}"/>
              </a:ext>
            </a:extLst>
          </p:cNvPr>
          <p:cNvGrpSpPr/>
          <p:nvPr/>
        </p:nvGrpSpPr>
        <p:grpSpPr>
          <a:xfrm>
            <a:off x="5357450" y="3408290"/>
            <a:ext cx="5000275" cy="1494795"/>
            <a:chOff x="5357450" y="3408290"/>
            <a:chExt cx="5000275" cy="1494795"/>
          </a:xfrm>
        </p:grpSpPr>
        <p:sp>
          <p:nvSpPr>
            <p:cNvPr id="21" name="Oval 25">
              <a:extLst>
                <a:ext uri="{FF2B5EF4-FFF2-40B4-BE49-F238E27FC236}">
                  <a16:creationId xmlns:a16="http://schemas.microsoft.com/office/drawing/2014/main" id="{00F60804-F5E8-DB60-FEC4-F7C9B87510E3}"/>
                </a:ext>
              </a:extLst>
            </p:cNvPr>
            <p:cNvSpPr/>
            <p:nvPr/>
          </p:nvSpPr>
          <p:spPr>
            <a:xfrm>
              <a:off x="9183852" y="3408290"/>
              <a:ext cx="324010" cy="324010"/>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4" name="Group 13">
              <a:extLst>
                <a:ext uri="{FF2B5EF4-FFF2-40B4-BE49-F238E27FC236}">
                  <a16:creationId xmlns:a16="http://schemas.microsoft.com/office/drawing/2014/main" id="{95070D8A-74BF-A2CE-2D7F-04A299242B0F}"/>
                </a:ext>
              </a:extLst>
            </p:cNvPr>
            <p:cNvGrpSpPr/>
            <p:nvPr/>
          </p:nvGrpSpPr>
          <p:grpSpPr>
            <a:xfrm>
              <a:off x="5357450" y="3571907"/>
              <a:ext cx="5000275" cy="1331178"/>
              <a:chOff x="5357450" y="4079907"/>
              <a:chExt cx="5000275" cy="1331178"/>
            </a:xfrm>
          </p:grpSpPr>
          <p:grpSp>
            <p:nvGrpSpPr>
              <p:cNvPr id="13" name="Group 12">
                <a:extLst>
                  <a:ext uri="{FF2B5EF4-FFF2-40B4-BE49-F238E27FC236}">
                    <a16:creationId xmlns:a16="http://schemas.microsoft.com/office/drawing/2014/main" id="{AF635851-A1C1-38FF-9F46-D23C8503AFC8}"/>
                  </a:ext>
                </a:extLst>
              </p:cNvPr>
              <p:cNvGrpSpPr/>
              <p:nvPr/>
            </p:nvGrpSpPr>
            <p:grpSpPr>
              <a:xfrm>
                <a:off x="5357450" y="4079907"/>
                <a:ext cx="843274" cy="1331178"/>
                <a:chOff x="5357450" y="4079907"/>
                <a:chExt cx="843274" cy="1331178"/>
              </a:xfrm>
            </p:grpSpPr>
            <p:sp>
              <p:nvSpPr>
                <p:cNvPr id="28" name="Oval 13">
                  <a:extLst>
                    <a:ext uri="{FF2B5EF4-FFF2-40B4-BE49-F238E27FC236}">
                      <a16:creationId xmlns:a16="http://schemas.microsoft.com/office/drawing/2014/main" id="{2836C51A-4AAF-493F-8A99-0A5C8084D998}"/>
                    </a:ext>
                  </a:extLst>
                </p:cNvPr>
                <p:cNvSpPr/>
                <p:nvPr/>
              </p:nvSpPr>
              <p:spPr>
                <a:xfrm>
                  <a:off x="5357450" y="4135776"/>
                  <a:ext cx="324010" cy="324010"/>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Oval 21">
                  <a:extLst>
                    <a:ext uri="{FF2B5EF4-FFF2-40B4-BE49-F238E27FC236}">
                      <a16:creationId xmlns:a16="http://schemas.microsoft.com/office/drawing/2014/main" id="{505F6E7D-6873-42A2-8361-AE9E385B6B95}"/>
                    </a:ext>
                  </a:extLst>
                </p:cNvPr>
                <p:cNvSpPr/>
                <p:nvPr/>
              </p:nvSpPr>
              <p:spPr>
                <a:xfrm>
                  <a:off x="5850292" y="5087075"/>
                  <a:ext cx="324010" cy="324010"/>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Oval 22">
                  <a:extLst>
                    <a:ext uri="{FF2B5EF4-FFF2-40B4-BE49-F238E27FC236}">
                      <a16:creationId xmlns:a16="http://schemas.microsoft.com/office/drawing/2014/main" id="{B886EA75-DB11-4419-BF6A-068B68E89B09}"/>
                    </a:ext>
                  </a:extLst>
                </p:cNvPr>
                <p:cNvSpPr/>
                <p:nvPr/>
              </p:nvSpPr>
              <p:spPr>
                <a:xfrm>
                  <a:off x="5876714" y="4079907"/>
                  <a:ext cx="324010" cy="324010"/>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1" name="Oval 23">
                <a:extLst>
                  <a:ext uri="{FF2B5EF4-FFF2-40B4-BE49-F238E27FC236}">
                    <a16:creationId xmlns:a16="http://schemas.microsoft.com/office/drawing/2014/main" id="{4B5FDC70-A37A-4C50-BD25-CC6CF1914859}"/>
                  </a:ext>
                </a:extLst>
              </p:cNvPr>
              <p:cNvSpPr/>
              <p:nvPr/>
            </p:nvSpPr>
            <p:spPr>
              <a:xfrm>
                <a:off x="7363201" y="4319159"/>
                <a:ext cx="324010" cy="324010"/>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Oval 24">
                <a:extLst>
                  <a:ext uri="{FF2B5EF4-FFF2-40B4-BE49-F238E27FC236}">
                    <a16:creationId xmlns:a16="http://schemas.microsoft.com/office/drawing/2014/main" id="{FAE54D4E-4F42-4642-884E-C4B487E8C701}"/>
                  </a:ext>
                </a:extLst>
              </p:cNvPr>
              <p:cNvSpPr/>
              <p:nvPr/>
            </p:nvSpPr>
            <p:spPr>
              <a:xfrm>
                <a:off x="7775812" y="4491080"/>
                <a:ext cx="324010" cy="324010"/>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Oval 25">
                <a:extLst>
                  <a:ext uri="{FF2B5EF4-FFF2-40B4-BE49-F238E27FC236}">
                    <a16:creationId xmlns:a16="http://schemas.microsoft.com/office/drawing/2014/main" id="{4A98527D-9E0D-4249-8BF7-47B9B5ECEA01}"/>
                  </a:ext>
                </a:extLst>
              </p:cNvPr>
              <p:cNvSpPr/>
              <p:nvPr/>
            </p:nvSpPr>
            <p:spPr>
              <a:xfrm>
                <a:off x="8132197" y="4795145"/>
                <a:ext cx="324010" cy="324010"/>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 name="Oval 26">
                <a:extLst>
                  <a:ext uri="{FF2B5EF4-FFF2-40B4-BE49-F238E27FC236}">
                    <a16:creationId xmlns:a16="http://schemas.microsoft.com/office/drawing/2014/main" id="{5A361823-3933-4CD6-B182-E79779287F4F}"/>
                  </a:ext>
                </a:extLst>
              </p:cNvPr>
              <p:cNvSpPr/>
              <p:nvPr/>
            </p:nvSpPr>
            <p:spPr>
              <a:xfrm>
                <a:off x="10033715" y="4536926"/>
                <a:ext cx="324010" cy="324010"/>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7" name="Groupe 6">
            <a:extLst>
              <a:ext uri="{FF2B5EF4-FFF2-40B4-BE49-F238E27FC236}">
                <a16:creationId xmlns:a16="http://schemas.microsoft.com/office/drawing/2014/main" id="{376E136C-4DA4-49F2-9C11-3E56DBF0E607}"/>
              </a:ext>
            </a:extLst>
          </p:cNvPr>
          <p:cNvGrpSpPr/>
          <p:nvPr/>
        </p:nvGrpSpPr>
        <p:grpSpPr>
          <a:xfrm>
            <a:off x="2839962" y="4885177"/>
            <a:ext cx="2525064" cy="732491"/>
            <a:chOff x="645560" y="5983812"/>
            <a:chExt cx="2525064" cy="732491"/>
          </a:xfrm>
        </p:grpSpPr>
        <p:sp>
          <p:nvSpPr>
            <p:cNvPr id="48" name="Shape 610">
              <a:extLst>
                <a:ext uri="{FF2B5EF4-FFF2-40B4-BE49-F238E27FC236}">
                  <a16:creationId xmlns:a16="http://schemas.microsoft.com/office/drawing/2014/main" id="{3CC9CF7D-952E-4D04-B8C9-FD3B60115074}"/>
                </a:ext>
              </a:extLst>
            </p:cNvPr>
            <p:cNvSpPr/>
            <p:nvPr/>
          </p:nvSpPr>
          <p:spPr>
            <a:xfrm>
              <a:off x="1004406" y="5983812"/>
              <a:ext cx="2166218" cy="400091"/>
            </a:xfrm>
            <a:prstGeom prst="rect">
              <a:avLst/>
            </a:prstGeom>
            <a:noFill/>
            <a:ln>
              <a:noFill/>
            </a:ln>
          </p:spPr>
          <p:txBody>
            <a:bodyPr lIns="91412" tIns="45700" rIns="91412" bIns="45700" anchor="t" anchorCtr="0">
              <a:noAutofit/>
            </a:bodyPr>
            <a:lstStyle/>
            <a:p>
              <a:pPr>
                <a:lnSpc>
                  <a:spcPct val="130000"/>
                </a:lnSpc>
                <a:buSzPct val="25000"/>
              </a:pPr>
              <a:r>
                <a:rPr lang="id-ID" dirty="0">
                  <a:latin typeface="Avenir Nxt2 W1G" panose="020B0503020202020204" pitchFamily="34" charset="0"/>
                  <a:ea typeface="Roboto"/>
                  <a:cs typeface="Arial" panose="020B0604020202020204" pitchFamily="34" charset="0"/>
                  <a:sym typeface="Roboto"/>
                </a:rPr>
                <a:t>UN office</a:t>
              </a:r>
            </a:p>
          </p:txBody>
        </p:sp>
        <p:sp>
          <p:nvSpPr>
            <p:cNvPr id="49" name="Shape 610">
              <a:extLst>
                <a:ext uri="{FF2B5EF4-FFF2-40B4-BE49-F238E27FC236}">
                  <a16:creationId xmlns:a16="http://schemas.microsoft.com/office/drawing/2014/main" id="{34B4518A-6FB7-4EB4-94A8-6E5EF7662003}"/>
                </a:ext>
              </a:extLst>
            </p:cNvPr>
            <p:cNvSpPr/>
            <p:nvPr/>
          </p:nvSpPr>
          <p:spPr>
            <a:xfrm>
              <a:off x="1004406" y="6316212"/>
              <a:ext cx="2166218" cy="400091"/>
            </a:xfrm>
            <a:prstGeom prst="rect">
              <a:avLst/>
            </a:prstGeom>
            <a:noFill/>
            <a:ln>
              <a:noFill/>
            </a:ln>
          </p:spPr>
          <p:txBody>
            <a:bodyPr lIns="91412" tIns="45700" rIns="91412" bIns="45700" anchor="t" anchorCtr="0">
              <a:noAutofit/>
            </a:bodyPr>
            <a:lstStyle/>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New York</a:t>
              </a:r>
              <a:endParaRPr lang="id-ID" sz="1400" dirty="0">
                <a:solidFill>
                  <a:schemeClr val="bg2">
                    <a:lumMod val="50000"/>
                  </a:schemeClr>
                </a:solidFill>
                <a:latin typeface="Avenir Nxt2 W1G" panose="020B0503020202020204" pitchFamily="34" charset="0"/>
                <a:ea typeface="Roboto"/>
                <a:cs typeface="Arial" panose="020B0604020202020204" pitchFamily="34" charset="0"/>
                <a:sym typeface="Roboto"/>
              </a:endParaRPr>
            </a:p>
          </p:txBody>
        </p:sp>
        <p:sp>
          <p:nvSpPr>
            <p:cNvPr id="54" name="Oval 27">
              <a:extLst>
                <a:ext uri="{FF2B5EF4-FFF2-40B4-BE49-F238E27FC236}">
                  <a16:creationId xmlns:a16="http://schemas.microsoft.com/office/drawing/2014/main" id="{B412D147-D056-4C8A-88F1-5899C77AC5FE}"/>
                </a:ext>
              </a:extLst>
            </p:cNvPr>
            <p:cNvSpPr/>
            <p:nvPr/>
          </p:nvSpPr>
          <p:spPr>
            <a:xfrm>
              <a:off x="645560" y="6044107"/>
              <a:ext cx="349321" cy="349321"/>
            </a:xfrm>
            <a:prstGeom prst="ellipse">
              <a:avLst/>
            </a:prstGeom>
            <a:solidFill>
              <a:srgbClr val="7030A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xt2 W1G" panose="020B0503020202020204" pitchFamily="34" charset="0"/>
              </a:endParaRPr>
            </a:p>
          </p:txBody>
        </p:sp>
      </p:grpSp>
      <p:grpSp>
        <p:nvGrpSpPr>
          <p:cNvPr id="2" name="Groupe 1">
            <a:extLst>
              <a:ext uri="{FF2B5EF4-FFF2-40B4-BE49-F238E27FC236}">
                <a16:creationId xmlns:a16="http://schemas.microsoft.com/office/drawing/2014/main" id="{D4257F52-182F-4A26-9CBE-D38A2F35980F}"/>
              </a:ext>
            </a:extLst>
          </p:cNvPr>
          <p:cNvGrpSpPr/>
          <p:nvPr/>
        </p:nvGrpSpPr>
        <p:grpSpPr>
          <a:xfrm>
            <a:off x="668758" y="1960096"/>
            <a:ext cx="2525065" cy="1891995"/>
            <a:chOff x="645559" y="1714996"/>
            <a:chExt cx="2525065" cy="1891995"/>
          </a:xfrm>
        </p:grpSpPr>
        <p:sp>
          <p:nvSpPr>
            <p:cNvPr id="46" name="Shape 610">
              <a:extLst>
                <a:ext uri="{FF2B5EF4-FFF2-40B4-BE49-F238E27FC236}">
                  <a16:creationId xmlns:a16="http://schemas.microsoft.com/office/drawing/2014/main" id="{C9641507-07CD-4B22-908A-84C464F020DA}"/>
                </a:ext>
              </a:extLst>
            </p:cNvPr>
            <p:cNvSpPr/>
            <p:nvPr/>
          </p:nvSpPr>
          <p:spPr>
            <a:xfrm>
              <a:off x="1004406" y="1714996"/>
              <a:ext cx="2166218" cy="400091"/>
            </a:xfrm>
            <a:prstGeom prst="rect">
              <a:avLst/>
            </a:prstGeom>
            <a:noFill/>
            <a:ln>
              <a:noFill/>
            </a:ln>
          </p:spPr>
          <p:txBody>
            <a:bodyPr lIns="91412" tIns="45700" rIns="91412" bIns="45700" anchor="t" anchorCtr="0">
              <a:noAutofit/>
            </a:bodyPr>
            <a:lstStyle/>
            <a:p>
              <a:pPr>
                <a:lnSpc>
                  <a:spcPct val="130000"/>
                </a:lnSpc>
                <a:buSzPct val="25000"/>
              </a:pPr>
              <a:r>
                <a:rPr lang="id-ID" dirty="0">
                  <a:latin typeface="Avenir Nxt2 W1G" panose="020B0503020202020204" pitchFamily="34" charset="0"/>
                  <a:ea typeface="Roboto"/>
                  <a:cs typeface="Arial" panose="020B0604020202020204" pitchFamily="34" charset="0"/>
                  <a:sym typeface="Roboto"/>
                </a:rPr>
                <a:t>Regional </a:t>
              </a:r>
              <a:r>
                <a:rPr lang="id-ID" dirty="0" err="1">
                  <a:latin typeface="Avenir Nxt2 W1G" panose="020B0503020202020204" pitchFamily="34" charset="0"/>
                  <a:ea typeface="Roboto"/>
                  <a:cs typeface="Arial" panose="020B0604020202020204" pitchFamily="34" charset="0"/>
                  <a:sym typeface="Roboto"/>
                </a:rPr>
                <a:t>offices</a:t>
              </a:r>
              <a:endParaRPr lang="id-ID" dirty="0">
                <a:latin typeface="Avenir Nxt2 W1G" panose="020B0503020202020204" pitchFamily="34" charset="0"/>
                <a:ea typeface="Roboto"/>
                <a:cs typeface="Arial" panose="020B0604020202020204" pitchFamily="34" charset="0"/>
                <a:sym typeface="Roboto"/>
              </a:endParaRPr>
            </a:p>
          </p:txBody>
        </p:sp>
        <p:sp>
          <p:nvSpPr>
            <p:cNvPr id="53" name="Shape 610">
              <a:extLst>
                <a:ext uri="{FF2B5EF4-FFF2-40B4-BE49-F238E27FC236}">
                  <a16:creationId xmlns:a16="http://schemas.microsoft.com/office/drawing/2014/main" id="{56936AEB-3D5C-47AD-A50D-BD3F39FE407C}"/>
                </a:ext>
              </a:extLst>
            </p:cNvPr>
            <p:cNvSpPr/>
            <p:nvPr/>
          </p:nvSpPr>
          <p:spPr>
            <a:xfrm>
              <a:off x="1004406" y="2081661"/>
              <a:ext cx="2166218" cy="1525330"/>
            </a:xfrm>
            <a:prstGeom prst="rect">
              <a:avLst/>
            </a:prstGeom>
            <a:noFill/>
            <a:ln>
              <a:noFill/>
            </a:ln>
          </p:spPr>
          <p:txBody>
            <a:bodyPr lIns="91412" tIns="45700" rIns="91412" bIns="45700" anchor="t" anchorCtr="0">
              <a:noAutofit/>
            </a:bodyPr>
            <a:lstStyle/>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Brasilia</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Addis Ababa</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Cairo</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Geneva</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Moscow</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Bangkok</a:t>
              </a:r>
              <a:endParaRPr lang="id-ID" sz="1400" dirty="0">
                <a:solidFill>
                  <a:schemeClr val="bg2">
                    <a:lumMod val="50000"/>
                  </a:schemeClr>
                </a:solidFill>
                <a:latin typeface="Avenir Nxt2 W1G" panose="020B0503020202020204" pitchFamily="34" charset="0"/>
                <a:ea typeface="Roboto"/>
                <a:cs typeface="Arial" panose="020B0604020202020204" pitchFamily="34" charset="0"/>
                <a:sym typeface="Roboto"/>
              </a:endParaRPr>
            </a:p>
          </p:txBody>
        </p:sp>
        <p:sp>
          <p:nvSpPr>
            <p:cNvPr id="55" name="Oval 28">
              <a:extLst>
                <a:ext uri="{FF2B5EF4-FFF2-40B4-BE49-F238E27FC236}">
                  <a16:creationId xmlns:a16="http://schemas.microsoft.com/office/drawing/2014/main" id="{BD8BD4DF-F08D-492C-9159-ABFF0A4BBFA4}"/>
                </a:ext>
              </a:extLst>
            </p:cNvPr>
            <p:cNvSpPr/>
            <p:nvPr/>
          </p:nvSpPr>
          <p:spPr>
            <a:xfrm>
              <a:off x="645559" y="1768311"/>
              <a:ext cx="349321" cy="349321"/>
            </a:xfrm>
            <a:prstGeom prst="ellipse">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xt2 W1G" panose="020B0503020202020204" pitchFamily="34" charset="0"/>
              </a:endParaRPr>
            </a:p>
          </p:txBody>
        </p:sp>
      </p:grpSp>
      <p:grpSp>
        <p:nvGrpSpPr>
          <p:cNvPr id="3" name="Groupe 2">
            <a:extLst>
              <a:ext uri="{FF2B5EF4-FFF2-40B4-BE49-F238E27FC236}">
                <a16:creationId xmlns:a16="http://schemas.microsoft.com/office/drawing/2014/main" id="{48FEA0DC-B534-4949-8BAA-66B676BCC11E}"/>
              </a:ext>
            </a:extLst>
          </p:cNvPr>
          <p:cNvGrpSpPr/>
          <p:nvPr/>
        </p:nvGrpSpPr>
        <p:grpSpPr>
          <a:xfrm>
            <a:off x="668758" y="4094602"/>
            <a:ext cx="2525066" cy="2010243"/>
            <a:chOff x="645558" y="3759416"/>
            <a:chExt cx="2525066" cy="2010243"/>
          </a:xfrm>
        </p:grpSpPr>
        <p:sp>
          <p:nvSpPr>
            <p:cNvPr id="47" name="Shape 610">
              <a:extLst>
                <a:ext uri="{FF2B5EF4-FFF2-40B4-BE49-F238E27FC236}">
                  <a16:creationId xmlns:a16="http://schemas.microsoft.com/office/drawing/2014/main" id="{7FA4BFC9-AFE0-4BDA-8758-855C2F578953}"/>
                </a:ext>
              </a:extLst>
            </p:cNvPr>
            <p:cNvSpPr/>
            <p:nvPr/>
          </p:nvSpPr>
          <p:spPr>
            <a:xfrm>
              <a:off x="1004406" y="3759416"/>
              <a:ext cx="2166218" cy="400091"/>
            </a:xfrm>
            <a:prstGeom prst="rect">
              <a:avLst/>
            </a:prstGeom>
            <a:noFill/>
            <a:ln>
              <a:noFill/>
            </a:ln>
          </p:spPr>
          <p:txBody>
            <a:bodyPr lIns="91412" tIns="45700" rIns="91412" bIns="45700" anchor="t" anchorCtr="0">
              <a:noAutofit/>
            </a:bodyPr>
            <a:lstStyle/>
            <a:p>
              <a:pPr>
                <a:lnSpc>
                  <a:spcPct val="130000"/>
                </a:lnSpc>
                <a:buSzPct val="25000"/>
              </a:pPr>
              <a:r>
                <a:rPr lang="id-ID" dirty="0">
                  <a:latin typeface="Avenir Nxt2 W1G" panose="020B0503020202020204" pitchFamily="34" charset="0"/>
                  <a:ea typeface="Roboto"/>
                  <a:cs typeface="Arial" panose="020B0604020202020204" pitchFamily="34" charset="0"/>
                  <a:sym typeface="Roboto"/>
                </a:rPr>
                <a:t>Area offices</a:t>
              </a:r>
            </a:p>
          </p:txBody>
        </p:sp>
        <p:sp>
          <p:nvSpPr>
            <p:cNvPr id="50" name="Shape 610">
              <a:extLst>
                <a:ext uri="{FF2B5EF4-FFF2-40B4-BE49-F238E27FC236}">
                  <a16:creationId xmlns:a16="http://schemas.microsoft.com/office/drawing/2014/main" id="{9B9F47FD-0D02-442D-B39B-E4983FC48DF2}"/>
                </a:ext>
              </a:extLst>
            </p:cNvPr>
            <p:cNvSpPr/>
            <p:nvPr/>
          </p:nvSpPr>
          <p:spPr>
            <a:xfrm>
              <a:off x="1004406" y="4099015"/>
              <a:ext cx="2166218" cy="1670644"/>
            </a:xfrm>
            <a:prstGeom prst="rect">
              <a:avLst/>
            </a:prstGeom>
            <a:noFill/>
            <a:ln>
              <a:noFill/>
            </a:ln>
          </p:spPr>
          <p:txBody>
            <a:bodyPr lIns="91412" tIns="45700" rIns="91412" bIns="45700" anchor="t" anchorCtr="0">
              <a:noAutofit/>
            </a:bodyPr>
            <a:lstStyle/>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Tegucigalpa</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Santiago</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Bridgetown</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Dakar</a:t>
              </a:r>
            </a:p>
            <a:p>
              <a:pPr marL="108000" indent="-108000">
                <a:lnSpc>
                  <a:spcPts val="1800"/>
                </a:lnSpc>
                <a:buSzPct val="25000"/>
                <a:buFont typeface="Wingdings" panose="05000000000000000000" pitchFamily="2" charset="2"/>
                <a:buChar char="§"/>
              </a:pPr>
              <a:r>
                <a:rPr lang="en-US" sz="1400" dirty="0" err="1">
                  <a:solidFill>
                    <a:schemeClr val="bg2">
                      <a:lumMod val="50000"/>
                    </a:schemeClr>
                  </a:solidFill>
                  <a:latin typeface="Avenir Nxt2 W1G" panose="020B0503020202020204" pitchFamily="34" charset="0"/>
                  <a:ea typeface="Roboto"/>
                  <a:cs typeface="Arial" panose="020B0604020202020204" pitchFamily="34" charset="0"/>
                  <a:sym typeface="Roboto"/>
                </a:rPr>
                <a:t>Yaounde</a:t>
              </a:r>
              <a:endPar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endParaRP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Harare</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New Delhi</a:t>
              </a:r>
            </a:p>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Jakarta</a:t>
              </a:r>
            </a:p>
          </p:txBody>
        </p:sp>
        <p:sp>
          <p:nvSpPr>
            <p:cNvPr id="56" name="Oval 29">
              <a:extLst>
                <a:ext uri="{FF2B5EF4-FFF2-40B4-BE49-F238E27FC236}">
                  <a16:creationId xmlns:a16="http://schemas.microsoft.com/office/drawing/2014/main" id="{9D2A61D2-4863-4D50-9A3D-57CC9F56FF35}"/>
                </a:ext>
              </a:extLst>
            </p:cNvPr>
            <p:cNvSpPr/>
            <p:nvPr/>
          </p:nvSpPr>
          <p:spPr>
            <a:xfrm>
              <a:off x="645558" y="3820524"/>
              <a:ext cx="349321" cy="349321"/>
            </a:xfrm>
            <a:prstGeom prst="ellipse">
              <a:avLst/>
            </a:prstGeom>
            <a:solidFill>
              <a:srgbClr val="00A0D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xt2 W1G" panose="020B0503020202020204" pitchFamily="34" charset="0"/>
              </a:endParaRPr>
            </a:p>
          </p:txBody>
        </p:sp>
      </p:grpSp>
      <p:grpSp>
        <p:nvGrpSpPr>
          <p:cNvPr id="6" name="Groupe 6">
            <a:extLst>
              <a:ext uri="{FF2B5EF4-FFF2-40B4-BE49-F238E27FC236}">
                <a16:creationId xmlns:a16="http://schemas.microsoft.com/office/drawing/2014/main" id="{DF9A3180-EFEE-EE6C-21E0-C07E8F497101}"/>
              </a:ext>
            </a:extLst>
          </p:cNvPr>
          <p:cNvGrpSpPr/>
          <p:nvPr/>
        </p:nvGrpSpPr>
        <p:grpSpPr>
          <a:xfrm>
            <a:off x="2836296" y="5678959"/>
            <a:ext cx="2525064" cy="675341"/>
            <a:chOff x="645560" y="5983812"/>
            <a:chExt cx="2525064" cy="675341"/>
          </a:xfrm>
        </p:grpSpPr>
        <p:sp>
          <p:nvSpPr>
            <p:cNvPr id="8" name="Shape 610">
              <a:extLst>
                <a:ext uri="{FF2B5EF4-FFF2-40B4-BE49-F238E27FC236}">
                  <a16:creationId xmlns:a16="http://schemas.microsoft.com/office/drawing/2014/main" id="{1CAEB6A2-BAB0-63CC-90C6-7EEF340936F3}"/>
                </a:ext>
              </a:extLst>
            </p:cNvPr>
            <p:cNvSpPr/>
            <p:nvPr/>
          </p:nvSpPr>
          <p:spPr>
            <a:xfrm>
              <a:off x="1004406" y="5983812"/>
              <a:ext cx="2166218" cy="400091"/>
            </a:xfrm>
            <a:prstGeom prst="rect">
              <a:avLst/>
            </a:prstGeom>
            <a:noFill/>
            <a:ln>
              <a:noFill/>
            </a:ln>
          </p:spPr>
          <p:txBody>
            <a:bodyPr lIns="91412" tIns="45700" rIns="91412" bIns="45700" anchor="t" anchorCtr="0">
              <a:noAutofit/>
            </a:bodyPr>
            <a:lstStyle/>
            <a:p>
              <a:pPr>
                <a:lnSpc>
                  <a:spcPct val="130000"/>
                </a:lnSpc>
                <a:buSzPct val="25000"/>
              </a:pPr>
              <a:r>
                <a:rPr lang="id-ID" dirty="0">
                  <a:latin typeface="Avenir Nxt2 W1G" panose="020B0503020202020204" pitchFamily="34" charset="0"/>
                  <a:ea typeface="Roboto"/>
                  <a:cs typeface="Arial" panose="020B0604020202020204" pitchFamily="34" charset="0"/>
                  <a:sym typeface="Roboto"/>
                </a:rPr>
                <a:t>Innovation </a:t>
              </a:r>
              <a:r>
                <a:rPr lang="fr-CH" dirty="0">
                  <a:latin typeface="Avenir Nxt2 W1G" panose="020B0503020202020204" pitchFamily="34" charset="0"/>
                  <a:ea typeface="Roboto"/>
                  <a:cs typeface="Arial" panose="020B0604020202020204" pitchFamily="34" charset="0"/>
                  <a:sym typeface="Roboto"/>
                </a:rPr>
                <a:t>Centre</a:t>
              </a:r>
              <a:endParaRPr lang="id-ID" dirty="0">
                <a:latin typeface="Avenir Nxt2 W1G" panose="020B0503020202020204" pitchFamily="34" charset="0"/>
                <a:ea typeface="Roboto"/>
                <a:cs typeface="Arial" panose="020B0604020202020204" pitchFamily="34" charset="0"/>
                <a:sym typeface="Roboto"/>
              </a:endParaRPr>
            </a:p>
          </p:txBody>
        </p:sp>
        <p:sp>
          <p:nvSpPr>
            <p:cNvPr id="9" name="Shape 610">
              <a:extLst>
                <a:ext uri="{FF2B5EF4-FFF2-40B4-BE49-F238E27FC236}">
                  <a16:creationId xmlns:a16="http://schemas.microsoft.com/office/drawing/2014/main" id="{4B4E45CE-7BAE-1DD6-EC43-331EC2267078}"/>
                </a:ext>
              </a:extLst>
            </p:cNvPr>
            <p:cNvSpPr/>
            <p:nvPr/>
          </p:nvSpPr>
          <p:spPr>
            <a:xfrm>
              <a:off x="1004406" y="6336278"/>
              <a:ext cx="2166218" cy="322875"/>
            </a:xfrm>
            <a:prstGeom prst="rect">
              <a:avLst/>
            </a:prstGeom>
            <a:noFill/>
            <a:ln>
              <a:noFill/>
            </a:ln>
          </p:spPr>
          <p:txBody>
            <a:bodyPr lIns="91412" tIns="45700" rIns="91412" bIns="45700" anchor="t" anchorCtr="0">
              <a:noAutofit/>
            </a:bodyPr>
            <a:lstStyle/>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New Delhi</a:t>
              </a:r>
              <a:endParaRPr lang="id-ID" sz="1400" dirty="0">
                <a:solidFill>
                  <a:schemeClr val="bg2">
                    <a:lumMod val="50000"/>
                  </a:schemeClr>
                </a:solidFill>
                <a:latin typeface="Avenir Nxt2 W1G" panose="020B0503020202020204" pitchFamily="34" charset="0"/>
                <a:ea typeface="Roboto"/>
                <a:cs typeface="Arial" panose="020B0604020202020204" pitchFamily="34" charset="0"/>
                <a:sym typeface="Roboto"/>
              </a:endParaRPr>
            </a:p>
          </p:txBody>
        </p:sp>
        <p:sp>
          <p:nvSpPr>
            <p:cNvPr id="10" name="Oval 27">
              <a:extLst>
                <a:ext uri="{FF2B5EF4-FFF2-40B4-BE49-F238E27FC236}">
                  <a16:creationId xmlns:a16="http://schemas.microsoft.com/office/drawing/2014/main" id="{9BF19FAE-768F-FE64-E0E6-24508026D1F6}"/>
                </a:ext>
              </a:extLst>
            </p:cNvPr>
            <p:cNvSpPr/>
            <p:nvPr/>
          </p:nvSpPr>
          <p:spPr>
            <a:xfrm>
              <a:off x="645560" y="6044107"/>
              <a:ext cx="349321" cy="349321"/>
            </a:xfrm>
            <a:prstGeom prst="ellipse">
              <a:avLst/>
            </a:prstGeom>
            <a:solidFill>
              <a:srgbClr val="FF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xt2 W1G" panose="020B0503020202020204" pitchFamily="34" charset="0"/>
              </a:endParaRPr>
            </a:p>
          </p:txBody>
        </p:sp>
      </p:grpSp>
      <p:sp>
        <p:nvSpPr>
          <p:cNvPr id="57" name="Freeform: Shape 56">
            <a:extLst>
              <a:ext uri="{FF2B5EF4-FFF2-40B4-BE49-F238E27FC236}">
                <a16:creationId xmlns:a16="http://schemas.microsoft.com/office/drawing/2014/main" id="{A74959AC-2076-BEA2-0534-2817E79C07C1}"/>
              </a:ext>
            </a:extLst>
          </p:cNvPr>
          <p:cNvSpPr/>
          <p:nvPr/>
        </p:nvSpPr>
        <p:spPr>
          <a:xfrm flipH="1">
            <a:off x="9183852" y="3408290"/>
            <a:ext cx="324010" cy="324010"/>
          </a:xfrm>
          <a:custGeom>
            <a:avLst/>
            <a:gdLst>
              <a:gd name="connsiteX0" fmla="*/ 323326 w 324010"/>
              <a:gd name="connsiteY0" fmla="*/ 158617 h 324010"/>
              <a:gd name="connsiteX1" fmla="*/ 324010 w 324010"/>
              <a:gd name="connsiteY1" fmla="*/ 162005 h 324010"/>
              <a:gd name="connsiteX2" fmla="*/ 323326 w 324010"/>
              <a:gd name="connsiteY2" fmla="*/ 165393 h 324010"/>
              <a:gd name="connsiteX3" fmla="*/ 162005 w 324010"/>
              <a:gd name="connsiteY3" fmla="*/ 0 h 324010"/>
              <a:gd name="connsiteX4" fmla="*/ 168192 w 324010"/>
              <a:gd name="connsiteY4" fmla="*/ 1249 h 324010"/>
              <a:gd name="connsiteX5" fmla="*/ 163306 w 324010"/>
              <a:gd name="connsiteY5" fmla="*/ 1249 h 324010"/>
              <a:gd name="connsiteX6" fmla="*/ 163306 w 324010"/>
              <a:gd name="connsiteY6" fmla="*/ 323747 h 324010"/>
              <a:gd name="connsiteX7" fmla="*/ 162005 w 324010"/>
              <a:gd name="connsiteY7" fmla="*/ 324010 h 324010"/>
              <a:gd name="connsiteX8" fmla="*/ 0 w 324010"/>
              <a:gd name="connsiteY8" fmla="*/ 162005 h 324010"/>
              <a:gd name="connsiteX9" fmla="*/ 162005 w 324010"/>
              <a:gd name="connsiteY9" fmla="*/ 0 h 32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10" h="324010">
                <a:moveTo>
                  <a:pt x="323326" y="158617"/>
                </a:moveTo>
                <a:lnTo>
                  <a:pt x="324010" y="162005"/>
                </a:lnTo>
                <a:lnTo>
                  <a:pt x="323326" y="165393"/>
                </a:lnTo>
                <a:close/>
                <a:moveTo>
                  <a:pt x="162005" y="0"/>
                </a:moveTo>
                <a:lnTo>
                  <a:pt x="168192" y="1249"/>
                </a:lnTo>
                <a:lnTo>
                  <a:pt x="163306" y="1249"/>
                </a:lnTo>
                <a:lnTo>
                  <a:pt x="163306" y="323747"/>
                </a:lnTo>
                <a:lnTo>
                  <a:pt x="162005" y="324010"/>
                </a:lnTo>
                <a:cubicBezTo>
                  <a:pt x="72532" y="324010"/>
                  <a:pt x="0" y="251478"/>
                  <a:pt x="0" y="162005"/>
                </a:cubicBezTo>
                <a:cubicBezTo>
                  <a:pt x="0" y="72532"/>
                  <a:pt x="72532" y="0"/>
                  <a:pt x="162005" y="0"/>
                </a:cubicBezTo>
                <a:close/>
              </a:path>
            </a:pathLst>
          </a:custGeom>
          <a:solidFill>
            <a:srgbClr val="FF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5" name="ITU logo blue">
            <a:extLst>
              <a:ext uri="{FF2B5EF4-FFF2-40B4-BE49-F238E27FC236}">
                <a16:creationId xmlns:a16="http://schemas.microsoft.com/office/drawing/2014/main" id="{2873F809-C972-BD53-2E79-AACE75FA0A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3791" y="4706886"/>
            <a:ext cx="1323975" cy="1873596"/>
          </a:xfrm>
          <a:prstGeom prst="rect">
            <a:avLst/>
          </a:prstGeom>
        </p:spPr>
      </p:pic>
      <p:grpSp>
        <p:nvGrpSpPr>
          <p:cNvPr id="16" name="Groupe 6">
            <a:extLst>
              <a:ext uri="{FF2B5EF4-FFF2-40B4-BE49-F238E27FC236}">
                <a16:creationId xmlns:a16="http://schemas.microsoft.com/office/drawing/2014/main" id="{4F5916CA-CD2D-10DC-E583-0496E9EBD295}"/>
              </a:ext>
            </a:extLst>
          </p:cNvPr>
          <p:cNvGrpSpPr/>
          <p:nvPr/>
        </p:nvGrpSpPr>
        <p:grpSpPr>
          <a:xfrm>
            <a:off x="2840864" y="4094602"/>
            <a:ext cx="2525064" cy="732491"/>
            <a:chOff x="645560" y="5983812"/>
            <a:chExt cx="2525064" cy="732491"/>
          </a:xfrm>
        </p:grpSpPr>
        <p:sp>
          <p:nvSpPr>
            <p:cNvPr id="17" name="Shape 610">
              <a:extLst>
                <a:ext uri="{FF2B5EF4-FFF2-40B4-BE49-F238E27FC236}">
                  <a16:creationId xmlns:a16="http://schemas.microsoft.com/office/drawing/2014/main" id="{BCF89DD6-453C-EF3B-27CE-A23DB40032E9}"/>
                </a:ext>
              </a:extLst>
            </p:cNvPr>
            <p:cNvSpPr/>
            <p:nvPr/>
          </p:nvSpPr>
          <p:spPr>
            <a:xfrm>
              <a:off x="1004406" y="5983812"/>
              <a:ext cx="2166218" cy="400091"/>
            </a:xfrm>
            <a:prstGeom prst="rect">
              <a:avLst/>
            </a:prstGeom>
            <a:noFill/>
            <a:ln>
              <a:noFill/>
            </a:ln>
          </p:spPr>
          <p:txBody>
            <a:bodyPr lIns="91412" tIns="45700" rIns="91412" bIns="45700" anchor="t" anchorCtr="0">
              <a:noAutofit/>
            </a:bodyPr>
            <a:lstStyle/>
            <a:p>
              <a:pPr>
                <a:lnSpc>
                  <a:spcPct val="130000"/>
                </a:lnSpc>
                <a:buSzPct val="25000"/>
              </a:pPr>
              <a:r>
                <a:rPr lang="fr-CH" dirty="0">
                  <a:latin typeface="Avenir Nxt2 W1G" panose="020B0503020202020204" pitchFamily="34" charset="0"/>
                  <a:ea typeface="Roboto"/>
                  <a:cs typeface="Arial" panose="020B0604020202020204" pitchFamily="34" charset="0"/>
                  <a:sym typeface="Roboto"/>
                </a:rPr>
                <a:t>ITU </a:t>
              </a:r>
              <a:r>
                <a:rPr lang="fr-CH" dirty="0" err="1">
                  <a:latin typeface="Avenir Nxt2 W1G" panose="020B0503020202020204" pitchFamily="34" charset="0"/>
                  <a:ea typeface="Roboto"/>
                  <a:cs typeface="Arial" panose="020B0604020202020204" pitchFamily="34" charset="0"/>
                  <a:sym typeface="Roboto"/>
                </a:rPr>
                <a:t>Headquarters</a:t>
              </a:r>
              <a:endParaRPr lang="id-ID" dirty="0">
                <a:latin typeface="Avenir Nxt2 W1G" panose="020B0503020202020204" pitchFamily="34" charset="0"/>
                <a:ea typeface="Roboto"/>
                <a:cs typeface="Arial" panose="020B0604020202020204" pitchFamily="34" charset="0"/>
                <a:sym typeface="Roboto"/>
              </a:endParaRPr>
            </a:p>
          </p:txBody>
        </p:sp>
        <p:sp>
          <p:nvSpPr>
            <p:cNvPr id="18" name="Shape 610">
              <a:extLst>
                <a:ext uri="{FF2B5EF4-FFF2-40B4-BE49-F238E27FC236}">
                  <a16:creationId xmlns:a16="http://schemas.microsoft.com/office/drawing/2014/main" id="{2483247A-C505-9325-3A0E-0F27A1D08951}"/>
                </a:ext>
              </a:extLst>
            </p:cNvPr>
            <p:cNvSpPr/>
            <p:nvPr/>
          </p:nvSpPr>
          <p:spPr>
            <a:xfrm>
              <a:off x="1004406" y="6316212"/>
              <a:ext cx="2166218" cy="400091"/>
            </a:xfrm>
            <a:prstGeom prst="rect">
              <a:avLst/>
            </a:prstGeom>
            <a:noFill/>
            <a:ln>
              <a:noFill/>
            </a:ln>
          </p:spPr>
          <p:txBody>
            <a:bodyPr lIns="91412" tIns="45700" rIns="91412" bIns="45700" anchor="t" anchorCtr="0">
              <a:noAutofit/>
            </a:bodyPr>
            <a:lstStyle/>
            <a:p>
              <a:pPr marL="108000" indent="-108000">
                <a:lnSpc>
                  <a:spcPts val="1800"/>
                </a:lnSpc>
                <a:buSzPct val="25000"/>
                <a:buFont typeface="Wingdings" panose="05000000000000000000" pitchFamily="2" charset="2"/>
                <a:buChar char="§"/>
              </a:pPr>
              <a:r>
                <a:rPr lang="en-US" sz="1400" dirty="0">
                  <a:solidFill>
                    <a:schemeClr val="bg2">
                      <a:lumMod val="50000"/>
                    </a:schemeClr>
                  </a:solidFill>
                  <a:latin typeface="Avenir Nxt2 W1G" panose="020B0503020202020204" pitchFamily="34" charset="0"/>
                  <a:ea typeface="Roboto"/>
                  <a:cs typeface="Arial" panose="020B0604020202020204" pitchFamily="34" charset="0"/>
                  <a:sym typeface="Roboto"/>
                </a:rPr>
                <a:t>Geneva</a:t>
              </a:r>
              <a:endParaRPr lang="id-ID" sz="1400" dirty="0">
                <a:solidFill>
                  <a:schemeClr val="bg2">
                    <a:lumMod val="50000"/>
                  </a:schemeClr>
                </a:solidFill>
                <a:latin typeface="Avenir Nxt2 W1G" panose="020B0503020202020204" pitchFamily="34" charset="0"/>
                <a:ea typeface="Roboto"/>
                <a:cs typeface="Arial" panose="020B0604020202020204" pitchFamily="34" charset="0"/>
                <a:sym typeface="Roboto"/>
              </a:endParaRPr>
            </a:p>
          </p:txBody>
        </p:sp>
        <p:sp>
          <p:nvSpPr>
            <p:cNvPr id="19" name="Oval 27">
              <a:extLst>
                <a:ext uri="{FF2B5EF4-FFF2-40B4-BE49-F238E27FC236}">
                  <a16:creationId xmlns:a16="http://schemas.microsoft.com/office/drawing/2014/main" id="{F12B393C-5923-36C2-E5C0-737D57FF281C}"/>
                </a:ext>
              </a:extLst>
            </p:cNvPr>
            <p:cNvSpPr/>
            <p:nvPr/>
          </p:nvSpPr>
          <p:spPr>
            <a:xfrm>
              <a:off x="645560" y="6044107"/>
              <a:ext cx="349321" cy="349321"/>
            </a:xfrm>
            <a:prstGeom prst="ellipse">
              <a:avLst/>
            </a:prstGeom>
            <a:solidFill>
              <a:srgbClr val="00B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xt2 W1G" panose="020B0503020202020204" pitchFamily="34" charset="0"/>
              </a:endParaRPr>
            </a:p>
          </p:txBody>
        </p:sp>
      </p:grpSp>
      <p:grpSp>
        <p:nvGrpSpPr>
          <p:cNvPr id="45" name="Group 44">
            <a:extLst>
              <a:ext uri="{FF2B5EF4-FFF2-40B4-BE49-F238E27FC236}">
                <a16:creationId xmlns:a16="http://schemas.microsoft.com/office/drawing/2014/main" id="{8098012F-EB5D-7FD8-446C-BD252539E486}"/>
              </a:ext>
            </a:extLst>
          </p:cNvPr>
          <p:cNvGrpSpPr/>
          <p:nvPr/>
        </p:nvGrpSpPr>
        <p:grpSpPr>
          <a:xfrm>
            <a:off x="6041222" y="2605888"/>
            <a:ext cx="4145661" cy="1982922"/>
            <a:chOff x="6041222" y="2605888"/>
            <a:chExt cx="4145661" cy="1982922"/>
          </a:xfrm>
        </p:grpSpPr>
        <p:grpSp>
          <p:nvGrpSpPr>
            <p:cNvPr id="33" name="Group 32">
              <a:extLst>
                <a:ext uri="{FF2B5EF4-FFF2-40B4-BE49-F238E27FC236}">
                  <a16:creationId xmlns:a16="http://schemas.microsoft.com/office/drawing/2014/main" id="{B298E997-F6AA-4A93-2EA0-8E6F964B63D8}"/>
                </a:ext>
              </a:extLst>
            </p:cNvPr>
            <p:cNvGrpSpPr/>
            <p:nvPr/>
          </p:nvGrpSpPr>
          <p:grpSpPr>
            <a:xfrm>
              <a:off x="6041222" y="2605888"/>
              <a:ext cx="4145661" cy="1982922"/>
              <a:chOff x="6041222" y="2605888"/>
              <a:chExt cx="4145661" cy="1982922"/>
            </a:xfrm>
          </p:grpSpPr>
          <p:sp>
            <p:nvSpPr>
              <p:cNvPr id="27" name="Oval 1">
                <a:extLst>
                  <a:ext uri="{FF2B5EF4-FFF2-40B4-BE49-F238E27FC236}">
                    <a16:creationId xmlns:a16="http://schemas.microsoft.com/office/drawing/2014/main" id="{4423E4FF-1D52-43FF-9185-E99E857B13DB}"/>
                  </a:ext>
                </a:extLst>
              </p:cNvPr>
              <p:cNvSpPr/>
              <p:nvPr/>
            </p:nvSpPr>
            <p:spPr>
              <a:xfrm>
                <a:off x="6041222" y="4264800"/>
                <a:ext cx="324010" cy="324010"/>
              </a:xfrm>
              <a:prstGeom prst="ellipse">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Oval 15">
                <a:extLst>
                  <a:ext uri="{FF2B5EF4-FFF2-40B4-BE49-F238E27FC236}">
                    <a16:creationId xmlns:a16="http://schemas.microsoft.com/office/drawing/2014/main" id="{D561A344-4B76-432F-9C9A-82A47431ACA4}"/>
                  </a:ext>
                </a:extLst>
              </p:cNvPr>
              <p:cNvSpPr/>
              <p:nvPr/>
            </p:nvSpPr>
            <p:spPr>
              <a:xfrm>
                <a:off x="8132198" y="3660339"/>
                <a:ext cx="324010" cy="324010"/>
              </a:xfrm>
              <a:prstGeom prst="ellipse">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Oval 16">
                <a:extLst>
                  <a:ext uri="{FF2B5EF4-FFF2-40B4-BE49-F238E27FC236}">
                    <a16:creationId xmlns:a16="http://schemas.microsoft.com/office/drawing/2014/main" id="{320E0E0A-B79C-4530-8F5A-71328CE4E2D4}"/>
                  </a:ext>
                </a:extLst>
              </p:cNvPr>
              <p:cNvSpPr/>
              <p:nvPr/>
            </p:nvSpPr>
            <p:spPr>
              <a:xfrm>
                <a:off x="7870800" y="3357545"/>
                <a:ext cx="324010" cy="324010"/>
              </a:xfrm>
              <a:prstGeom prst="ellipse">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Oval 18">
                <a:extLst>
                  <a:ext uri="{FF2B5EF4-FFF2-40B4-BE49-F238E27FC236}">
                    <a16:creationId xmlns:a16="http://schemas.microsoft.com/office/drawing/2014/main" id="{27038321-FC5F-4ADB-9F0F-DBA8DF06AD4D}"/>
                  </a:ext>
                </a:extLst>
              </p:cNvPr>
              <p:cNvSpPr/>
              <p:nvPr/>
            </p:nvSpPr>
            <p:spPr>
              <a:xfrm>
                <a:off x="8281196" y="2605888"/>
                <a:ext cx="324010" cy="324010"/>
              </a:xfrm>
              <a:prstGeom prst="ellipse">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Oval 19">
                <a:extLst>
                  <a:ext uri="{FF2B5EF4-FFF2-40B4-BE49-F238E27FC236}">
                    <a16:creationId xmlns:a16="http://schemas.microsoft.com/office/drawing/2014/main" id="{CBAC86DB-1BE5-4BCA-A8D5-BBFAAC32C66E}"/>
                  </a:ext>
                </a:extLst>
              </p:cNvPr>
              <p:cNvSpPr/>
              <p:nvPr/>
            </p:nvSpPr>
            <p:spPr>
              <a:xfrm>
                <a:off x="9862873" y="3568648"/>
                <a:ext cx="324010" cy="324010"/>
              </a:xfrm>
              <a:prstGeom prst="ellipse">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4" name="Oval 18">
              <a:extLst>
                <a:ext uri="{FF2B5EF4-FFF2-40B4-BE49-F238E27FC236}">
                  <a16:creationId xmlns:a16="http://schemas.microsoft.com/office/drawing/2014/main" id="{DF391ACD-32AD-E96A-AFC2-D23922746CB5}"/>
                </a:ext>
              </a:extLst>
            </p:cNvPr>
            <p:cNvSpPr/>
            <p:nvPr/>
          </p:nvSpPr>
          <p:spPr>
            <a:xfrm>
              <a:off x="7601436" y="2905063"/>
              <a:ext cx="324010" cy="324010"/>
            </a:xfrm>
            <a:prstGeom prst="ellipse">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8" name="Freeform: Shape 57">
            <a:extLst>
              <a:ext uri="{FF2B5EF4-FFF2-40B4-BE49-F238E27FC236}">
                <a16:creationId xmlns:a16="http://schemas.microsoft.com/office/drawing/2014/main" id="{1D61F72C-4B6D-A71D-86C8-CD5CB537EDF7}"/>
              </a:ext>
            </a:extLst>
          </p:cNvPr>
          <p:cNvSpPr/>
          <p:nvPr/>
        </p:nvSpPr>
        <p:spPr>
          <a:xfrm>
            <a:off x="7601436" y="2905387"/>
            <a:ext cx="324010" cy="324010"/>
          </a:xfrm>
          <a:custGeom>
            <a:avLst/>
            <a:gdLst>
              <a:gd name="connsiteX0" fmla="*/ 323326 w 324010"/>
              <a:gd name="connsiteY0" fmla="*/ 158617 h 324010"/>
              <a:gd name="connsiteX1" fmla="*/ 324010 w 324010"/>
              <a:gd name="connsiteY1" fmla="*/ 162005 h 324010"/>
              <a:gd name="connsiteX2" fmla="*/ 323326 w 324010"/>
              <a:gd name="connsiteY2" fmla="*/ 165393 h 324010"/>
              <a:gd name="connsiteX3" fmla="*/ 162005 w 324010"/>
              <a:gd name="connsiteY3" fmla="*/ 0 h 324010"/>
              <a:gd name="connsiteX4" fmla="*/ 168192 w 324010"/>
              <a:gd name="connsiteY4" fmla="*/ 1249 h 324010"/>
              <a:gd name="connsiteX5" fmla="*/ 163306 w 324010"/>
              <a:gd name="connsiteY5" fmla="*/ 1249 h 324010"/>
              <a:gd name="connsiteX6" fmla="*/ 163306 w 324010"/>
              <a:gd name="connsiteY6" fmla="*/ 323747 h 324010"/>
              <a:gd name="connsiteX7" fmla="*/ 162005 w 324010"/>
              <a:gd name="connsiteY7" fmla="*/ 324010 h 324010"/>
              <a:gd name="connsiteX8" fmla="*/ 0 w 324010"/>
              <a:gd name="connsiteY8" fmla="*/ 162005 h 324010"/>
              <a:gd name="connsiteX9" fmla="*/ 162005 w 324010"/>
              <a:gd name="connsiteY9" fmla="*/ 0 h 32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10" h="324010">
                <a:moveTo>
                  <a:pt x="323326" y="158617"/>
                </a:moveTo>
                <a:lnTo>
                  <a:pt x="324010" y="162005"/>
                </a:lnTo>
                <a:lnTo>
                  <a:pt x="323326" y="165393"/>
                </a:lnTo>
                <a:close/>
                <a:moveTo>
                  <a:pt x="162005" y="0"/>
                </a:moveTo>
                <a:lnTo>
                  <a:pt x="168192" y="1249"/>
                </a:lnTo>
                <a:lnTo>
                  <a:pt x="163306" y="1249"/>
                </a:lnTo>
                <a:lnTo>
                  <a:pt x="163306" y="323747"/>
                </a:lnTo>
                <a:lnTo>
                  <a:pt x="162005" y="324010"/>
                </a:lnTo>
                <a:cubicBezTo>
                  <a:pt x="72532" y="324010"/>
                  <a:pt x="0" y="251478"/>
                  <a:pt x="0" y="162005"/>
                </a:cubicBezTo>
                <a:cubicBezTo>
                  <a:pt x="0" y="72532"/>
                  <a:pt x="72532" y="0"/>
                  <a:pt x="162005" y="0"/>
                </a:cubicBezTo>
                <a:close/>
              </a:path>
            </a:pathLst>
          </a:custGeom>
          <a:solidFill>
            <a:srgbClr val="00B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9694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animBg="1"/>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4">
            <a:extLst>
              <a:ext uri="{FF2B5EF4-FFF2-40B4-BE49-F238E27FC236}">
                <a16:creationId xmlns:a16="http://schemas.microsoft.com/office/drawing/2014/main" id="{99AFE2E8-329B-4ECE-842B-5E8942988A46}"/>
              </a:ext>
            </a:extLst>
          </p:cNvPr>
          <p:cNvSpPr txBox="1">
            <a:spLocks/>
          </p:cNvSpPr>
          <p:nvPr/>
        </p:nvSpPr>
        <p:spPr>
          <a:xfrm>
            <a:off x="332422" y="4449720"/>
            <a:ext cx="3533374" cy="923330"/>
          </a:xfrm>
          <a:prstGeom prst="rect">
            <a:avLst/>
          </a:prstGeom>
        </p:spPr>
        <p:txBody>
          <a:bodyPr anchor="t">
            <a:sp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lang="en-GB" sz="2000" b="1" dirty="0">
                <a:solidFill>
                  <a:schemeClr val="tx1"/>
                </a:solidFill>
                <a:latin typeface="Avenir Nxt2 W1G Demi" panose="020B0703020202020204" pitchFamily="34" charset="0"/>
              </a:rPr>
              <a:t>Radiocommunication</a:t>
            </a:r>
          </a:p>
          <a:p>
            <a:pPr algn="ctr"/>
            <a:endParaRPr lang="en-GB" sz="2000" b="1" dirty="0">
              <a:solidFill>
                <a:schemeClr val="tx1"/>
              </a:solidFill>
              <a:latin typeface="Avenir Nxt2 W1G Demi" panose="020B0703020202020204" pitchFamily="34" charset="0"/>
            </a:endParaRPr>
          </a:p>
          <a:p>
            <a:pPr algn="ctr"/>
            <a:r>
              <a:rPr lang="en-GB" sz="2000" b="1" dirty="0">
                <a:solidFill>
                  <a:schemeClr val="tx1"/>
                </a:solidFill>
                <a:latin typeface="Avenir Nxt2 W1G Demi" panose="020B0703020202020204" pitchFamily="34" charset="0"/>
              </a:rPr>
              <a:t>(ITU-R)</a:t>
            </a:r>
          </a:p>
        </p:txBody>
      </p:sp>
      <p:sp>
        <p:nvSpPr>
          <p:cNvPr id="40" name="Title 4">
            <a:extLst>
              <a:ext uri="{FF2B5EF4-FFF2-40B4-BE49-F238E27FC236}">
                <a16:creationId xmlns:a16="http://schemas.microsoft.com/office/drawing/2014/main" id="{F32EF107-780F-4DCE-804E-9D245796D662}"/>
              </a:ext>
            </a:extLst>
          </p:cNvPr>
          <p:cNvSpPr txBox="1">
            <a:spLocks/>
          </p:cNvSpPr>
          <p:nvPr/>
        </p:nvSpPr>
        <p:spPr>
          <a:xfrm>
            <a:off x="4257211" y="4449719"/>
            <a:ext cx="3533374" cy="923330"/>
          </a:xfrm>
          <a:prstGeom prst="rect">
            <a:avLst/>
          </a:prstGeom>
        </p:spPr>
        <p:txBody>
          <a:bodyPr anchor="t">
            <a:sp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lang="en-GB" sz="2000" b="1" dirty="0">
                <a:solidFill>
                  <a:schemeClr val="tx1"/>
                </a:solidFill>
                <a:latin typeface="Avenir Nxt2 W1G Demi" panose="020B0703020202020204" pitchFamily="34" charset="0"/>
              </a:rPr>
              <a:t>Standardization</a:t>
            </a:r>
          </a:p>
          <a:p>
            <a:pPr algn="ctr"/>
            <a:endParaRPr lang="en-GB" sz="2000" b="1" dirty="0">
              <a:solidFill>
                <a:schemeClr val="tx1"/>
              </a:solidFill>
              <a:latin typeface="Avenir Nxt2 W1G Demi" panose="020B0703020202020204" pitchFamily="34" charset="0"/>
            </a:endParaRPr>
          </a:p>
          <a:p>
            <a:pPr algn="ctr"/>
            <a:r>
              <a:rPr lang="en-GB" sz="2000" b="1" dirty="0">
                <a:solidFill>
                  <a:schemeClr val="tx1"/>
                </a:solidFill>
                <a:latin typeface="Avenir Nxt2 W1G Demi" panose="020B0703020202020204" pitchFamily="34" charset="0"/>
              </a:rPr>
              <a:t>(ITU-T) </a:t>
            </a:r>
          </a:p>
        </p:txBody>
      </p:sp>
      <p:sp>
        <p:nvSpPr>
          <p:cNvPr id="41" name="Title 4">
            <a:extLst>
              <a:ext uri="{FF2B5EF4-FFF2-40B4-BE49-F238E27FC236}">
                <a16:creationId xmlns:a16="http://schemas.microsoft.com/office/drawing/2014/main" id="{BAA63150-F2F9-445F-8719-DB97010C952B}"/>
              </a:ext>
            </a:extLst>
          </p:cNvPr>
          <p:cNvSpPr txBox="1">
            <a:spLocks/>
          </p:cNvSpPr>
          <p:nvPr/>
        </p:nvSpPr>
        <p:spPr>
          <a:xfrm>
            <a:off x="8188427" y="4461259"/>
            <a:ext cx="3533374" cy="923330"/>
          </a:xfrm>
          <a:prstGeom prst="rect">
            <a:avLst/>
          </a:prstGeom>
        </p:spPr>
        <p:txBody>
          <a:bodyPr anchor="t">
            <a:sp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lang="en-GB" sz="2000" b="1" dirty="0">
                <a:solidFill>
                  <a:schemeClr val="tx1"/>
                </a:solidFill>
                <a:latin typeface="Avenir Nxt2 W1G Demi" panose="020B0703020202020204" pitchFamily="34" charset="0"/>
              </a:rPr>
              <a:t>Development</a:t>
            </a:r>
          </a:p>
          <a:p>
            <a:pPr algn="ctr"/>
            <a:endParaRPr lang="en-GB" sz="2000" b="1" dirty="0">
              <a:solidFill>
                <a:schemeClr val="tx1"/>
              </a:solidFill>
              <a:latin typeface="Avenir Nxt2 W1G Demi" panose="020B0703020202020204" pitchFamily="34" charset="0"/>
            </a:endParaRPr>
          </a:p>
          <a:p>
            <a:pPr algn="ctr"/>
            <a:r>
              <a:rPr lang="en-GB" sz="2000" b="1" dirty="0">
                <a:solidFill>
                  <a:schemeClr val="tx1"/>
                </a:solidFill>
                <a:latin typeface="Avenir Nxt2 W1G Demi" panose="020B0703020202020204" pitchFamily="34" charset="0"/>
              </a:rPr>
              <a:t>(ITU-D) </a:t>
            </a:r>
          </a:p>
        </p:txBody>
      </p:sp>
      <p:grpSp>
        <p:nvGrpSpPr>
          <p:cNvPr id="15" name="Group 14">
            <a:extLst>
              <a:ext uri="{FF2B5EF4-FFF2-40B4-BE49-F238E27FC236}">
                <a16:creationId xmlns:a16="http://schemas.microsoft.com/office/drawing/2014/main" id="{D935D4F3-AD97-41D0-8CD1-24F6C6B16C59}"/>
              </a:ext>
            </a:extLst>
          </p:cNvPr>
          <p:cNvGrpSpPr/>
          <p:nvPr/>
        </p:nvGrpSpPr>
        <p:grpSpPr>
          <a:xfrm>
            <a:off x="4022527" y="2343150"/>
            <a:ext cx="4002741" cy="3281141"/>
            <a:chOff x="4022527" y="2343150"/>
            <a:chExt cx="4002741" cy="3832798"/>
          </a:xfrm>
        </p:grpSpPr>
        <p:cxnSp>
          <p:nvCxnSpPr>
            <p:cNvPr id="47" name="Straight Connector 46">
              <a:extLst>
                <a:ext uri="{FF2B5EF4-FFF2-40B4-BE49-F238E27FC236}">
                  <a16:creationId xmlns:a16="http://schemas.microsoft.com/office/drawing/2014/main" id="{3A29D6F2-CEFD-479B-B18B-7EFBA851DF3F}"/>
                </a:ext>
              </a:extLst>
            </p:cNvPr>
            <p:cNvCxnSpPr>
              <a:cxnSpLocks/>
            </p:cNvCxnSpPr>
            <p:nvPr/>
          </p:nvCxnSpPr>
          <p:spPr>
            <a:xfrm>
              <a:off x="8025268" y="2343150"/>
              <a:ext cx="0" cy="3832798"/>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7534AD3-4CD8-432B-AF4A-9456120D47F1}"/>
                </a:ext>
              </a:extLst>
            </p:cNvPr>
            <p:cNvCxnSpPr>
              <a:cxnSpLocks/>
            </p:cNvCxnSpPr>
            <p:nvPr/>
          </p:nvCxnSpPr>
          <p:spPr>
            <a:xfrm>
              <a:off x="4022527" y="2362200"/>
              <a:ext cx="0" cy="3813748"/>
            </a:xfrm>
            <a:prstGeom prst="line">
              <a:avLst/>
            </a:prstGeom>
            <a:ln w="12700">
              <a:solidFill>
                <a:srgbClr val="009CD6"/>
              </a:solidFill>
            </a:ln>
          </p:spPr>
          <p:style>
            <a:lnRef idx="1">
              <a:schemeClr val="accent1"/>
            </a:lnRef>
            <a:fillRef idx="0">
              <a:schemeClr val="accent1"/>
            </a:fillRef>
            <a:effectRef idx="0">
              <a:schemeClr val="accent1"/>
            </a:effectRef>
            <a:fontRef idx="minor">
              <a:schemeClr val="tx1"/>
            </a:fontRef>
          </p:style>
        </p:cxnSp>
      </p:grpSp>
      <p:sp>
        <p:nvSpPr>
          <p:cNvPr id="19" name="Title 1">
            <a:extLst>
              <a:ext uri="{FF2B5EF4-FFF2-40B4-BE49-F238E27FC236}">
                <a16:creationId xmlns:a16="http://schemas.microsoft.com/office/drawing/2014/main" id="{B40265F3-243F-42A8-98F4-801588438235}"/>
              </a:ext>
            </a:extLst>
          </p:cNvPr>
          <p:cNvSpPr>
            <a:spLocks noGrp="1"/>
          </p:cNvSpPr>
          <p:nvPr>
            <p:ph type="title"/>
          </p:nvPr>
        </p:nvSpPr>
        <p:spPr>
          <a:xfrm>
            <a:off x="614363" y="994582"/>
            <a:ext cx="10313024" cy="397353"/>
          </a:xfrm>
        </p:spPr>
        <p:txBody>
          <a:bodyPr>
            <a:spAutoFit/>
          </a:bodyPr>
          <a:lstStyle/>
          <a:p>
            <a:r>
              <a:rPr lang="en-GB" sz="2200" b="1" dirty="0">
                <a:latin typeface="Avenir Nxt2 W1G" panose="020B0503020202020204" pitchFamily="34" charset="0"/>
              </a:rPr>
              <a:t>ITU’s work spans across three areas:</a:t>
            </a:r>
            <a:endParaRPr lang="en-US" sz="2200" b="1" dirty="0">
              <a:latin typeface="Avenir Nxt2 W1G" panose="020B0503020202020204" pitchFamily="34" charset="0"/>
            </a:endParaRPr>
          </a:p>
        </p:txBody>
      </p:sp>
      <p:pic>
        <p:nvPicPr>
          <p:cNvPr id="10" name="Graphic 9">
            <a:extLst>
              <a:ext uri="{FF2B5EF4-FFF2-40B4-BE49-F238E27FC236}">
                <a16:creationId xmlns:a16="http://schemas.microsoft.com/office/drawing/2014/main" id="{0A77FBEC-7F7C-4E4A-9E22-D65ECD40BF9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66079" y="2859059"/>
            <a:ext cx="1112303" cy="1112303"/>
          </a:xfrm>
          <a:prstGeom prst="rect">
            <a:avLst/>
          </a:prstGeom>
        </p:spPr>
      </p:pic>
      <p:pic>
        <p:nvPicPr>
          <p:cNvPr id="3" name="Graphic 2">
            <a:extLst>
              <a:ext uri="{FF2B5EF4-FFF2-40B4-BE49-F238E27FC236}">
                <a16:creationId xmlns:a16="http://schemas.microsoft.com/office/drawing/2014/main" id="{00C2E5DE-D935-8AD7-67DD-02F6441BB6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9725" y="2851103"/>
            <a:ext cx="1230778" cy="1128214"/>
          </a:xfrm>
          <a:prstGeom prst="rect">
            <a:avLst/>
          </a:prstGeom>
        </p:spPr>
      </p:pic>
      <p:pic>
        <p:nvPicPr>
          <p:cNvPr id="6" name="Graphic 5">
            <a:extLst>
              <a:ext uri="{FF2B5EF4-FFF2-40B4-BE49-F238E27FC236}">
                <a16:creationId xmlns:a16="http://schemas.microsoft.com/office/drawing/2014/main" id="{B5E61E15-6D96-8432-F66D-24A014BB07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39738" y="2951660"/>
            <a:ext cx="1112524" cy="927100"/>
          </a:xfrm>
          <a:prstGeom prst="rect">
            <a:avLst/>
          </a:prstGeom>
        </p:spPr>
      </p:pic>
      <p:pic>
        <p:nvPicPr>
          <p:cNvPr id="5" name="ITU logo blue">
            <a:extLst>
              <a:ext uri="{FF2B5EF4-FFF2-40B4-BE49-F238E27FC236}">
                <a16:creationId xmlns:a16="http://schemas.microsoft.com/office/drawing/2014/main" id="{FD0A660A-7E0E-283D-0274-E78DDAEC28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83791" y="4706886"/>
            <a:ext cx="1323975" cy="1873596"/>
          </a:xfrm>
          <a:prstGeom prst="rect">
            <a:avLst/>
          </a:prstGeom>
        </p:spPr>
      </p:pic>
      <p:sp>
        <p:nvSpPr>
          <p:cNvPr id="8" name="Text Placeholder 4">
            <a:extLst>
              <a:ext uri="{FF2B5EF4-FFF2-40B4-BE49-F238E27FC236}">
                <a16:creationId xmlns:a16="http://schemas.microsoft.com/office/drawing/2014/main" id="{4D4BBA84-6274-A1B6-CBB7-677841933735}"/>
              </a:ext>
            </a:extLst>
          </p:cNvPr>
          <p:cNvSpPr>
            <a:spLocks noGrp="1"/>
          </p:cNvSpPr>
          <p:nvPr>
            <p:ph type="body" sz="quarter" idx="10"/>
          </p:nvPr>
        </p:nvSpPr>
        <p:spPr>
          <a:xfrm>
            <a:off x="614363" y="312738"/>
            <a:ext cx="4554537" cy="309562"/>
          </a:xfrm>
        </p:spPr>
        <p:txBody>
          <a:bodyPr>
            <a:noAutofit/>
          </a:bodyPr>
          <a:lstStyle/>
          <a:p>
            <a:r>
              <a:rPr lang="en-US" dirty="0">
                <a:latin typeface="Avenir Nxt2 W1G" panose="020B0503020202020204" pitchFamily="34" charset="0"/>
              </a:rPr>
              <a:t>Who we are</a:t>
            </a:r>
          </a:p>
        </p:txBody>
      </p:sp>
    </p:spTree>
    <p:extLst>
      <p:ext uri="{BB962C8B-B14F-4D97-AF65-F5344CB8AC3E}">
        <p14:creationId xmlns:p14="http://schemas.microsoft.com/office/powerpoint/2010/main" val="137856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9DA63-E169-17F1-231A-AD654C98EFA8}"/>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CD4E3029-BE29-0E4E-69EB-827D23A25B93}"/>
              </a:ext>
            </a:extLst>
          </p:cNvPr>
          <p:cNvSpPr txBox="1">
            <a:spLocks/>
          </p:cNvSpPr>
          <p:nvPr/>
        </p:nvSpPr>
        <p:spPr>
          <a:xfrm>
            <a:off x="614783" y="313371"/>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Who we are</a:t>
            </a:r>
          </a:p>
        </p:txBody>
      </p:sp>
      <p:sp>
        <p:nvSpPr>
          <p:cNvPr id="7" name="TextBox 6">
            <a:extLst>
              <a:ext uri="{FF2B5EF4-FFF2-40B4-BE49-F238E27FC236}">
                <a16:creationId xmlns:a16="http://schemas.microsoft.com/office/drawing/2014/main" id="{DFF5EC19-1951-705C-6597-C686CD2858EF}"/>
              </a:ext>
            </a:extLst>
          </p:cNvPr>
          <p:cNvSpPr txBox="1"/>
          <p:nvPr/>
        </p:nvSpPr>
        <p:spPr>
          <a:xfrm>
            <a:off x="0" y="0"/>
            <a:ext cx="12192000" cy="6858000"/>
          </a:xfrm>
          <a:prstGeom prst="rect">
            <a:avLst/>
          </a:prstGeom>
          <a:solidFill>
            <a:srgbClr val="009CD6"/>
          </a:solidFill>
        </p:spPr>
        <p:txBody>
          <a:bodyPr wrap="square" rtlCol="0">
            <a:spAutoFit/>
          </a:bodyPr>
          <a:lstStyle/>
          <a:p>
            <a:endParaRPr lang="LID4096" dirty="0"/>
          </a:p>
        </p:txBody>
      </p:sp>
      <p:pic>
        <p:nvPicPr>
          <p:cNvPr id="9" name="ITU logo blue">
            <a:extLst>
              <a:ext uri="{FF2B5EF4-FFF2-40B4-BE49-F238E27FC236}">
                <a16:creationId xmlns:a16="http://schemas.microsoft.com/office/drawing/2014/main" id="{71233907-A7B6-0CA7-B761-348993AEB933}"/>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0868024" y="5242067"/>
            <a:ext cx="1323975" cy="1873596"/>
          </a:xfrm>
          <a:prstGeom prst="rect">
            <a:avLst/>
          </a:prstGeom>
        </p:spPr>
      </p:pic>
      <p:sp>
        <p:nvSpPr>
          <p:cNvPr id="6" name="Title 1">
            <a:extLst>
              <a:ext uri="{FF2B5EF4-FFF2-40B4-BE49-F238E27FC236}">
                <a16:creationId xmlns:a16="http://schemas.microsoft.com/office/drawing/2014/main" id="{7E86CD9F-DA9E-956E-A7B7-8C71603288A8}"/>
              </a:ext>
            </a:extLst>
          </p:cNvPr>
          <p:cNvSpPr txBox="1">
            <a:spLocks/>
          </p:cNvSpPr>
          <p:nvPr/>
        </p:nvSpPr>
        <p:spPr>
          <a:xfrm>
            <a:off x="1059145" y="2490728"/>
            <a:ext cx="10354329" cy="1754326"/>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GB" sz="7200" dirty="0">
                <a:solidFill>
                  <a:schemeClr val="bg1"/>
                </a:solidFill>
                <a:latin typeface="Avenir Nxt2 W1G" panose="020B0503020202020204" pitchFamily="34" charset="0"/>
              </a:rPr>
              <a:t>ITU-R </a:t>
            </a:r>
            <a:br>
              <a:rPr lang="en-GB" sz="7200" dirty="0">
                <a:solidFill>
                  <a:schemeClr val="bg1"/>
                </a:solidFill>
                <a:latin typeface="Avenir Nxt2 W1G" panose="020B0503020202020204" pitchFamily="34" charset="0"/>
              </a:rPr>
            </a:br>
            <a:r>
              <a:rPr lang="en-GB" sz="4800" dirty="0">
                <a:solidFill>
                  <a:schemeClr val="bg1"/>
                </a:solidFill>
                <a:latin typeface="Avenir Nxt2 W1G" panose="020B0503020202020204" pitchFamily="34" charset="0"/>
              </a:rPr>
              <a:t>ITU Radiocommunication Sector </a:t>
            </a:r>
            <a:endParaRPr lang="en-GB" sz="6000" dirty="0">
              <a:solidFill>
                <a:schemeClr val="bg1"/>
              </a:solidFill>
              <a:latin typeface="Avenir Nxt2 W1G" panose="020B0503020202020204" pitchFamily="34" charset="0"/>
            </a:endParaRPr>
          </a:p>
        </p:txBody>
      </p:sp>
    </p:spTree>
    <p:extLst>
      <p:ext uri="{BB962C8B-B14F-4D97-AF65-F5344CB8AC3E}">
        <p14:creationId xmlns:p14="http://schemas.microsoft.com/office/powerpoint/2010/main" val="357872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15B5F37-315C-614D-FC01-DCE05B64DCCC}"/>
              </a:ext>
            </a:extLst>
          </p:cNvPr>
          <p:cNvCxnSpPr>
            <a:cxnSpLocks/>
          </p:cNvCxnSpPr>
          <p:nvPr/>
        </p:nvCxnSpPr>
        <p:spPr>
          <a:xfrm flipH="1">
            <a:off x="7038601" y="6084346"/>
            <a:ext cx="51477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0FCC863-8475-4620-9824-755CC4AF0CEF}"/>
              </a:ext>
            </a:extLst>
          </p:cNvPr>
          <p:cNvSpPr txBox="1">
            <a:spLocks/>
          </p:cNvSpPr>
          <p:nvPr/>
        </p:nvSpPr>
        <p:spPr>
          <a:xfrm>
            <a:off x="692362" y="2036741"/>
            <a:ext cx="9912137" cy="2742417"/>
          </a:xfrm>
          <a:prstGeom prst="rect">
            <a:avLst/>
          </a:prstGeom>
        </p:spPr>
        <p:txBody>
          <a:bodyPr vert="horz" wrap="square" lIns="91440" tIns="45720" rIns="91440" bIns="45720" rtlCol="0">
            <a:sp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lang="en-US" sz="1800" kern="1200" spc="0" dirty="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base">
              <a:lnSpc>
                <a:spcPct val="140000"/>
              </a:lnSpc>
            </a:pPr>
            <a:r>
              <a:rPr lang="en-GB" sz="1700" b="1" dirty="0">
                <a:solidFill>
                  <a:srgbClr val="009CD6"/>
                </a:solidFill>
                <a:latin typeface="Avenir Nxt2 W1G" panose="020B0604020202020204" charset="0"/>
                <a:cs typeface="Avenir Nxt2 W1G" panose="020B0604020202020204" charset="0"/>
              </a:rPr>
              <a:t>The mission of the ITU Radiocommunication Sector</a:t>
            </a:r>
            <a:r>
              <a:rPr lang="en-GB" sz="1700" b="1" dirty="0">
                <a:latin typeface="Avenir Nxt2 W1G" panose="020B0604020202020204" charset="0"/>
                <a:cs typeface="Avenir Nxt2 W1G" panose="020B0604020202020204" charset="0"/>
              </a:rPr>
              <a:t> </a:t>
            </a:r>
            <a:r>
              <a:rPr lang="en-GB" sz="1700" dirty="0">
                <a:latin typeface="Avenir Nxt2 W1G" panose="020B0604020202020204" charset="0"/>
                <a:cs typeface="Avenir Nxt2 W1G" panose="020B0604020202020204" charset="0"/>
              </a:rPr>
              <a:t>is, inter alia, to ensure rational, equitable, efficient and economical use of the radio-frequency spectrum by all radiocommunication services, including those using satellite orbits, and to carry out studies and adopt recommendations on radiocommunication matters.</a:t>
            </a:r>
          </a:p>
          <a:p>
            <a:pPr fontAlgn="base">
              <a:lnSpc>
                <a:spcPct val="140000"/>
              </a:lnSpc>
            </a:pPr>
            <a:r>
              <a:rPr lang="en-GB" sz="1700" dirty="0">
                <a:latin typeface="Avenir Nxt2 W1G" panose="020B0604020202020204" charset="0"/>
                <a:cs typeface="Avenir Nxt2 W1G" panose="020B0604020202020204" charset="0"/>
              </a:rPr>
              <a:t>This mission lies within the broader framework of the purposes of ITU, as defined in Article 1 of the ITU Constitution and is, in particular, to "maintain and extend international cooperation among all the Member States of the Union for the improvement and rational use of telecommunications of all kinds".</a:t>
            </a:r>
          </a:p>
        </p:txBody>
      </p:sp>
      <p:cxnSp>
        <p:nvCxnSpPr>
          <p:cNvPr id="3" name="Straight Connector 2">
            <a:extLst>
              <a:ext uri="{FF2B5EF4-FFF2-40B4-BE49-F238E27FC236}">
                <a16:creationId xmlns:a16="http://schemas.microsoft.com/office/drawing/2014/main" id="{C49ED861-E034-F856-8196-A11AB8BEF013}"/>
              </a:ext>
            </a:extLst>
          </p:cNvPr>
          <p:cNvCxnSpPr/>
          <p:nvPr/>
        </p:nvCxnSpPr>
        <p:spPr>
          <a:xfrm flipH="1">
            <a:off x="0" y="6084346"/>
            <a:ext cx="7038601"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483E132-C430-8796-4CA3-30496BBD3A53}"/>
              </a:ext>
            </a:extLst>
          </p:cNvPr>
          <p:cNvSpPr/>
          <p:nvPr/>
        </p:nvSpPr>
        <p:spPr>
          <a:xfrm>
            <a:off x="6533787" y="5579532"/>
            <a:ext cx="1009629" cy="1009629"/>
          </a:xfrm>
          <a:prstGeom prst="ellipse">
            <a:avLst/>
          </a:prstGeom>
          <a:solidFill>
            <a:srgbClr val="009CD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Graphic 1">
            <a:extLst>
              <a:ext uri="{FF2B5EF4-FFF2-40B4-BE49-F238E27FC236}">
                <a16:creationId xmlns:a16="http://schemas.microsoft.com/office/drawing/2014/main" id="{EEBF013F-526C-B0A9-F228-47C9B6CC9B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9900" y="5879602"/>
            <a:ext cx="509855" cy="424878"/>
          </a:xfrm>
          <a:prstGeom prst="rect">
            <a:avLst/>
          </a:prstGeom>
        </p:spPr>
      </p:pic>
      <p:grpSp>
        <p:nvGrpSpPr>
          <p:cNvPr id="13" name="Group 12">
            <a:extLst>
              <a:ext uri="{FF2B5EF4-FFF2-40B4-BE49-F238E27FC236}">
                <a16:creationId xmlns:a16="http://schemas.microsoft.com/office/drawing/2014/main" id="{36E19765-B261-4F28-C777-B6A3BCCC6B44}"/>
              </a:ext>
            </a:extLst>
          </p:cNvPr>
          <p:cNvGrpSpPr/>
          <p:nvPr/>
        </p:nvGrpSpPr>
        <p:grpSpPr>
          <a:xfrm>
            <a:off x="9917659" y="5861660"/>
            <a:ext cx="1948690" cy="724821"/>
            <a:chOff x="7105879" y="5913678"/>
            <a:chExt cx="1948690" cy="724821"/>
          </a:xfrm>
        </p:grpSpPr>
        <p:sp>
          <p:nvSpPr>
            <p:cNvPr id="14" name="Rectangle 13">
              <a:extLst>
                <a:ext uri="{FF2B5EF4-FFF2-40B4-BE49-F238E27FC236}">
                  <a16:creationId xmlns:a16="http://schemas.microsoft.com/office/drawing/2014/main" id="{5571ABDF-7A9D-410C-606D-15461C1B31B5}"/>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C3C8540A-25BB-16B7-C757-12F28E8AAE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5879" y="5916058"/>
              <a:ext cx="1948690" cy="722441"/>
            </a:xfrm>
            <a:prstGeom prst="rect">
              <a:avLst/>
            </a:prstGeom>
          </p:spPr>
        </p:pic>
      </p:grpSp>
      <p:sp>
        <p:nvSpPr>
          <p:cNvPr id="4" name="Text Placeholder 3">
            <a:extLst>
              <a:ext uri="{FF2B5EF4-FFF2-40B4-BE49-F238E27FC236}">
                <a16:creationId xmlns:a16="http://schemas.microsoft.com/office/drawing/2014/main" id="{D708BD07-3B96-A16B-A838-E5E00779096C}"/>
              </a:ext>
            </a:extLst>
          </p:cNvPr>
          <p:cNvSpPr txBox="1">
            <a:spLocks/>
          </p:cNvSpPr>
          <p:nvPr/>
        </p:nvSpPr>
        <p:spPr>
          <a:xfrm>
            <a:off x="667344" y="337904"/>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What we do</a:t>
            </a:r>
          </a:p>
        </p:txBody>
      </p:sp>
      <p:sp>
        <p:nvSpPr>
          <p:cNvPr id="6" name="Text Placeholder 2">
            <a:extLst>
              <a:ext uri="{FF2B5EF4-FFF2-40B4-BE49-F238E27FC236}">
                <a16:creationId xmlns:a16="http://schemas.microsoft.com/office/drawing/2014/main" id="{4BCCAFF1-38BC-1D3E-4958-B76BC01759BC}"/>
              </a:ext>
            </a:extLst>
          </p:cNvPr>
          <p:cNvSpPr txBox="1">
            <a:spLocks/>
          </p:cNvSpPr>
          <p:nvPr/>
        </p:nvSpPr>
        <p:spPr>
          <a:xfrm>
            <a:off x="692361" y="1189598"/>
            <a:ext cx="8460028" cy="404919"/>
          </a:xfrm>
          <a:prstGeom prst="rect">
            <a:avLst/>
          </a:prstGeom>
        </p:spPr>
        <p:txBody>
          <a:bodyPr vert="horz" wrap="square" lIns="91440" tIns="45720" rIns="91440" bIns="45720" rtlCol="0">
            <a:sp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lang="en-US" sz="1800" kern="1200" spc="0" dirty="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800" b="1" dirty="0">
                <a:latin typeface="Avenir Nxt2 W1G" panose="020B0503020202020204" pitchFamily="34" charset="0"/>
              </a:rPr>
              <a:t>About the ITU Radiocommunication Sector</a:t>
            </a:r>
            <a:endParaRPr lang="en-GB" sz="2800" dirty="0">
              <a:latin typeface="Avenir Nxt2 W1G" panose="020B0503020202020204" pitchFamily="34" charset="0"/>
            </a:endParaRPr>
          </a:p>
        </p:txBody>
      </p:sp>
      <p:sp>
        <p:nvSpPr>
          <p:cNvPr id="8" name="TextBox 7">
            <a:extLst>
              <a:ext uri="{FF2B5EF4-FFF2-40B4-BE49-F238E27FC236}">
                <a16:creationId xmlns:a16="http://schemas.microsoft.com/office/drawing/2014/main" id="{D6632B04-C306-E14B-2771-A8B27F916CBA}"/>
              </a:ext>
            </a:extLst>
          </p:cNvPr>
          <p:cNvSpPr txBox="1"/>
          <p:nvPr/>
        </p:nvSpPr>
        <p:spPr>
          <a:xfrm>
            <a:off x="714201" y="5628530"/>
            <a:ext cx="6105698" cy="369332"/>
          </a:xfrm>
          <a:prstGeom prst="rect">
            <a:avLst/>
          </a:prstGeom>
          <a:noFill/>
        </p:spPr>
        <p:txBody>
          <a:bodyPr wrap="square">
            <a:spAutoFit/>
          </a:bodyPr>
          <a:lstStyle/>
          <a:p>
            <a:r>
              <a:rPr lang="fr-CH" b="1" dirty="0">
                <a:latin typeface="Avenir Nxt2 W1G" panose="020B0604020202020204" charset="0"/>
                <a:cs typeface="Avenir Nxt2 W1G" panose="020B0604020202020204" charset="0"/>
              </a:rPr>
              <a:t>www.itu.int/en/ITU-R </a:t>
            </a:r>
          </a:p>
        </p:txBody>
      </p:sp>
    </p:spTree>
    <p:extLst>
      <p:ext uri="{BB962C8B-B14F-4D97-AF65-F5344CB8AC3E}">
        <p14:creationId xmlns:p14="http://schemas.microsoft.com/office/powerpoint/2010/main" val="19666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1"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500"/>
                                        <p:tgtEl>
                                          <p:spTgt spid="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15B5F37-315C-614D-FC01-DCE05B64DCCC}"/>
              </a:ext>
            </a:extLst>
          </p:cNvPr>
          <p:cNvCxnSpPr>
            <a:cxnSpLocks/>
          </p:cNvCxnSpPr>
          <p:nvPr/>
        </p:nvCxnSpPr>
        <p:spPr>
          <a:xfrm flipH="1">
            <a:off x="7038601" y="6084346"/>
            <a:ext cx="51477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0FCC863-8475-4620-9824-755CC4AF0CEF}"/>
              </a:ext>
            </a:extLst>
          </p:cNvPr>
          <p:cNvSpPr txBox="1">
            <a:spLocks/>
          </p:cNvSpPr>
          <p:nvPr/>
        </p:nvSpPr>
        <p:spPr>
          <a:xfrm>
            <a:off x="692360" y="1803885"/>
            <a:ext cx="10337590" cy="3502497"/>
          </a:xfrm>
          <a:prstGeom prst="rect">
            <a:avLst/>
          </a:prstGeom>
        </p:spPr>
        <p:txBody>
          <a:bodyPr vert="horz" wrap="square" lIns="91440" tIns="45720" rIns="91440" bIns="45720" rtlCol="0">
            <a:sp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lang="en-US" sz="1800" kern="1200" spc="0" dirty="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base">
              <a:lnSpc>
                <a:spcPct val="130000"/>
              </a:lnSpc>
            </a:pPr>
            <a:r>
              <a:rPr lang="en-GB" sz="1700" dirty="0"/>
              <a:t>​</a:t>
            </a:r>
            <a:r>
              <a:rPr lang="en-GB" sz="1700" b="1" dirty="0">
                <a:solidFill>
                  <a:srgbClr val="009CD6"/>
                </a:solidFill>
                <a:latin typeface="Avenir Nxt2 W1G" panose="020B0604020202020204" charset="0"/>
                <a:cs typeface="Avenir Nxt2 W1G" panose="020B0604020202020204" charset="0"/>
              </a:rPr>
              <a:t>The strategic goal of the Radiocommunication Sector (ITU-R)</a:t>
            </a:r>
            <a:r>
              <a:rPr lang="en-GB" sz="1700" dirty="0">
                <a:latin typeface="Avenir Nxt2 W1G" panose="020B0604020202020204" charset="0"/>
                <a:cs typeface="Avenir Nxt2 W1G" panose="020B0604020202020204" charset="0"/>
              </a:rPr>
              <a:t> is threefold, and includes:​</a:t>
            </a:r>
          </a:p>
          <a:p>
            <a:pPr marL="285750" indent="-285750" fontAlgn="base">
              <a:lnSpc>
                <a:spcPct val="130000"/>
              </a:lnSpc>
              <a:buFont typeface="Arial" panose="020B0604020202020204" pitchFamily="34" charset="0"/>
              <a:buChar char="•"/>
            </a:pPr>
            <a:r>
              <a:rPr lang="en-GB" sz="1700" dirty="0">
                <a:latin typeface="Avenir Nxt2 W1G" panose="020B0604020202020204" charset="0"/>
                <a:cs typeface="Avenir Nxt2 W1G" panose="020B0604020202020204" charset="0"/>
              </a:rPr>
              <a:t>To ensure interference-free operations of radiocommunication systems by implementing the Radio Regulations and regional agreements, as well as updating these instruments in an efficient and timely manner through the processes of world and regional radiocommunication conferences;</a:t>
            </a:r>
          </a:p>
          <a:p>
            <a:pPr marL="285750" indent="-285750" fontAlgn="base">
              <a:lnSpc>
                <a:spcPct val="130000"/>
              </a:lnSpc>
              <a:buFont typeface="Arial" panose="020B0604020202020204" pitchFamily="34" charset="0"/>
              <a:buChar char="•"/>
            </a:pPr>
            <a:r>
              <a:rPr lang="en-GB" sz="1700" dirty="0">
                <a:latin typeface="Avenir Nxt2 W1G" panose="020B0604020202020204" charset="0"/>
                <a:cs typeface="Avenir Nxt2 W1G" panose="020B0604020202020204" charset="0"/>
              </a:rPr>
              <a:t>To establish Recommendations intended to assure the necessary performance and quality in operating radiocommunication systems;</a:t>
            </a:r>
          </a:p>
          <a:p>
            <a:pPr marL="285750" indent="-285750" fontAlgn="base">
              <a:lnSpc>
                <a:spcPct val="130000"/>
              </a:lnSpc>
              <a:buFont typeface="Arial" panose="020B0604020202020204" pitchFamily="34" charset="0"/>
              <a:buChar char="•"/>
            </a:pPr>
            <a:r>
              <a:rPr lang="en-GB" sz="1700" dirty="0">
                <a:latin typeface="Avenir Nxt2 W1G" panose="020B0604020202020204" charset="0"/>
                <a:cs typeface="Avenir Nxt2 W1G" panose="020B0604020202020204" charset="0"/>
              </a:rPr>
              <a:t>To seek ways and means to ensure the rational, equitable, efficient and economical use of the radio-frequency spectrum and satellite-orbit resources and to promote flexibility for future expansion and new technological developments.</a:t>
            </a:r>
          </a:p>
        </p:txBody>
      </p:sp>
      <p:cxnSp>
        <p:nvCxnSpPr>
          <p:cNvPr id="3" name="Straight Connector 2">
            <a:extLst>
              <a:ext uri="{FF2B5EF4-FFF2-40B4-BE49-F238E27FC236}">
                <a16:creationId xmlns:a16="http://schemas.microsoft.com/office/drawing/2014/main" id="{C49ED861-E034-F856-8196-A11AB8BEF013}"/>
              </a:ext>
            </a:extLst>
          </p:cNvPr>
          <p:cNvCxnSpPr/>
          <p:nvPr/>
        </p:nvCxnSpPr>
        <p:spPr>
          <a:xfrm flipH="1">
            <a:off x="0" y="6084346"/>
            <a:ext cx="7038601"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483E132-C430-8796-4CA3-30496BBD3A53}"/>
              </a:ext>
            </a:extLst>
          </p:cNvPr>
          <p:cNvSpPr/>
          <p:nvPr/>
        </p:nvSpPr>
        <p:spPr>
          <a:xfrm>
            <a:off x="6533787" y="5579532"/>
            <a:ext cx="1009629" cy="1009629"/>
          </a:xfrm>
          <a:prstGeom prst="ellipse">
            <a:avLst/>
          </a:prstGeom>
          <a:solidFill>
            <a:srgbClr val="009CD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Graphic 1">
            <a:extLst>
              <a:ext uri="{FF2B5EF4-FFF2-40B4-BE49-F238E27FC236}">
                <a16:creationId xmlns:a16="http://schemas.microsoft.com/office/drawing/2014/main" id="{EEBF013F-526C-B0A9-F228-47C9B6CC9B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9900" y="5879602"/>
            <a:ext cx="509855" cy="424878"/>
          </a:xfrm>
          <a:prstGeom prst="rect">
            <a:avLst/>
          </a:prstGeom>
        </p:spPr>
      </p:pic>
      <p:sp>
        <p:nvSpPr>
          <p:cNvPr id="11" name="Text Placeholder 3">
            <a:extLst>
              <a:ext uri="{FF2B5EF4-FFF2-40B4-BE49-F238E27FC236}">
                <a16:creationId xmlns:a16="http://schemas.microsoft.com/office/drawing/2014/main" id="{37B06342-C74B-1C47-84FB-62C9811018DA}"/>
              </a:ext>
            </a:extLst>
          </p:cNvPr>
          <p:cNvSpPr txBox="1">
            <a:spLocks/>
          </p:cNvSpPr>
          <p:nvPr/>
        </p:nvSpPr>
        <p:spPr>
          <a:xfrm>
            <a:off x="667344" y="337904"/>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What we do</a:t>
            </a:r>
          </a:p>
        </p:txBody>
      </p:sp>
      <p:grpSp>
        <p:nvGrpSpPr>
          <p:cNvPr id="13" name="Group 12">
            <a:extLst>
              <a:ext uri="{FF2B5EF4-FFF2-40B4-BE49-F238E27FC236}">
                <a16:creationId xmlns:a16="http://schemas.microsoft.com/office/drawing/2014/main" id="{72264317-8BEF-0D3C-D1E0-03179CA91D3D}"/>
              </a:ext>
            </a:extLst>
          </p:cNvPr>
          <p:cNvGrpSpPr/>
          <p:nvPr/>
        </p:nvGrpSpPr>
        <p:grpSpPr>
          <a:xfrm>
            <a:off x="9917659" y="5861660"/>
            <a:ext cx="1948690" cy="724821"/>
            <a:chOff x="7105879" y="5913678"/>
            <a:chExt cx="1948690" cy="724821"/>
          </a:xfrm>
        </p:grpSpPr>
        <p:sp>
          <p:nvSpPr>
            <p:cNvPr id="14" name="Rectangle 13">
              <a:extLst>
                <a:ext uri="{FF2B5EF4-FFF2-40B4-BE49-F238E27FC236}">
                  <a16:creationId xmlns:a16="http://schemas.microsoft.com/office/drawing/2014/main" id="{B4D195EF-A321-1123-C44E-CEEBDAC00097}"/>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86144077-3987-F244-8F07-98E9F8FEAA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5879" y="5916058"/>
              <a:ext cx="1948690" cy="722441"/>
            </a:xfrm>
            <a:prstGeom prst="rect">
              <a:avLst/>
            </a:prstGeom>
          </p:spPr>
        </p:pic>
      </p:grpSp>
      <p:sp>
        <p:nvSpPr>
          <p:cNvPr id="4" name="Text Placeholder 2">
            <a:extLst>
              <a:ext uri="{FF2B5EF4-FFF2-40B4-BE49-F238E27FC236}">
                <a16:creationId xmlns:a16="http://schemas.microsoft.com/office/drawing/2014/main" id="{654EB706-685D-BBE7-95C4-4E39AE7AC94A}"/>
              </a:ext>
            </a:extLst>
          </p:cNvPr>
          <p:cNvSpPr txBox="1">
            <a:spLocks/>
          </p:cNvSpPr>
          <p:nvPr/>
        </p:nvSpPr>
        <p:spPr>
          <a:xfrm>
            <a:off x="667344" y="1246227"/>
            <a:ext cx="8460028" cy="404919"/>
          </a:xfrm>
          <a:prstGeom prst="rect">
            <a:avLst/>
          </a:prstGeom>
        </p:spPr>
        <p:txBody>
          <a:bodyPr vert="horz" wrap="square" lIns="91440" tIns="45720" rIns="91440" bIns="45720" rtlCol="0">
            <a:sp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lang="en-US" sz="1800" kern="1200" spc="0" dirty="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800" b="1" dirty="0">
                <a:latin typeface="Avenir Nxt2 W1G" panose="020B0503020202020204" pitchFamily="34" charset="0"/>
              </a:rPr>
              <a:t>About the ITU Radiocommunication Sector</a:t>
            </a:r>
            <a:endParaRPr lang="en-GB" sz="2800" dirty="0">
              <a:latin typeface="Avenir Nxt2 W1G" panose="020B0503020202020204" pitchFamily="34" charset="0"/>
            </a:endParaRPr>
          </a:p>
        </p:txBody>
      </p:sp>
    </p:spTree>
    <p:extLst>
      <p:ext uri="{BB962C8B-B14F-4D97-AF65-F5344CB8AC3E}">
        <p14:creationId xmlns:p14="http://schemas.microsoft.com/office/powerpoint/2010/main" val="35466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C535-99C4-7E35-399C-EF13397378AF}"/>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2B232F8-2BC0-06AB-6375-C4E37BE871F0}"/>
              </a:ext>
            </a:extLst>
          </p:cNvPr>
          <p:cNvCxnSpPr>
            <a:cxnSpLocks/>
          </p:cNvCxnSpPr>
          <p:nvPr/>
        </p:nvCxnSpPr>
        <p:spPr>
          <a:xfrm flipH="1">
            <a:off x="7038601" y="6084346"/>
            <a:ext cx="51477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98CC9970-A9B0-11AA-B02E-805F66B674CC}"/>
              </a:ext>
            </a:extLst>
          </p:cNvPr>
          <p:cNvSpPr txBox="1">
            <a:spLocks/>
          </p:cNvSpPr>
          <p:nvPr/>
        </p:nvSpPr>
        <p:spPr>
          <a:xfrm>
            <a:off x="623888" y="1225295"/>
            <a:ext cx="10607704" cy="1885644"/>
          </a:xfrm>
          <a:prstGeom prst="rect">
            <a:avLst/>
          </a:prstGeom>
        </p:spPr>
        <p:txBody>
          <a:bodyPr vert="horz" wrap="square" lIns="91440" tIns="45720" rIns="91440" bIns="45720" rtlCol="0">
            <a:sp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lang="en-US" sz="1800" kern="1200" spc="0" dirty="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base">
              <a:lnSpc>
                <a:spcPct val="130000"/>
              </a:lnSpc>
            </a:pPr>
            <a:r>
              <a:rPr lang="en-GB" sz="1700" dirty="0">
                <a:latin typeface="Avenir Nxt2 W1G" panose="020B0604020202020204" charset="0"/>
                <a:cs typeface="Avenir Nxt2 W1G" panose="020B0604020202020204" charset="0"/>
              </a:rPr>
              <a:t>The Radiocommunication Bureau (BR) is the secretariat for the Sector.  Created on 1 March 1993, it resulted from the fusion of the Secretariats of the former International Radio Consultative Committee (CCIR), and the International Frequency Registration Board (IFRB).  It also included the Maritime Mobile document services, Radio Regulations and Associated Administrative Matters formerly of the ITU General Secretariat.</a:t>
            </a:r>
          </a:p>
          <a:p>
            <a:pPr fontAlgn="base">
              <a:lnSpc>
                <a:spcPct val="130000"/>
              </a:lnSpc>
            </a:pPr>
            <a:r>
              <a:rPr lang="en-GB" sz="1700" dirty="0"/>
              <a:t> </a:t>
            </a:r>
          </a:p>
        </p:txBody>
      </p:sp>
      <p:cxnSp>
        <p:nvCxnSpPr>
          <p:cNvPr id="3" name="Straight Connector 2">
            <a:extLst>
              <a:ext uri="{FF2B5EF4-FFF2-40B4-BE49-F238E27FC236}">
                <a16:creationId xmlns:a16="http://schemas.microsoft.com/office/drawing/2014/main" id="{C8271127-70FE-11B6-A3FB-98C1D175FE57}"/>
              </a:ext>
            </a:extLst>
          </p:cNvPr>
          <p:cNvCxnSpPr/>
          <p:nvPr/>
        </p:nvCxnSpPr>
        <p:spPr>
          <a:xfrm flipH="1">
            <a:off x="0" y="6084346"/>
            <a:ext cx="7038601" cy="0"/>
          </a:xfrm>
          <a:prstGeom prst="line">
            <a:avLst/>
          </a:prstGeom>
          <a:ln w="38100">
            <a:solidFill>
              <a:srgbClr val="009CD6"/>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47D9E4F9-EE21-1D91-2CA0-D4FBFD689BCA}"/>
              </a:ext>
            </a:extLst>
          </p:cNvPr>
          <p:cNvSpPr/>
          <p:nvPr/>
        </p:nvSpPr>
        <p:spPr>
          <a:xfrm>
            <a:off x="6533787" y="5579532"/>
            <a:ext cx="1009629" cy="1009629"/>
          </a:xfrm>
          <a:prstGeom prst="ellipse">
            <a:avLst/>
          </a:prstGeom>
          <a:solidFill>
            <a:srgbClr val="009CD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Graphic 1">
            <a:extLst>
              <a:ext uri="{FF2B5EF4-FFF2-40B4-BE49-F238E27FC236}">
                <a16:creationId xmlns:a16="http://schemas.microsoft.com/office/drawing/2014/main" id="{A22DB2B5-1415-D93E-1AC6-D0A4DF2DAD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9900" y="5879602"/>
            <a:ext cx="509855" cy="424878"/>
          </a:xfrm>
          <a:prstGeom prst="rect">
            <a:avLst/>
          </a:prstGeom>
        </p:spPr>
      </p:pic>
      <p:sp>
        <p:nvSpPr>
          <p:cNvPr id="11" name="Text Placeholder 3">
            <a:extLst>
              <a:ext uri="{FF2B5EF4-FFF2-40B4-BE49-F238E27FC236}">
                <a16:creationId xmlns:a16="http://schemas.microsoft.com/office/drawing/2014/main" id="{14FCADE0-D028-27CC-9AF2-082B84A51618}"/>
              </a:ext>
            </a:extLst>
          </p:cNvPr>
          <p:cNvSpPr txBox="1">
            <a:spLocks/>
          </p:cNvSpPr>
          <p:nvPr/>
        </p:nvSpPr>
        <p:spPr>
          <a:xfrm>
            <a:off x="667344" y="337904"/>
            <a:ext cx="4554538" cy="3088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venir Nxt2 W1G" panose="020B0503020202020204" pitchFamily="34" charset="0"/>
              </a:rPr>
              <a:t>What we do</a:t>
            </a:r>
          </a:p>
        </p:txBody>
      </p:sp>
      <p:grpSp>
        <p:nvGrpSpPr>
          <p:cNvPr id="13" name="Group 12">
            <a:extLst>
              <a:ext uri="{FF2B5EF4-FFF2-40B4-BE49-F238E27FC236}">
                <a16:creationId xmlns:a16="http://schemas.microsoft.com/office/drawing/2014/main" id="{9E722889-A98F-B843-78A7-1CE8404A3C03}"/>
              </a:ext>
            </a:extLst>
          </p:cNvPr>
          <p:cNvGrpSpPr/>
          <p:nvPr/>
        </p:nvGrpSpPr>
        <p:grpSpPr>
          <a:xfrm>
            <a:off x="9917659" y="5861660"/>
            <a:ext cx="1948690" cy="724821"/>
            <a:chOff x="7105879" y="5913678"/>
            <a:chExt cx="1948690" cy="724821"/>
          </a:xfrm>
        </p:grpSpPr>
        <p:sp>
          <p:nvSpPr>
            <p:cNvPr id="14" name="Rectangle 13">
              <a:extLst>
                <a:ext uri="{FF2B5EF4-FFF2-40B4-BE49-F238E27FC236}">
                  <a16:creationId xmlns:a16="http://schemas.microsoft.com/office/drawing/2014/main" id="{BAF87D49-0989-9A1F-0771-67C6A0D0EC35}"/>
                </a:ext>
              </a:extLst>
            </p:cNvPr>
            <p:cNvSpPr/>
            <p:nvPr/>
          </p:nvSpPr>
          <p:spPr>
            <a:xfrm>
              <a:off x="7105880" y="5913678"/>
              <a:ext cx="1948689" cy="722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973F5411-835A-906D-7843-2661DDC58D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5879" y="5916058"/>
              <a:ext cx="1948690" cy="722441"/>
            </a:xfrm>
            <a:prstGeom prst="rect">
              <a:avLst/>
            </a:prstGeom>
          </p:spPr>
        </p:pic>
      </p:grpSp>
      <p:sp>
        <p:nvSpPr>
          <p:cNvPr id="4" name="Text Placeholder 2">
            <a:extLst>
              <a:ext uri="{FF2B5EF4-FFF2-40B4-BE49-F238E27FC236}">
                <a16:creationId xmlns:a16="http://schemas.microsoft.com/office/drawing/2014/main" id="{34356D73-F620-0283-79A7-124CA3B99DC2}"/>
              </a:ext>
            </a:extLst>
          </p:cNvPr>
          <p:cNvSpPr txBox="1">
            <a:spLocks/>
          </p:cNvSpPr>
          <p:nvPr/>
        </p:nvSpPr>
        <p:spPr>
          <a:xfrm>
            <a:off x="692360" y="820376"/>
            <a:ext cx="8460028" cy="404919"/>
          </a:xfrm>
          <a:prstGeom prst="rect">
            <a:avLst/>
          </a:prstGeom>
        </p:spPr>
        <p:txBody>
          <a:bodyPr vert="horz" wrap="square" lIns="91440" tIns="45720" rIns="91440" bIns="45720" rtlCol="0">
            <a:sp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lang="en-US" sz="1800" kern="1200" spc="0" dirty="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800" b="1" dirty="0">
                <a:latin typeface="Avenir Nxt2 W1G" panose="020B0503020202020204" pitchFamily="34" charset="0"/>
              </a:rPr>
              <a:t>ITU Radiocommunication Sector Organization</a:t>
            </a:r>
            <a:endParaRPr lang="en-GB" sz="2800" dirty="0">
              <a:latin typeface="Avenir Nxt2 W1G" panose="020B0503020202020204" pitchFamily="34" charset="0"/>
            </a:endParaRPr>
          </a:p>
        </p:txBody>
      </p:sp>
      <p:pic>
        <p:nvPicPr>
          <p:cNvPr id="6" name="Picture 5">
            <a:extLst>
              <a:ext uri="{FF2B5EF4-FFF2-40B4-BE49-F238E27FC236}">
                <a16:creationId xmlns:a16="http://schemas.microsoft.com/office/drawing/2014/main" id="{4CA5661A-0E2C-4FDF-5F7A-E23B1C9A8838}"/>
              </a:ext>
            </a:extLst>
          </p:cNvPr>
          <p:cNvPicPr>
            <a:picLocks noChangeAspect="1"/>
          </p:cNvPicPr>
          <p:nvPr/>
        </p:nvPicPr>
        <p:blipFill>
          <a:blip r:embed="rId7"/>
          <a:stretch>
            <a:fillRect/>
          </a:stretch>
        </p:blipFill>
        <p:spPr>
          <a:xfrm>
            <a:off x="692360" y="2964528"/>
            <a:ext cx="3017446" cy="3017446"/>
          </a:xfrm>
          <a:prstGeom prst="rect">
            <a:avLst/>
          </a:prstGeom>
        </p:spPr>
      </p:pic>
      <p:sp>
        <p:nvSpPr>
          <p:cNvPr id="7" name="TextBox 6">
            <a:extLst>
              <a:ext uri="{FF2B5EF4-FFF2-40B4-BE49-F238E27FC236}">
                <a16:creationId xmlns:a16="http://schemas.microsoft.com/office/drawing/2014/main" id="{5CA5D125-DDAF-4F7C-4F2F-0C82EA8E479B}"/>
              </a:ext>
            </a:extLst>
          </p:cNvPr>
          <p:cNvSpPr txBox="1"/>
          <p:nvPr/>
        </p:nvSpPr>
        <p:spPr>
          <a:xfrm>
            <a:off x="3990130" y="3526179"/>
            <a:ext cx="7351785" cy="184665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GB" sz="1600" b="1" dirty="0">
                <a:latin typeface="Avenir Nxt2 W1G" panose="020B0604020202020204" charset="0"/>
                <a:cs typeface="Avenir Nxt2 W1G" panose="020B0604020202020204" charset="0"/>
                <a:hlinkClick r:id="rId8"/>
              </a:rPr>
              <a:t>Space Services Department </a:t>
            </a:r>
            <a:r>
              <a:rPr lang="en-GB" sz="1600" b="1" dirty="0">
                <a:latin typeface="Avenir Nxt2 W1G" panose="020B0604020202020204" charset="0"/>
                <a:cs typeface="Avenir Nxt2 W1G" panose="020B0604020202020204" charset="0"/>
              </a:rPr>
              <a:t>(SSD)</a:t>
            </a:r>
          </a:p>
          <a:p>
            <a:pPr marL="285750" indent="-285750">
              <a:lnSpc>
                <a:spcPct val="150000"/>
              </a:lnSpc>
              <a:buFont typeface="Wingdings" panose="05000000000000000000" pitchFamily="2" charset="2"/>
              <a:buChar char="Ø"/>
            </a:pPr>
            <a:r>
              <a:rPr lang="en-GB" sz="1600" b="1" dirty="0">
                <a:latin typeface="Avenir Nxt2 W1G" panose="020B0604020202020204" charset="0"/>
                <a:cs typeface="Avenir Nxt2 W1G" panose="020B0604020202020204" charset="0"/>
                <a:hlinkClick r:id="rId9"/>
              </a:rPr>
              <a:t>Terrestrial Services Department </a:t>
            </a:r>
            <a:r>
              <a:rPr lang="en-GB" sz="1600" b="1" dirty="0">
                <a:latin typeface="Avenir Nxt2 W1G" panose="020B0604020202020204" charset="0"/>
                <a:cs typeface="Avenir Nxt2 W1G" panose="020B0604020202020204" charset="0"/>
              </a:rPr>
              <a:t>(TSD)</a:t>
            </a:r>
          </a:p>
          <a:p>
            <a:pPr marL="285750" indent="-285750">
              <a:lnSpc>
                <a:spcPct val="150000"/>
              </a:lnSpc>
              <a:buFont typeface="Wingdings" panose="05000000000000000000" pitchFamily="2" charset="2"/>
              <a:buChar char="Ø"/>
            </a:pPr>
            <a:r>
              <a:rPr lang="en-GB" sz="1600" b="1" dirty="0">
                <a:latin typeface="Avenir Nxt2 W1G" panose="020B0604020202020204" charset="0"/>
                <a:cs typeface="Avenir Nxt2 W1G" panose="020B0604020202020204" charset="0"/>
                <a:hlinkClick r:id="rId10"/>
              </a:rPr>
              <a:t>Study Groups Department </a:t>
            </a:r>
            <a:r>
              <a:rPr lang="en-GB" sz="1600" b="1" dirty="0">
                <a:latin typeface="Avenir Nxt2 W1G" panose="020B0604020202020204" charset="0"/>
                <a:cs typeface="Avenir Nxt2 W1G" panose="020B0604020202020204" charset="0"/>
              </a:rPr>
              <a:t>(SGD)</a:t>
            </a:r>
          </a:p>
          <a:p>
            <a:pPr marL="285750" indent="-285750">
              <a:lnSpc>
                <a:spcPct val="150000"/>
              </a:lnSpc>
              <a:buFont typeface="Wingdings" panose="05000000000000000000" pitchFamily="2" charset="2"/>
              <a:buChar char="Ø"/>
            </a:pPr>
            <a:r>
              <a:rPr lang="en-GB" sz="1600" b="1" dirty="0">
                <a:latin typeface="Avenir Nxt2 W1G" panose="020B0604020202020204" charset="0"/>
                <a:cs typeface="Avenir Nxt2 W1G" panose="020B0604020202020204" charset="0"/>
              </a:rPr>
              <a:t>Informatics, Administration and Publications Department (IAP)</a:t>
            </a:r>
          </a:p>
          <a:p>
            <a:endParaRPr lang="en-GB" dirty="0"/>
          </a:p>
        </p:txBody>
      </p:sp>
    </p:spTree>
    <p:extLst>
      <p:ext uri="{BB962C8B-B14F-4D97-AF65-F5344CB8AC3E}">
        <p14:creationId xmlns:p14="http://schemas.microsoft.com/office/powerpoint/2010/main" val="22995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4" grpId="0"/>
    </p:bldLst>
  </p:timing>
</p:sld>
</file>

<file path=ppt/theme/theme1.xml><?xml version="1.0" encoding="utf-8"?>
<a:theme xmlns:a="http://schemas.openxmlformats.org/drawingml/2006/main" name="No Page Number_ITU Theme">
  <a:themeElements>
    <a:clrScheme name="ITU Template">
      <a:dk1>
        <a:sysClr val="windowText" lastClr="000000"/>
      </a:dk1>
      <a:lt1>
        <a:sysClr val="window" lastClr="FFFFFF"/>
      </a:lt1>
      <a:dk2>
        <a:srgbClr val="3A3838"/>
      </a:dk2>
      <a:lt2>
        <a:srgbClr val="F5FAFC"/>
      </a:lt2>
      <a:accent1>
        <a:srgbClr val="009CD6"/>
      </a:accent1>
      <a:accent2>
        <a:srgbClr val="757070"/>
      </a:accent2>
      <a:accent3>
        <a:srgbClr val="A5A5A5"/>
      </a:accent3>
      <a:accent4>
        <a:srgbClr val="595959"/>
      </a:accent4>
      <a:accent5>
        <a:srgbClr val="0083B3"/>
      </a:accent5>
      <a:accent6>
        <a:srgbClr val="E5F5FB"/>
      </a:accent6>
      <a:hlink>
        <a:srgbClr val="0083B3"/>
      </a:hlink>
      <a:folHlink>
        <a:srgbClr val="757070"/>
      </a:folHlink>
    </a:clrScheme>
    <a:fontScheme name="ITU Powerpoint Tempo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U_Powerpoint_template_Arial_2023_03.potx" id="{21BE3E6B-BC63-41E7-8B22-3D1CED399A8A}" vid="{147150CB-47A1-4733-879C-95E955A5BAB5}"/>
    </a:ext>
  </a:extLst>
</a:theme>
</file>

<file path=ppt/theme/theme2.xml><?xml version="1.0" encoding="utf-8"?>
<a:theme xmlns:a="http://schemas.openxmlformats.org/drawingml/2006/main" name="ITU-council2016">
  <a:themeElements>
    <a:clrScheme name="ITU-council2016">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ITU-council2016">
      <a:majorFont>
        <a:latin typeface="Helvetica"/>
        <a:ea typeface="Helvetica"/>
        <a:cs typeface="Helvetica"/>
      </a:majorFont>
      <a:minorFont>
        <a:latin typeface="Calibri"/>
        <a:ea typeface="Calibri"/>
        <a:cs typeface="Calibri"/>
      </a:minorFont>
    </a:fontScheme>
    <a:fmtScheme name="ITU-council20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EED473A46783418DE40066738FD4CD" ma:contentTypeVersion="16" ma:contentTypeDescription="Create a new document." ma:contentTypeScope="" ma:versionID="96a7eaa0ec54e483d476965a3c483d75">
  <xsd:schema xmlns:xsd="http://www.w3.org/2001/XMLSchema" xmlns:xs="http://www.w3.org/2001/XMLSchema" xmlns:p="http://schemas.microsoft.com/office/2006/metadata/properties" xmlns:ns2="d38e3c2c-73e0-4d8d-ad63-a648591b24f4" xmlns:ns3="4bde238e-ffdc-466d-94be-bd5107596979" targetNamespace="http://schemas.microsoft.com/office/2006/metadata/properties" ma:root="true" ma:fieldsID="1fd8b10e438d9916224f160605306733" ns2:_="" ns3:_="">
    <xsd:import namespace="d38e3c2c-73e0-4d8d-ad63-a648591b24f4"/>
    <xsd:import namespace="4bde238e-ffdc-466d-94be-bd51075969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e3c2c-73e0-4d8d-ad63-a648591b24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e895586-ec57-4162-862b-45953123501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de238e-ffdc-466d-94be-bd51075969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989f64-91c0-49c9-9c93-75a4cc3296b0}" ma:internalName="TaxCatchAll" ma:showField="CatchAllData" ma:web="4bde238e-ffdc-466d-94be-bd5107596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bde238e-ffdc-466d-94be-bd5107596979" xsi:nil="true"/>
    <lcf76f155ced4ddcb4097134ff3c332f xmlns="d38e3c2c-73e0-4d8d-ad63-a648591b24f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FFCCD6-71C0-4867-B4FB-73E3DD0E2516}">
  <ds:schemaRefs>
    <ds:schemaRef ds:uri="http://schemas.microsoft.com/office/2006/metadata/contentType"/>
    <ds:schemaRef ds:uri="http://schemas.microsoft.com/office/2006/metadata/properties/metaAttributes"/>
    <ds:schemaRef ds:uri="http://www.w3.org/2000/xmlns/"/>
    <ds:schemaRef ds:uri="http://www.w3.org/2001/XMLSchema"/>
    <ds:schemaRef ds:uri="d38e3c2c-73e0-4d8d-ad63-a648591b24f4"/>
    <ds:schemaRef ds:uri="4bde238e-ffdc-466d-94be-bd510759697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E554C3-5766-4FBD-A928-7CD1F82DA3E6}">
  <ds:schemaRefs>
    <ds:schemaRef ds:uri="http://schemas.microsoft.com/office/2006/documentManagement/types"/>
    <ds:schemaRef ds:uri="http://www.w3.org/XML/1998/namespace"/>
    <ds:schemaRef ds:uri="http://schemas.openxmlformats.org/package/2006/metadata/core-properties"/>
    <ds:schemaRef ds:uri="http://purl.org/dc/terms/"/>
    <ds:schemaRef ds:uri="http://schemas.microsoft.com/office/2006/metadata/properties"/>
    <ds:schemaRef ds:uri="4bde238e-ffdc-466d-94be-bd5107596979"/>
    <ds:schemaRef ds:uri="http://purl.org/dc/elements/1.1/"/>
    <ds:schemaRef ds:uri="http://schemas.microsoft.com/office/infopath/2007/PartnerControls"/>
    <ds:schemaRef ds:uri="d38e3c2c-73e0-4d8d-ad63-a648591b24f4"/>
    <ds:schemaRef ds:uri="http://purl.org/dc/dcmitype/"/>
  </ds:schemaRefs>
</ds:datastoreItem>
</file>

<file path=customXml/itemProps3.xml><?xml version="1.0" encoding="utf-8"?>
<ds:datastoreItem xmlns:ds="http://schemas.openxmlformats.org/officeDocument/2006/customXml" ds:itemID="{E1957D03-4839-4CDF-B594-5F9BFB16F9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6806</TotalTime>
  <Words>3205</Words>
  <Application>Microsoft Office PowerPoint</Application>
  <PresentationFormat>Widescreen</PresentationFormat>
  <Paragraphs>298</Paragraphs>
  <Slides>38</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Adelle CYR</vt:lpstr>
      <vt:lpstr>Calibri Light</vt:lpstr>
      <vt:lpstr>Avenir Next LT Pro Demi</vt:lpstr>
      <vt:lpstr>Avenir Nxt2 W1G</vt:lpstr>
      <vt:lpstr>Wingdings</vt:lpstr>
      <vt:lpstr>Arial</vt:lpstr>
      <vt:lpstr>Calibri</vt:lpstr>
      <vt:lpstr>Avenir Nxt2 W1G Demi</vt:lpstr>
      <vt:lpstr>No Page Number_ITU Theme</vt:lpstr>
      <vt:lpstr>ITU-council2016</vt:lpstr>
      <vt:lpstr>PowerPoint Presentation</vt:lpstr>
      <vt:lpstr>International Telecommunication Union</vt:lpstr>
      <vt:lpstr>ITU Members</vt:lpstr>
      <vt:lpstr>ITU global presence</vt:lpstr>
      <vt:lpstr>ITU’s work spans across three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ITU-R Membership</vt:lpstr>
      <vt:lpstr>PowerPoint Presentation</vt:lpstr>
      <vt:lpstr>ITU-R membership categories:</vt:lpstr>
      <vt:lpstr>ITU-R membership categories:</vt:lpstr>
      <vt:lpstr>ITU-R membership categories:</vt:lpstr>
      <vt:lpstr>Membership admission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Gorbounova</dc:creator>
  <cp:lastModifiedBy>Ellie.WANG</cp:lastModifiedBy>
  <cp:revision>142</cp:revision>
  <cp:lastPrinted>2024-10-24T15:20:55Z</cp:lastPrinted>
  <dcterms:created xsi:type="dcterms:W3CDTF">2020-01-29T15:43:45Z</dcterms:created>
  <dcterms:modified xsi:type="dcterms:W3CDTF">2025-09-02T14:59:18Z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0x010100E1EED473A46783418DE40066738FD4CD</vt:lpwstr>
  </property>
  <property fmtid="{D5CDD505-2E9C-101B-9397-08002B2CF9AE}" pid="3" name="MediaServiceImageTags">
    <vt:lpwstr/>
  </property>
</Properties>
</file>