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heme/theme12.xml" ContentType="application/vnd.openxmlformats-officedocument.theme+xml"/>
  <Override PartName="/ppt/tags/tag4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4.xml" ContentType="application/vnd.openxmlformats-officedocument.presentationml.tags+xml"/>
  <Override PartName="/ppt/notesSlides/notesSlide3.xml" ContentType="application/vnd.openxmlformats-officedocument.presentationml.notesSlide+xml"/>
  <Override PartName="/ppt/tags/tag45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tags/tag46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tags/tag47.xml" ContentType="application/vnd.openxmlformats-officedocument.presentationml.tag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7.xml" ContentType="application/vnd.openxmlformats-officedocument.drawingml.chartshape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8.xml" ContentType="application/vnd.openxmlformats-officedocument.drawingml.chartshape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0" r:id="rId4"/>
    <p:sldMasterId id="2147483660" r:id="rId5"/>
    <p:sldMasterId id="2147484069" r:id="rId6"/>
    <p:sldMasterId id="2147484055" r:id="rId7"/>
    <p:sldMasterId id="2147484112" r:id="rId8"/>
    <p:sldMasterId id="2147484077" r:id="rId9"/>
    <p:sldMasterId id="2147484120" r:id="rId10"/>
    <p:sldMasterId id="2147484085" r:id="rId11"/>
    <p:sldMasterId id="2147483876" r:id="rId12"/>
    <p:sldMasterId id="2147484092" r:id="rId13"/>
    <p:sldMasterId id="2147483990" r:id="rId14"/>
  </p:sldMasterIdLst>
  <p:notesMasterIdLst>
    <p:notesMasterId r:id="rId27"/>
  </p:notesMasterIdLst>
  <p:sldIdLst>
    <p:sldId id="2900" r:id="rId15"/>
    <p:sldId id="2933" r:id="rId16"/>
    <p:sldId id="2953" r:id="rId17"/>
    <p:sldId id="2941" r:id="rId18"/>
    <p:sldId id="2775" r:id="rId19"/>
    <p:sldId id="2776" r:id="rId20"/>
    <p:sldId id="2955" r:id="rId21"/>
    <p:sldId id="2603" r:id="rId22"/>
    <p:sldId id="2954" r:id="rId23"/>
    <p:sldId id="2913" r:id="rId24"/>
    <p:sldId id="2945" r:id="rId25"/>
    <p:sldId id="2914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9" autoAdjust="0"/>
    <p:restoredTop sz="94660"/>
  </p:normalViewPr>
  <p:slideViewPr>
    <p:cSldViewPr showGuides="1">
      <p:cViewPr varScale="1">
        <p:scale>
          <a:sx n="111" d="100"/>
          <a:sy n="111" d="100"/>
        </p:scale>
        <p:origin x="4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tags" Target="tags/tag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casBishop\Seraphim%20Space%20Dropbox\Seraphim%20Team%20Folder\Research\Index\2024%20Q4\Working%20Index%20-%20v7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casBishop\Seraphim%20Space%20Dropbox\Seraphim%20Team%20Folder\Research\Index\2024%20Q4\Working%20Index%20-%20v7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boggett.sharepoint.com/sites/SeraphimSpace/Seraphim%20Team%20Folder/Research/Index/2025%20Q2/2025Q2_Index_v2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boggett.sharepoint.com/sites/SeraphimSpace/Seraphim%20Team%20Folder/Research/Index/2025%20Q2/2025Q2_Index_v2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https://boggett.sharepoint.com/sites/SeraphimSpace/Seraphim%20Team%20Folder/Research/Index/2025%20Q2/2025Q2_Index_v2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boggett.sharepoint.com/sites/SeraphimSpace/Seraphim%20Team%20Folder/Research/Index/2025%20Q3/Working%20FIles/2025Q3_Index_v%20WIP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boggett.sharepoint.com/sites/SeraphimSpace/Seraphim%20Team%20Folder/Research/Index/2025%20Q3/Working%20FIles/2025Q3_Index_v%20WIP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casBishop\Seraphim%20Space%20Dropbox\Seraphim%20Team%20Folder\Research\Index\2025%20Q1\2025Q1_Working%20Index_v7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4"/>
          <c:tx>
            <c:strRef>
              <c:f>'Output - 4 Graph Calculations'!$C$219</c:f>
              <c:strCache>
                <c:ptCount val="1"/>
                <c:pt idx="0">
                  <c:v>Global VC Index $bn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2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8E5-4902-B25C-38ABA53437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'Output - 4 Graph Calculations'!$H$214:$AI$214</c:f>
              <c:strCache>
                <c:ptCount val="28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2018 Q4</c:v>
                </c:pt>
                <c:pt idx="4">
                  <c:v>2019 Q1</c:v>
                </c:pt>
                <c:pt idx="5">
                  <c:v>2019 Q2</c:v>
                </c:pt>
                <c:pt idx="6">
                  <c:v>2019 Q3</c:v>
                </c:pt>
                <c:pt idx="7">
                  <c:v>2019 Q4</c:v>
                </c:pt>
                <c:pt idx="8">
                  <c:v>2020 Q1</c:v>
                </c:pt>
                <c:pt idx="9">
                  <c:v>2020 Q2</c:v>
                </c:pt>
                <c:pt idx="10">
                  <c:v>2020 Q3</c:v>
                </c:pt>
                <c:pt idx="11">
                  <c:v>2020 Q4</c:v>
                </c:pt>
                <c:pt idx="12">
                  <c:v>2021 Q1</c:v>
                </c:pt>
                <c:pt idx="13">
                  <c:v>2021 Q2</c:v>
                </c:pt>
                <c:pt idx="14">
                  <c:v>2021 Q3</c:v>
                </c:pt>
                <c:pt idx="15">
                  <c:v>2021 Q4</c:v>
                </c:pt>
                <c:pt idx="16">
                  <c:v>2022 Q1</c:v>
                </c:pt>
                <c:pt idx="17">
                  <c:v>2022 Q2</c:v>
                </c:pt>
                <c:pt idx="18">
                  <c:v>2022 Q3</c:v>
                </c:pt>
                <c:pt idx="19">
                  <c:v>2022 Q4</c:v>
                </c:pt>
                <c:pt idx="20">
                  <c:v>2023 Q1</c:v>
                </c:pt>
                <c:pt idx="21">
                  <c:v>2023 Q2</c:v>
                </c:pt>
                <c:pt idx="22">
                  <c:v>2023 Q3</c:v>
                </c:pt>
                <c:pt idx="23">
                  <c:v>2023 Q4</c:v>
                </c:pt>
                <c:pt idx="24">
                  <c:v>2024 Q1</c:v>
                </c:pt>
                <c:pt idx="25">
                  <c:v>2024 Q2</c:v>
                </c:pt>
                <c:pt idx="26">
                  <c:v>2024 Q3</c:v>
                </c:pt>
                <c:pt idx="27">
                  <c:v>2024 Q4</c:v>
                </c:pt>
              </c:strCache>
              <c:extLst/>
            </c:strRef>
          </c:cat>
          <c:val>
            <c:numRef>
              <c:f>'Output - 4 Graph Calculations'!$H$219:$AI$219</c:f>
              <c:numCache>
                <c:formatCode>_-* #,##0_-;\-* #,##0_-;_-* "-"??_-;_-@_-</c:formatCode>
                <c:ptCount val="28"/>
                <c:pt idx="0">
                  <c:v>100</c:v>
                </c:pt>
                <c:pt idx="1">
                  <c:v>114.55119047887538</c:v>
                </c:pt>
                <c:pt idx="2">
                  <c:v>122.04602704743179</c:v>
                </c:pt>
                <c:pt idx="3">
                  <c:v>135.45279466270875</c:v>
                </c:pt>
                <c:pt idx="4">
                  <c:v>135.78744968481979</c:v>
                </c:pt>
                <c:pt idx="5">
                  <c:v>129.77901108158011</c:v>
                </c:pt>
                <c:pt idx="6">
                  <c:v>132.71434440640346</c:v>
                </c:pt>
                <c:pt idx="7">
                  <c:v>131.0987296602552</c:v>
                </c:pt>
                <c:pt idx="8">
                  <c:v>129.18828000450549</c:v>
                </c:pt>
                <c:pt idx="9">
                  <c:v>130.17524120425719</c:v>
                </c:pt>
                <c:pt idx="10">
                  <c:v>135.64369424934492</c:v>
                </c:pt>
                <c:pt idx="11">
                  <c:v>144.25497969744367</c:v>
                </c:pt>
                <c:pt idx="12">
                  <c:v>178.27802454553554</c:v>
                </c:pt>
                <c:pt idx="13">
                  <c:v>216.30109000779078</c:v>
                </c:pt>
                <c:pt idx="14">
                  <c:v>252.93381152759639</c:v>
                </c:pt>
                <c:pt idx="15">
                  <c:v>289.28804595694851</c:v>
                </c:pt>
                <c:pt idx="16">
                  <c:v>295.62211423561382</c:v>
                </c:pt>
                <c:pt idx="17">
                  <c:v>286.86791151683104</c:v>
                </c:pt>
                <c:pt idx="18">
                  <c:v>251.58188343632176</c:v>
                </c:pt>
                <c:pt idx="19">
                  <c:v>206.59083550352128</c:v>
                </c:pt>
                <c:pt idx="20">
                  <c:v>173.69541702697586</c:v>
                </c:pt>
                <c:pt idx="21">
                  <c:v>146.98760299935972</c:v>
                </c:pt>
                <c:pt idx="22">
                  <c:v>140.094730486587</c:v>
                </c:pt>
                <c:pt idx="23">
                  <c:v>137.0730146017786</c:v>
                </c:pt>
                <c:pt idx="24">
                  <c:v>129.06371534658768</c:v>
                </c:pt>
                <c:pt idx="25">
                  <c:v>132.83734914345547</c:v>
                </c:pt>
                <c:pt idx="26">
                  <c:v>125.95140756923226</c:v>
                </c:pt>
                <c:pt idx="27">
                  <c:v>134.41883640715264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18E5-4902-B25C-38ABA53437BD}"/>
            </c:ext>
          </c:extLst>
        </c:ser>
        <c:ser>
          <c:idx val="1"/>
          <c:order val="5"/>
          <c:tx>
            <c:strRef>
              <c:f>'Output - 4 Graph Calculations'!$C$220</c:f>
              <c:strCache>
                <c:ptCount val="1"/>
                <c:pt idx="0">
                  <c:v>Global VC Index # Deals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2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8E5-4902-B25C-38ABA53437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'Output - 4 Graph Calculations'!$H$214:$AI$214</c:f>
              <c:strCache>
                <c:ptCount val="28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2018 Q4</c:v>
                </c:pt>
                <c:pt idx="4">
                  <c:v>2019 Q1</c:v>
                </c:pt>
                <c:pt idx="5">
                  <c:v>2019 Q2</c:v>
                </c:pt>
                <c:pt idx="6">
                  <c:v>2019 Q3</c:v>
                </c:pt>
                <c:pt idx="7">
                  <c:v>2019 Q4</c:v>
                </c:pt>
                <c:pt idx="8">
                  <c:v>2020 Q1</c:v>
                </c:pt>
                <c:pt idx="9">
                  <c:v>2020 Q2</c:v>
                </c:pt>
                <c:pt idx="10">
                  <c:v>2020 Q3</c:v>
                </c:pt>
                <c:pt idx="11">
                  <c:v>2020 Q4</c:v>
                </c:pt>
                <c:pt idx="12">
                  <c:v>2021 Q1</c:v>
                </c:pt>
                <c:pt idx="13">
                  <c:v>2021 Q2</c:v>
                </c:pt>
                <c:pt idx="14">
                  <c:v>2021 Q3</c:v>
                </c:pt>
                <c:pt idx="15">
                  <c:v>2021 Q4</c:v>
                </c:pt>
                <c:pt idx="16">
                  <c:v>2022 Q1</c:v>
                </c:pt>
                <c:pt idx="17">
                  <c:v>2022 Q2</c:v>
                </c:pt>
                <c:pt idx="18">
                  <c:v>2022 Q3</c:v>
                </c:pt>
                <c:pt idx="19">
                  <c:v>2022 Q4</c:v>
                </c:pt>
                <c:pt idx="20">
                  <c:v>2023 Q1</c:v>
                </c:pt>
                <c:pt idx="21">
                  <c:v>2023 Q2</c:v>
                </c:pt>
                <c:pt idx="22">
                  <c:v>2023 Q3</c:v>
                </c:pt>
                <c:pt idx="23">
                  <c:v>2023 Q4</c:v>
                </c:pt>
                <c:pt idx="24">
                  <c:v>2024 Q1</c:v>
                </c:pt>
                <c:pt idx="25">
                  <c:v>2024 Q2</c:v>
                </c:pt>
                <c:pt idx="26">
                  <c:v>2024 Q3</c:v>
                </c:pt>
                <c:pt idx="27">
                  <c:v>2024 Q4</c:v>
                </c:pt>
              </c:strCache>
              <c:extLst/>
            </c:strRef>
          </c:cat>
          <c:val>
            <c:numRef>
              <c:f>'Output - 4 Graph Calculations'!$H$220:$AI$220</c:f>
              <c:numCache>
                <c:formatCode>_-* #,##0_-;\-* #,##0_-;_-* "-"??_-;_-@_-</c:formatCode>
                <c:ptCount val="28"/>
                <c:pt idx="0">
                  <c:v>100</c:v>
                </c:pt>
                <c:pt idx="1">
                  <c:v>102.99505091302122</c:v>
                </c:pt>
                <c:pt idx="2">
                  <c:v>105.40986404232322</c:v>
                </c:pt>
                <c:pt idx="3">
                  <c:v>107.3468342909153</c:v>
                </c:pt>
                <c:pt idx="4">
                  <c:v>107.97258092041642</c:v>
                </c:pt>
                <c:pt idx="5">
                  <c:v>108.3736276238694</c:v>
                </c:pt>
                <c:pt idx="6">
                  <c:v>109.85550941464246</c:v>
                </c:pt>
                <c:pt idx="7">
                  <c:v>111.68724045736388</c:v>
                </c:pt>
                <c:pt idx="8">
                  <c:v>112.67990215598157</c:v>
                </c:pt>
                <c:pt idx="9">
                  <c:v>111.92047329199613</c:v>
                </c:pt>
                <c:pt idx="10">
                  <c:v>112.9046020820297</c:v>
                </c:pt>
                <c:pt idx="11">
                  <c:v>116.77000967062973</c:v>
                </c:pt>
                <c:pt idx="12">
                  <c:v>126.10501166164174</c:v>
                </c:pt>
                <c:pt idx="13">
                  <c:v>138.29853802832926</c:v>
                </c:pt>
                <c:pt idx="14">
                  <c:v>149.42260651914216</c:v>
                </c:pt>
                <c:pt idx="15">
                  <c:v>159.8156891745833</c:v>
                </c:pt>
                <c:pt idx="16">
                  <c:v>164.90414699357189</c:v>
                </c:pt>
                <c:pt idx="17">
                  <c:v>164.94396723363104</c:v>
                </c:pt>
                <c:pt idx="18">
                  <c:v>160.37886114113431</c:v>
                </c:pt>
                <c:pt idx="19">
                  <c:v>151.16331987029977</c:v>
                </c:pt>
                <c:pt idx="20">
                  <c:v>140.07053871096193</c:v>
                </c:pt>
                <c:pt idx="21">
                  <c:v>131.73673132715172</c:v>
                </c:pt>
                <c:pt idx="22">
                  <c:v>124.69139313954149</c:v>
                </c:pt>
                <c:pt idx="23">
                  <c:v>119.3241936401388</c:v>
                </c:pt>
                <c:pt idx="24">
                  <c:v>110.33050799249105</c:v>
                </c:pt>
                <c:pt idx="25">
                  <c:v>102.77603959269584</c:v>
                </c:pt>
                <c:pt idx="26">
                  <c:v>96.114682291370386</c:v>
                </c:pt>
                <c:pt idx="27">
                  <c:v>88.238807668240511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18E5-4902-B25C-38ABA53437BD}"/>
            </c:ext>
          </c:extLst>
        </c:ser>
        <c:ser>
          <c:idx val="2"/>
          <c:order val="6"/>
          <c:tx>
            <c:strRef>
              <c:f>'Output - 4 Graph Calculations'!$C$221</c:f>
              <c:strCache>
                <c:ptCount val="1"/>
                <c:pt idx="0">
                  <c:v>SpaceTech Index $bn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2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8E5-4902-B25C-38ABA53437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'Output - 4 Graph Calculations'!$H$214:$AI$214</c:f>
              <c:strCache>
                <c:ptCount val="28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2018 Q4</c:v>
                </c:pt>
                <c:pt idx="4">
                  <c:v>2019 Q1</c:v>
                </c:pt>
                <c:pt idx="5">
                  <c:v>2019 Q2</c:v>
                </c:pt>
                <c:pt idx="6">
                  <c:v>2019 Q3</c:v>
                </c:pt>
                <c:pt idx="7">
                  <c:v>2019 Q4</c:v>
                </c:pt>
                <c:pt idx="8">
                  <c:v>2020 Q1</c:v>
                </c:pt>
                <c:pt idx="9">
                  <c:v>2020 Q2</c:v>
                </c:pt>
                <c:pt idx="10">
                  <c:v>2020 Q3</c:v>
                </c:pt>
                <c:pt idx="11">
                  <c:v>2020 Q4</c:v>
                </c:pt>
                <c:pt idx="12">
                  <c:v>2021 Q1</c:v>
                </c:pt>
                <c:pt idx="13">
                  <c:v>2021 Q2</c:v>
                </c:pt>
                <c:pt idx="14">
                  <c:v>2021 Q3</c:v>
                </c:pt>
                <c:pt idx="15">
                  <c:v>2021 Q4</c:v>
                </c:pt>
                <c:pt idx="16">
                  <c:v>2022 Q1</c:v>
                </c:pt>
                <c:pt idx="17">
                  <c:v>2022 Q2</c:v>
                </c:pt>
                <c:pt idx="18">
                  <c:v>2022 Q3</c:v>
                </c:pt>
                <c:pt idx="19">
                  <c:v>2022 Q4</c:v>
                </c:pt>
                <c:pt idx="20">
                  <c:v>2023 Q1</c:v>
                </c:pt>
                <c:pt idx="21">
                  <c:v>2023 Q2</c:v>
                </c:pt>
                <c:pt idx="22">
                  <c:v>2023 Q3</c:v>
                </c:pt>
                <c:pt idx="23">
                  <c:v>2023 Q4</c:v>
                </c:pt>
                <c:pt idx="24">
                  <c:v>2024 Q1</c:v>
                </c:pt>
                <c:pt idx="25">
                  <c:v>2024 Q2</c:v>
                </c:pt>
                <c:pt idx="26">
                  <c:v>2024 Q3</c:v>
                </c:pt>
                <c:pt idx="27">
                  <c:v>2024 Q4</c:v>
                </c:pt>
              </c:strCache>
              <c:extLst/>
            </c:strRef>
          </c:cat>
          <c:val>
            <c:numRef>
              <c:f>'Output - 4 Graph Calculations'!$H$221:$AI$221</c:f>
              <c:numCache>
                <c:formatCode>_-* #,##0_-;\-* #,##0_-;_-* "-"??_-;_-@_-</c:formatCode>
                <c:ptCount val="28"/>
                <c:pt idx="0">
                  <c:v>100</c:v>
                </c:pt>
                <c:pt idx="1">
                  <c:v>109.090350335762</c:v>
                </c:pt>
                <c:pt idx="2">
                  <c:v>123.73900303908725</c:v>
                </c:pt>
                <c:pt idx="3">
                  <c:v>111.28161641372564</c:v>
                </c:pt>
                <c:pt idx="4">
                  <c:v>144.34434789385949</c:v>
                </c:pt>
                <c:pt idx="5">
                  <c:v>163.59376607322403</c:v>
                </c:pt>
                <c:pt idx="6">
                  <c:v>168.36780303349633</c:v>
                </c:pt>
                <c:pt idx="7">
                  <c:v>164.9934218109004</c:v>
                </c:pt>
                <c:pt idx="8">
                  <c:v>129.76931092483693</c:v>
                </c:pt>
                <c:pt idx="9">
                  <c:v>107.64967089416916</c:v>
                </c:pt>
                <c:pt idx="10">
                  <c:v>185.40471731278839</c:v>
                </c:pt>
                <c:pt idx="11">
                  <c:v>257.96819600030949</c:v>
                </c:pt>
                <c:pt idx="12">
                  <c:v>314.47003739193701</c:v>
                </c:pt>
                <c:pt idx="13">
                  <c:v>424.05327968322143</c:v>
                </c:pt>
                <c:pt idx="14">
                  <c:v>368.26150750066506</c:v>
                </c:pt>
                <c:pt idx="15">
                  <c:v>388.62665206249522</c:v>
                </c:pt>
                <c:pt idx="16">
                  <c:v>390.66682202473419</c:v>
                </c:pt>
                <c:pt idx="17">
                  <c:v>362.96863336195844</c:v>
                </c:pt>
                <c:pt idx="18">
                  <c:v>358.09328948674738</c:v>
                </c:pt>
                <c:pt idx="19">
                  <c:v>271.2583813570962</c:v>
                </c:pt>
                <c:pt idx="20">
                  <c:v>257.81966041964824</c:v>
                </c:pt>
                <c:pt idx="21">
                  <c:v>199.15910622821323</c:v>
                </c:pt>
                <c:pt idx="22">
                  <c:v>220.18127014744735</c:v>
                </c:pt>
                <c:pt idx="23">
                  <c:v>267.41055559342277</c:v>
                </c:pt>
                <c:pt idx="24">
                  <c:v>281.34488231325889</c:v>
                </c:pt>
                <c:pt idx="25">
                  <c:v>330.37426535381832</c:v>
                </c:pt>
                <c:pt idx="26">
                  <c:v>343.40807262994315</c:v>
                </c:pt>
                <c:pt idx="27">
                  <c:v>334.28478418257509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18E5-4902-B25C-38ABA53437BD}"/>
            </c:ext>
          </c:extLst>
        </c:ser>
        <c:ser>
          <c:idx val="3"/>
          <c:order val="7"/>
          <c:tx>
            <c:strRef>
              <c:f>'Output - 4 Graph Calculations'!$C$222</c:f>
              <c:strCache>
                <c:ptCount val="1"/>
                <c:pt idx="0">
                  <c:v>SpaceTech Index # Deals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2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8E5-4902-B25C-38ABA53437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'Output - 4 Graph Calculations'!$H$214:$AI$214</c:f>
              <c:strCache>
                <c:ptCount val="28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2018 Q4</c:v>
                </c:pt>
                <c:pt idx="4">
                  <c:v>2019 Q1</c:v>
                </c:pt>
                <c:pt idx="5">
                  <c:v>2019 Q2</c:v>
                </c:pt>
                <c:pt idx="6">
                  <c:v>2019 Q3</c:v>
                </c:pt>
                <c:pt idx="7">
                  <c:v>2019 Q4</c:v>
                </c:pt>
                <c:pt idx="8">
                  <c:v>2020 Q1</c:v>
                </c:pt>
                <c:pt idx="9">
                  <c:v>2020 Q2</c:v>
                </c:pt>
                <c:pt idx="10">
                  <c:v>2020 Q3</c:v>
                </c:pt>
                <c:pt idx="11">
                  <c:v>2020 Q4</c:v>
                </c:pt>
                <c:pt idx="12">
                  <c:v>2021 Q1</c:v>
                </c:pt>
                <c:pt idx="13">
                  <c:v>2021 Q2</c:v>
                </c:pt>
                <c:pt idx="14">
                  <c:v>2021 Q3</c:v>
                </c:pt>
                <c:pt idx="15">
                  <c:v>2021 Q4</c:v>
                </c:pt>
                <c:pt idx="16">
                  <c:v>2022 Q1</c:v>
                </c:pt>
                <c:pt idx="17">
                  <c:v>2022 Q2</c:v>
                </c:pt>
                <c:pt idx="18">
                  <c:v>2022 Q3</c:v>
                </c:pt>
                <c:pt idx="19">
                  <c:v>2022 Q4</c:v>
                </c:pt>
                <c:pt idx="20">
                  <c:v>2023 Q1</c:v>
                </c:pt>
                <c:pt idx="21">
                  <c:v>2023 Q2</c:v>
                </c:pt>
                <c:pt idx="22">
                  <c:v>2023 Q3</c:v>
                </c:pt>
                <c:pt idx="23">
                  <c:v>2023 Q4</c:v>
                </c:pt>
                <c:pt idx="24">
                  <c:v>2024 Q1</c:v>
                </c:pt>
                <c:pt idx="25">
                  <c:v>2024 Q2</c:v>
                </c:pt>
                <c:pt idx="26">
                  <c:v>2024 Q3</c:v>
                </c:pt>
                <c:pt idx="27">
                  <c:v>2024 Q4</c:v>
                </c:pt>
              </c:strCache>
              <c:extLst/>
            </c:strRef>
          </c:cat>
          <c:val>
            <c:numRef>
              <c:f>'Output - 4 Graph Calculations'!$H$222:$AI$222</c:f>
              <c:numCache>
                <c:formatCode>_-* #,##0_-;\-* #,##0_-;_-* "-"??_-;_-@_-</c:formatCode>
                <c:ptCount val="28"/>
                <c:pt idx="0">
                  <c:v>100</c:v>
                </c:pt>
                <c:pt idx="1">
                  <c:v>113.13868613138686</c:v>
                </c:pt>
                <c:pt idx="2">
                  <c:v>121.16788321167884</c:v>
                </c:pt>
                <c:pt idx="3">
                  <c:v>113.13868613138686</c:v>
                </c:pt>
                <c:pt idx="4">
                  <c:v>108.02919708029196</c:v>
                </c:pt>
                <c:pt idx="5">
                  <c:v>100</c:v>
                </c:pt>
                <c:pt idx="6">
                  <c:v>100</c:v>
                </c:pt>
                <c:pt idx="7">
                  <c:v>108.02919708029196</c:v>
                </c:pt>
                <c:pt idx="8">
                  <c:v>108.02919708029196</c:v>
                </c:pt>
                <c:pt idx="9">
                  <c:v>110.94890510948905</c:v>
                </c:pt>
                <c:pt idx="10">
                  <c:v>108.75912408759123</c:v>
                </c:pt>
                <c:pt idx="11">
                  <c:v>115.32846715328466</c:v>
                </c:pt>
                <c:pt idx="12">
                  <c:v>120.43795620437956</c:v>
                </c:pt>
                <c:pt idx="13">
                  <c:v>148.17518248175185</c:v>
                </c:pt>
                <c:pt idx="14">
                  <c:v>163.50364963503651</c:v>
                </c:pt>
                <c:pt idx="15">
                  <c:v>191.24087591240877</c:v>
                </c:pt>
                <c:pt idx="16">
                  <c:v>221.16788321167883</c:v>
                </c:pt>
                <c:pt idx="17">
                  <c:v>208.02919708029196</c:v>
                </c:pt>
                <c:pt idx="18">
                  <c:v>236.49635036496352</c:v>
                </c:pt>
                <c:pt idx="19">
                  <c:v>247.44525547445258</c:v>
                </c:pt>
                <c:pt idx="20">
                  <c:v>272.26277372262774</c:v>
                </c:pt>
                <c:pt idx="21">
                  <c:v>290.51094890510944</c:v>
                </c:pt>
                <c:pt idx="22">
                  <c:v>281.75182481751824</c:v>
                </c:pt>
                <c:pt idx="23">
                  <c:v>302.91970802919707</c:v>
                </c:pt>
                <c:pt idx="24">
                  <c:v>320.43795620437959</c:v>
                </c:pt>
                <c:pt idx="25">
                  <c:v>385.4014598540146</c:v>
                </c:pt>
                <c:pt idx="26">
                  <c:v>434.30656934306569</c:v>
                </c:pt>
                <c:pt idx="27">
                  <c:v>438.68613138686135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18E5-4902-B25C-38ABA53437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5594703"/>
        <c:axId val="1620253615"/>
        <c:extLst>
          <c:ext xmlns:c15="http://schemas.microsoft.com/office/drawing/2012/chart" uri="{02D57815-91ED-43cb-92C2-25804820EDAC}">
            <c15:filteredLineSeries>
              <c15:ser>
                <c:idx val="4"/>
                <c:order val="0"/>
                <c:tx>
                  <c:strRef>
                    <c:extLst>
                      <c:ext uri="{02D57815-91ED-43cb-92C2-25804820EDAC}">
                        <c15:formulaRef>
                          <c15:sqref>'Output - 4 Graph Calculations'!$C$215</c15:sqref>
                        </c15:formulaRef>
                      </c:ext>
                    </c:extLst>
                    <c:strCache>
                      <c:ptCount val="1"/>
                      <c:pt idx="0">
                        <c:v>General VC Investment $bn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'Output - 4 Graph Calculations'!$H$214:$AI$214</c15:sqref>
                        </c15:formulaRef>
                      </c:ext>
                    </c:extLst>
                    <c:strCache>
                      <c:ptCount val="28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2018 Q4</c:v>
                      </c:pt>
                      <c:pt idx="4">
                        <c:v>2019 Q1</c:v>
                      </c:pt>
                      <c:pt idx="5">
                        <c:v>2019 Q2</c:v>
                      </c:pt>
                      <c:pt idx="6">
                        <c:v>2019 Q3</c:v>
                      </c:pt>
                      <c:pt idx="7">
                        <c:v>2019 Q4</c:v>
                      </c:pt>
                      <c:pt idx="8">
                        <c:v>2020 Q1</c:v>
                      </c:pt>
                      <c:pt idx="9">
                        <c:v>2020 Q2</c:v>
                      </c:pt>
                      <c:pt idx="10">
                        <c:v>2020 Q3</c:v>
                      </c:pt>
                      <c:pt idx="11">
                        <c:v>2020 Q4</c:v>
                      </c:pt>
                      <c:pt idx="12">
                        <c:v>2021 Q1</c:v>
                      </c:pt>
                      <c:pt idx="13">
                        <c:v>2021 Q2</c:v>
                      </c:pt>
                      <c:pt idx="14">
                        <c:v>2021 Q3</c:v>
                      </c:pt>
                      <c:pt idx="15">
                        <c:v>2021 Q4</c:v>
                      </c:pt>
                      <c:pt idx="16">
                        <c:v>2022 Q1</c:v>
                      </c:pt>
                      <c:pt idx="17">
                        <c:v>2022 Q2</c:v>
                      </c:pt>
                      <c:pt idx="18">
                        <c:v>2022 Q3</c:v>
                      </c:pt>
                      <c:pt idx="19">
                        <c:v>2022 Q4</c:v>
                      </c:pt>
                      <c:pt idx="20">
                        <c:v>2023 Q1</c:v>
                      </c:pt>
                      <c:pt idx="21">
                        <c:v>2023 Q2</c:v>
                      </c:pt>
                      <c:pt idx="22">
                        <c:v>2023 Q3</c:v>
                      </c:pt>
                      <c:pt idx="23">
                        <c:v>2023 Q4</c:v>
                      </c:pt>
                      <c:pt idx="24">
                        <c:v>2024 Q1</c:v>
                      </c:pt>
                      <c:pt idx="25">
                        <c:v>2024 Q2</c:v>
                      </c:pt>
                      <c:pt idx="26">
                        <c:v>2024 Q3</c:v>
                      </c:pt>
                      <c:pt idx="27">
                        <c:v>2024 Q4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'Output - 4 Graph Calculations'!$H$215:$AI$215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28"/>
                      <c:pt idx="0">
                        <c:v>80.88345351040968</c:v>
                      </c:pt>
                      <c:pt idx="1">
                        <c:v>90.865418398959889</c:v>
                      </c:pt>
                      <c:pt idx="2">
                        <c:v>80.545470655051105</c:v>
                      </c:pt>
                      <c:pt idx="3">
                        <c:v>98.934749717050423</c:v>
                      </c:pt>
                      <c:pt idx="4">
                        <c:v>81.751213972171882</c:v>
                      </c:pt>
                      <c:pt idx="5">
                        <c:v>75.285537290564861</c:v>
                      </c:pt>
                      <c:pt idx="6">
                        <c:v>88.156789873591435</c:v>
                      </c:pt>
                      <c:pt idx="7">
                        <c:v>94.745460731324997</c:v>
                      </c:pt>
                      <c:pt idx="8">
                        <c:v>76.797418075163733</c:v>
                      </c:pt>
                      <c:pt idx="9">
                        <c:v>77.844727650342975</c:v>
                      </c:pt>
                      <c:pt idx="10">
                        <c:v>102.33648844675643</c:v>
                      </c:pt>
                      <c:pt idx="11">
                        <c:v>117.07452362621589</c:v>
                      </c:pt>
                      <c:pt idx="12">
                        <c:v>165.01917229148324</c:v>
                      </c:pt>
                      <c:pt idx="13">
                        <c:v>176.43853519282811</c:v>
                      </c:pt>
                      <c:pt idx="14">
                        <c:v>197.32513419039026</c:v>
                      </c:pt>
                      <c:pt idx="15">
                        <c:v>211.34105235310145</c:v>
                      </c:pt>
                      <c:pt idx="16">
                        <c:v>181.44341113797014</c:v>
                      </c:pt>
                      <c:pt idx="17">
                        <c:v>153.73888781956828</c:v>
                      </c:pt>
                      <c:pt idx="18">
                        <c:v>105.82846449230981</c:v>
                      </c:pt>
                      <c:pt idx="19">
                        <c:v>94.679266484609911</c:v>
                      </c:pt>
                      <c:pt idx="20">
                        <c:v>96.14559206744913</c:v>
                      </c:pt>
                      <c:pt idx="21">
                        <c:v>84.485526889655333</c:v>
                      </c:pt>
                      <c:pt idx="22">
                        <c:v>87.955246284434978</c:v>
                      </c:pt>
                      <c:pt idx="23">
                        <c:v>86.843957290757146</c:v>
                      </c:pt>
                      <c:pt idx="24">
                        <c:v>75.37747935175166</c:v>
                      </c:pt>
                      <c:pt idx="25">
                        <c:v>94.270559205724993</c:v>
                      </c:pt>
                      <c:pt idx="26">
                        <c:v>70.099999999999994</c:v>
                      </c:pt>
                      <c:pt idx="27">
                        <c:v>108.8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18E5-4902-B25C-38ABA53437BD}"/>
                  </c:ext>
                </c:extLst>
              </c15:ser>
            </c15:filteredLineSeries>
            <c15:filteredLineSeries>
              <c15:ser>
                <c:idx val="5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- 4 Graph Calculations'!$C$216</c15:sqref>
                        </c15:formulaRef>
                      </c:ext>
                    </c:extLst>
                    <c:strCache>
                      <c:ptCount val="1"/>
                      <c:pt idx="0">
                        <c:v>General VC deal #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- 4 Graph Calculations'!$H$214:$AI$214</c15:sqref>
                        </c15:formulaRef>
                      </c:ext>
                    </c:extLst>
                    <c:strCache>
                      <c:ptCount val="28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2018 Q4</c:v>
                      </c:pt>
                      <c:pt idx="4">
                        <c:v>2019 Q1</c:v>
                      </c:pt>
                      <c:pt idx="5">
                        <c:v>2019 Q2</c:v>
                      </c:pt>
                      <c:pt idx="6">
                        <c:v>2019 Q3</c:v>
                      </c:pt>
                      <c:pt idx="7">
                        <c:v>2019 Q4</c:v>
                      </c:pt>
                      <c:pt idx="8">
                        <c:v>2020 Q1</c:v>
                      </c:pt>
                      <c:pt idx="9">
                        <c:v>2020 Q2</c:v>
                      </c:pt>
                      <c:pt idx="10">
                        <c:v>2020 Q3</c:v>
                      </c:pt>
                      <c:pt idx="11">
                        <c:v>2020 Q4</c:v>
                      </c:pt>
                      <c:pt idx="12">
                        <c:v>2021 Q1</c:v>
                      </c:pt>
                      <c:pt idx="13">
                        <c:v>2021 Q2</c:v>
                      </c:pt>
                      <c:pt idx="14">
                        <c:v>2021 Q3</c:v>
                      </c:pt>
                      <c:pt idx="15">
                        <c:v>2021 Q4</c:v>
                      </c:pt>
                      <c:pt idx="16">
                        <c:v>2022 Q1</c:v>
                      </c:pt>
                      <c:pt idx="17">
                        <c:v>2022 Q2</c:v>
                      </c:pt>
                      <c:pt idx="18">
                        <c:v>2022 Q3</c:v>
                      </c:pt>
                      <c:pt idx="19">
                        <c:v>2022 Q4</c:v>
                      </c:pt>
                      <c:pt idx="20">
                        <c:v>2023 Q1</c:v>
                      </c:pt>
                      <c:pt idx="21">
                        <c:v>2023 Q2</c:v>
                      </c:pt>
                      <c:pt idx="22">
                        <c:v>2023 Q3</c:v>
                      </c:pt>
                      <c:pt idx="23">
                        <c:v>2023 Q4</c:v>
                      </c:pt>
                      <c:pt idx="24">
                        <c:v>2024 Q1</c:v>
                      </c:pt>
                      <c:pt idx="25">
                        <c:v>2024 Q2</c:v>
                      </c:pt>
                      <c:pt idx="26">
                        <c:v>2024 Q3</c:v>
                      </c:pt>
                      <c:pt idx="27">
                        <c:v>2024 Q4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- 4 Graph Calculations'!$H$216:$AI$216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28"/>
                      <c:pt idx="0">
                        <c:v>10504</c:v>
                      </c:pt>
                      <c:pt idx="1">
                        <c:v>9102</c:v>
                      </c:pt>
                      <c:pt idx="2">
                        <c:v>8873</c:v>
                      </c:pt>
                      <c:pt idx="3">
                        <c:v>9262</c:v>
                      </c:pt>
                      <c:pt idx="4">
                        <c:v>10724</c:v>
                      </c:pt>
                      <c:pt idx="5">
                        <c:v>9243</c:v>
                      </c:pt>
                      <c:pt idx="6">
                        <c:v>9394</c:v>
                      </c:pt>
                      <c:pt idx="7">
                        <c:v>9906</c:v>
                      </c:pt>
                      <c:pt idx="8">
                        <c:v>11073</c:v>
                      </c:pt>
                      <c:pt idx="9">
                        <c:v>8976</c:v>
                      </c:pt>
                      <c:pt idx="10">
                        <c:v>9740</c:v>
                      </c:pt>
                      <c:pt idx="11">
                        <c:v>11265</c:v>
                      </c:pt>
                      <c:pt idx="12">
                        <c:v>14355</c:v>
                      </c:pt>
                      <c:pt idx="13">
                        <c:v>13263</c:v>
                      </c:pt>
                      <c:pt idx="14">
                        <c:v>13651</c:v>
                      </c:pt>
                      <c:pt idx="15">
                        <c:v>14919</c:v>
                      </c:pt>
                      <c:pt idx="16">
                        <c:v>16144</c:v>
                      </c:pt>
                      <c:pt idx="17">
                        <c:v>13277</c:v>
                      </c:pt>
                      <c:pt idx="18">
                        <c:v>12046</c:v>
                      </c:pt>
                      <c:pt idx="19">
                        <c:v>11679</c:v>
                      </c:pt>
                      <c:pt idx="20">
                        <c:v>12244</c:v>
                      </c:pt>
                      <c:pt idx="21">
                        <c:v>10347</c:v>
                      </c:pt>
                      <c:pt idx="22">
                        <c:v>9569</c:v>
                      </c:pt>
                      <c:pt idx="23">
                        <c:v>9792</c:v>
                      </c:pt>
                      <c:pt idx="24">
                        <c:v>9082</c:v>
                      </c:pt>
                      <c:pt idx="25">
                        <c:v>7691</c:v>
                      </c:pt>
                      <c:pt idx="26">
                        <c:v>7227</c:v>
                      </c:pt>
                      <c:pt idx="27">
                        <c:v>7023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18E5-4902-B25C-38ABA53437BD}"/>
                  </c:ext>
                </c:extLst>
              </c15:ser>
            </c15:filteredLineSeries>
            <c15:filteredLineSeries>
              <c15:ser>
                <c:idx val="6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- 4 Graph Calculations'!$C$217</c15:sqref>
                        </c15:formulaRef>
                      </c:ext>
                    </c:extLst>
                    <c:strCache>
                      <c:ptCount val="1"/>
                      <c:pt idx="0">
                        <c:v>General VC Investment $bn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- 4 Graph Calculations'!$H$214:$AI$214</c15:sqref>
                        </c15:formulaRef>
                      </c:ext>
                    </c:extLst>
                    <c:strCache>
                      <c:ptCount val="28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2018 Q4</c:v>
                      </c:pt>
                      <c:pt idx="4">
                        <c:v>2019 Q1</c:v>
                      </c:pt>
                      <c:pt idx="5">
                        <c:v>2019 Q2</c:v>
                      </c:pt>
                      <c:pt idx="6">
                        <c:v>2019 Q3</c:v>
                      </c:pt>
                      <c:pt idx="7">
                        <c:v>2019 Q4</c:v>
                      </c:pt>
                      <c:pt idx="8">
                        <c:v>2020 Q1</c:v>
                      </c:pt>
                      <c:pt idx="9">
                        <c:v>2020 Q2</c:v>
                      </c:pt>
                      <c:pt idx="10">
                        <c:v>2020 Q3</c:v>
                      </c:pt>
                      <c:pt idx="11">
                        <c:v>2020 Q4</c:v>
                      </c:pt>
                      <c:pt idx="12">
                        <c:v>2021 Q1</c:v>
                      </c:pt>
                      <c:pt idx="13">
                        <c:v>2021 Q2</c:v>
                      </c:pt>
                      <c:pt idx="14">
                        <c:v>2021 Q3</c:v>
                      </c:pt>
                      <c:pt idx="15">
                        <c:v>2021 Q4</c:v>
                      </c:pt>
                      <c:pt idx="16">
                        <c:v>2022 Q1</c:v>
                      </c:pt>
                      <c:pt idx="17">
                        <c:v>2022 Q2</c:v>
                      </c:pt>
                      <c:pt idx="18">
                        <c:v>2022 Q3</c:v>
                      </c:pt>
                      <c:pt idx="19">
                        <c:v>2022 Q4</c:v>
                      </c:pt>
                      <c:pt idx="20">
                        <c:v>2023 Q1</c:v>
                      </c:pt>
                      <c:pt idx="21">
                        <c:v>2023 Q2</c:v>
                      </c:pt>
                      <c:pt idx="22">
                        <c:v>2023 Q3</c:v>
                      </c:pt>
                      <c:pt idx="23">
                        <c:v>2023 Q4</c:v>
                      </c:pt>
                      <c:pt idx="24">
                        <c:v>2024 Q1</c:v>
                      </c:pt>
                      <c:pt idx="25">
                        <c:v>2024 Q2</c:v>
                      </c:pt>
                      <c:pt idx="26">
                        <c:v>2024 Q3</c:v>
                      </c:pt>
                      <c:pt idx="27">
                        <c:v>2024 Q4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- 4 Graph Calculations'!$H$217:$AI$217</c15:sqref>
                        </c15:formulaRef>
                      </c:ext>
                    </c:extLst>
                    <c:numCache>
                      <c:formatCode>_-* #,##0.0_-;\-* #,##0.0_-;_-* "-"??_-;_-@_-</c:formatCode>
                      <c:ptCount val="28"/>
                      <c:pt idx="0">
                        <c:v>259.29999684101551</c:v>
                      </c:pt>
                      <c:pt idx="1">
                        <c:v>297.03123329306953</c:v>
                      </c:pt>
                      <c:pt idx="2">
                        <c:v>316.46534427857557</c:v>
                      </c:pt>
                      <c:pt idx="3">
                        <c:v>351.22909228147108</c:v>
                      </c:pt>
                      <c:pt idx="4">
                        <c:v>352.09685274323328</c:v>
                      </c:pt>
                      <c:pt idx="5">
                        <c:v>336.51697163483834</c:v>
                      </c:pt>
                      <c:pt idx="6">
                        <c:v>344.12829085337864</c:v>
                      </c:pt>
                      <c:pt idx="7">
                        <c:v>339.93900186765319</c:v>
                      </c:pt>
                      <c:pt idx="8">
                        <c:v>334.98520597064498</c:v>
                      </c:pt>
                      <c:pt idx="9">
                        <c:v>337.54439633042318</c:v>
                      </c:pt>
                      <c:pt idx="10">
                        <c:v>351.72409490358814</c:v>
                      </c:pt>
                      <c:pt idx="11">
                        <c:v>374.05315779847899</c:v>
                      </c:pt>
                      <c:pt idx="12">
                        <c:v>462.27491201479853</c:v>
                      </c:pt>
                      <c:pt idx="13">
                        <c:v>560.86871955728361</c:v>
                      </c:pt>
                      <c:pt idx="14">
                        <c:v>655.85736530091754</c:v>
                      </c:pt>
                      <c:pt idx="15">
                        <c:v>750.12389402780298</c:v>
                      </c:pt>
                      <c:pt idx="16">
                        <c:v>766.54813287428988</c:v>
                      </c:pt>
                      <c:pt idx="17">
                        <c:v>743.84848550103004</c:v>
                      </c:pt>
                      <c:pt idx="18">
                        <c:v>652.35181580294966</c:v>
                      </c:pt>
                      <c:pt idx="19">
                        <c:v>535.69002993445815</c:v>
                      </c:pt>
                      <c:pt idx="20">
                        <c:v>450.39221086393712</c:v>
                      </c:pt>
                      <c:pt idx="21">
                        <c:v>381.13884993402417</c:v>
                      </c:pt>
                      <c:pt idx="22">
                        <c:v>363.26563172614931</c:v>
                      </c:pt>
                      <c:pt idx="23">
                        <c:v>355.4303225322966</c:v>
                      </c:pt>
                      <c:pt idx="24">
                        <c:v>334.66220981659916</c:v>
                      </c:pt>
                      <c:pt idx="25">
                        <c:v>344.44724213266875</c:v>
                      </c:pt>
                      <c:pt idx="26">
                        <c:v>326.59199584823386</c:v>
                      </c:pt>
                      <c:pt idx="27">
                        <c:v>348.54803855747662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18E5-4902-B25C-38ABA53437BD}"/>
                  </c:ext>
                </c:extLst>
              </c15:ser>
            </c15:filteredLineSeries>
            <c15:filteredLineSeries>
              <c15:ser>
                <c:idx val="7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- 4 Graph Calculations'!$C$218</c15:sqref>
                        </c15:formulaRef>
                      </c:ext>
                    </c:extLst>
                    <c:strCache>
                      <c:ptCount val="1"/>
                      <c:pt idx="0">
                        <c:v>General VC deal #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- 4 Graph Calculations'!$H$214:$AI$214</c15:sqref>
                        </c15:formulaRef>
                      </c:ext>
                    </c:extLst>
                    <c:strCache>
                      <c:ptCount val="28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2018 Q4</c:v>
                      </c:pt>
                      <c:pt idx="4">
                        <c:v>2019 Q1</c:v>
                      </c:pt>
                      <c:pt idx="5">
                        <c:v>2019 Q2</c:v>
                      </c:pt>
                      <c:pt idx="6">
                        <c:v>2019 Q3</c:v>
                      </c:pt>
                      <c:pt idx="7">
                        <c:v>2019 Q4</c:v>
                      </c:pt>
                      <c:pt idx="8">
                        <c:v>2020 Q1</c:v>
                      </c:pt>
                      <c:pt idx="9">
                        <c:v>2020 Q2</c:v>
                      </c:pt>
                      <c:pt idx="10">
                        <c:v>2020 Q3</c:v>
                      </c:pt>
                      <c:pt idx="11">
                        <c:v>2020 Q4</c:v>
                      </c:pt>
                      <c:pt idx="12">
                        <c:v>2021 Q1</c:v>
                      </c:pt>
                      <c:pt idx="13">
                        <c:v>2021 Q2</c:v>
                      </c:pt>
                      <c:pt idx="14">
                        <c:v>2021 Q3</c:v>
                      </c:pt>
                      <c:pt idx="15">
                        <c:v>2021 Q4</c:v>
                      </c:pt>
                      <c:pt idx="16">
                        <c:v>2022 Q1</c:v>
                      </c:pt>
                      <c:pt idx="17">
                        <c:v>2022 Q2</c:v>
                      </c:pt>
                      <c:pt idx="18">
                        <c:v>2022 Q3</c:v>
                      </c:pt>
                      <c:pt idx="19">
                        <c:v>2022 Q4</c:v>
                      </c:pt>
                      <c:pt idx="20">
                        <c:v>2023 Q1</c:v>
                      </c:pt>
                      <c:pt idx="21">
                        <c:v>2023 Q2</c:v>
                      </c:pt>
                      <c:pt idx="22">
                        <c:v>2023 Q3</c:v>
                      </c:pt>
                      <c:pt idx="23">
                        <c:v>2023 Q4</c:v>
                      </c:pt>
                      <c:pt idx="24">
                        <c:v>2024 Q1</c:v>
                      </c:pt>
                      <c:pt idx="25">
                        <c:v>2024 Q2</c:v>
                      </c:pt>
                      <c:pt idx="26">
                        <c:v>2024 Q3</c:v>
                      </c:pt>
                      <c:pt idx="27">
                        <c:v>2024 Q4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- 4 Graph Calculations'!$H$218:$AI$218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28"/>
                      <c:pt idx="0">
                        <c:v>35158</c:v>
                      </c:pt>
                      <c:pt idx="1">
                        <c:v>36211</c:v>
                      </c:pt>
                      <c:pt idx="2">
                        <c:v>37060</c:v>
                      </c:pt>
                      <c:pt idx="3">
                        <c:v>37741</c:v>
                      </c:pt>
                      <c:pt idx="4">
                        <c:v>37961</c:v>
                      </c:pt>
                      <c:pt idx="5">
                        <c:v>38102</c:v>
                      </c:pt>
                      <c:pt idx="6">
                        <c:v>38623</c:v>
                      </c:pt>
                      <c:pt idx="7">
                        <c:v>39267</c:v>
                      </c:pt>
                      <c:pt idx="8">
                        <c:v>39616</c:v>
                      </c:pt>
                      <c:pt idx="9">
                        <c:v>39349</c:v>
                      </c:pt>
                      <c:pt idx="10">
                        <c:v>39695</c:v>
                      </c:pt>
                      <c:pt idx="11">
                        <c:v>41054</c:v>
                      </c:pt>
                      <c:pt idx="12">
                        <c:v>44336</c:v>
                      </c:pt>
                      <c:pt idx="13">
                        <c:v>48623</c:v>
                      </c:pt>
                      <c:pt idx="14">
                        <c:v>52534</c:v>
                      </c:pt>
                      <c:pt idx="15">
                        <c:v>56188</c:v>
                      </c:pt>
                      <c:pt idx="16">
                        <c:v>57977</c:v>
                      </c:pt>
                      <c:pt idx="17">
                        <c:v>57991</c:v>
                      </c:pt>
                      <c:pt idx="18">
                        <c:v>56386</c:v>
                      </c:pt>
                      <c:pt idx="19">
                        <c:v>53146</c:v>
                      </c:pt>
                      <c:pt idx="20">
                        <c:v>49246</c:v>
                      </c:pt>
                      <c:pt idx="21">
                        <c:v>46316</c:v>
                      </c:pt>
                      <c:pt idx="22">
                        <c:v>43839</c:v>
                      </c:pt>
                      <c:pt idx="23">
                        <c:v>41952</c:v>
                      </c:pt>
                      <c:pt idx="24">
                        <c:v>38790</c:v>
                      </c:pt>
                      <c:pt idx="25">
                        <c:v>36134</c:v>
                      </c:pt>
                      <c:pt idx="26">
                        <c:v>33792</c:v>
                      </c:pt>
                      <c:pt idx="27">
                        <c:v>31023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18E5-4902-B25C-38ABA53437BD}"/>
                  </c:ext>
                </c:extLst>
              </c15:ser>
            </c15:filteredLineSeries>
          </c:ext>
        </c:extLst>
      </c:lineChart>
      <c:catAx>
        <c:axId val="325594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0253615"/>
        <c:crosses val="autoZero"/>
        <c:auto val="1"/>
        <c:lblAlgn val="ctr"/>
        <c:lblOffset val="100"/>
        <c:noMultiLvlLbl val="0"/>
      </c:catAx>
      <c:valAx>
        <c:axId val="1620253615"/>
        <c:scaling>
          <c:orientation val="minMax"/>
        </c:scaling>
        <c:delete val="0"/>
        <c:axPos val="l"/>
        <c:numFmt formatCode="_-* #,##0_-;\-* #,##0_-;_-* &quot;-&quot;??_-;_-@_-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594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137681300044914E-2"/>
          <c:y val="6.939136357843706E-2"/>
          <c:w val="0.85772463739991012"/>
          <c:h val="0.739382612316610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'Output - 4 Graph Calculations'!$C$38</c:f>
              <c:strCache>
                <c:ptCount val="1"/>
                <c:pt idx="0">
                  <c:v>Quaterly Investment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BA-426B-97CC-85C5CDE6089E}"/>
                </c:ext>
              </c:extLst>
            </c:dLbl>
            <c:numFmt formatCode="_-* #,##0.0_-;\-* #,##0.0_-;_-* &quot;-&quot;??_-;_-@_-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'Output - 4 Graph Calculations'!$G$37:$AI$37</c:f>
              <c:strCache>
                <c:ptCount val="29"/>
                <c:pt idx="0">
                  <c:v>2017 Q4</c:v>
                </c:pt>
                <c:pt idx="1">
                  <c:v>2018 Q1</c:v>
                </c:pt>
                <c:pt idx="2">
                  <c:v>2018 Q2</c:v>
                </c:pt>
                <c:pt idx="3">
                  <c:v>2018 Q3</c:v>
                </c:pt>
                <c:pt idx="4">
                  <c:v>2018 Q4</c:v>
                </c:pt>
                <c:pt idx="5">
                  <c:v>2019 Q1</c:v>
                </c:pt>
                <c:pt idx="6">
                  <c:v>2019 Q2</c:v>
                </c:pt>
                <c:pt idx="7">
                  <c:v>2019 Q3</c:v>
                </c:pt>
                <c:pt idx="8">
                  <c:v>2019 Q4</c:v>
                </c:pt>
                <c:pt idx="9">
                  <c:v>2020 Q1</c:v>
                </c:pt>
                <c:pt idx="10">
                  <c:v>2020 Q2</c:v>
                </c:pt>
                <c:pt idx="11">
                  <c:v>2020 Q3</c:v>
                </c:pt>
                <c:pt idx="12">
                  <c:v>2020 Q4</c:v>
                </c:pt>
                <c:pt idx="13">
                  <c:v>2021 Q1</c:v>
                </c:pt>
                <c:pt idx="14">
                  <c:v>2021 Q2</c:v>
                </c:pt>
                <c:pt idx="15">
                  <c:v>2021 Q3</c:v>
                </c:pt>
                <c:pt idx="16">
                  <c:v>2021 Q4</c:v>
                </c:pt>
                <c:pt idx="17">
                  <c:v>2022 Q1</c:v>
                </c:pt>
                <c:pt idx="18">
                  <c:v>2022 Q2</c:v>
                </c:pt>
                <c:pt idx="19">
                  <c:v>2022 Q3</c:v>
                </c:pt>
                <c:pt idx="20">
                  <c:v>2022 Q4</c:v>
                </c:pt>
                <c:pt idx="21">
                  <c:v>2023 Q1</c:v>
                </c:pt>
                <c:pt idx="22">
                  <c:v>2023 Q2</c:v>
                </c:pt>
                <c:pt idx="23">
                  <c:v>2023 Q3</c:v>
                </c:pt>
                <c:pt idx="24">
                  <c:v>2023 Q4</c:v>
                </c:pt>
                <c:pt idx="25">
                  <c:v>2024 Q1</c:v>
                </c:pt>
                <c:pt idx="26">
                  <c:v>2024 Q2</c:v>
                </c:pt>
                <c:pt idx="27">
                  <c:v>2024 Q3</c:v>
                </c:pt>
                <c:pt idx="28">
                  <c:v>2024 Q4</c:v>
                </c:pt>
              </c:strCache>
            </c:strRef>
          </c:cat>
          <c:val>
            <c:numRef>
              <c:f>'Output - 4 Graph Calculations'!$G$38:$AI$38</c:f>
              <c:numCache>
                <c:formatCode>_-* #,##0_-;\-* #,##0_-;_-* "-"??_-;_-@_-</c:formatCode>
                <c:ptCount val="29"/>
                <c:pt idx="0">
                  <c:v>1091975000</c:v>
                </c:pt>
                <c:pt idx="1">
                  <c:v>934445998</c:v>
                </c:pt>
                <c:pt idx="2">
                  <c:v>636461000</c:v>
                </c:pt>
                <c:pt idx="3">
                  <c:v>507847270</c:v>
                </c:pt>
                <c:pt idx="4">
                  <c:v>772762792</c:v>
                </c:pt>
                <c:pt idx="5">
                  <c:v>1781656399</c:v>
                </c:pt>
                <c:pt idx="6">
                  <c:v>1129714478</c:v>
                </c:pt>
                <c:pt idx="7">
                  <c:v>630178777</c:v>
                </c:pt>
                <c:pt idx="8">
                  <c:v>686296528</c:v>
                </c:pt>
                <c:pt idx="9">
                  <c:v>879062095</c:v>
                </c:pt>
                <c:pt idx="10">
                  <c:v>562913483</c:v>
                </c:pt>
                <c:pt idx="11">
                  <c:v>2622599884</c:v>
                </c:pt>
                <c:pt idx="12">
                  <c:v>2545687181</c:v>
                </c:pt>
                <c:pt idx="13">
                  <c:v>2326884025</c:v>
                </c:pt>
                <c:pt idx="14">
                  <c:v>3370910841</c:v>
                </c:pt>
                <c:pt idx="15">
                  <c:v>1192973003</c:v>
                </c:pt>
                <c:pt idx="16">
                  <c:v>3067530402</c:v>
                </c:pt>
                <c:pt idx="17">
                  <c:v>2379162017</c:v>
                </c:pt>
                <c:pt idx="18">
                  <c:v>2661163265</c:v>
                </c:pt>
                <c:pt idx="19">
                  <c:v>1068045574</c:v>
                </c:pt>
                <c:pt idx="20">
                  <c:v>842443906</c:v>
                </c:pt>
                <c:pt idx="21">
                  <c:v>2034803773</c:v>
                </c:pt>
                <c:pt idx="22">
                  <c:v>1158025762</c:v>
                </c:pt>
                <c:pt idx="23">
                  <c:v>1606724477</c:v>
                </c:pt>
                <c:pt idx="24">
                  <c:v>2052662786</c:v>
                </c:pt>
                <c:pt idx="25">
                  <c:v>2391861584</c:v>
                </c:pt>
                <c:pt idx="26">
                  <c:v>2414370940</c:v>
                </c:pt>
                <c:pt idx="27">
                  <c:v>1940707079</c:v>
                </c:pt>
                <c:pt idx="28">
                  <c:v>1818884615.9000001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BA-426B-97CC-85C5CDE608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2848600"/>
        <c:axId val="632852536"/>
      </c:barChart>
      <c:lineChart>
        <c:grouping val="standard"/>
        <c:varyColors val="0"/>
        <c:ser>
          <c:idx val="1"/>
          <c:order val="1"/>
          <c:tx>
            <c:strRef>
              <c:f>'Output - 4 Graph Calculations'!$C$39</c:f>
              <c:strCache>
                <c:ptCount val="1"/>
                <c:pt idx="0">
                  <c:v>12 Months Trailing Investment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8"/>
              <c:layout>
                <c:manualLayout>
                  <c:x val="-1.8932911649178596E-2"/>
                  <c:y val="-2.9530085502082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BA-426B-97CC-85C5CDE6089E}"/>
                </c:ext>
              </c:extLst>
            </c:dLbl>
            <c:numFmt formatCode="_-* #,##0.0_-;\-* #,##0.0_-;_-* &quot;-&quot;??_-;_-@_-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'Output - 4 Graph Calculations'!$G$37:$AI$37</c:f>
              <c:strCache>
                <c:ptCount val="29"/>
                <c:pt idx="0">
                  <c:v>2017 Q4</c:v>
                </c:pt>
                <c:pt idx="1">
                  <c:v>2018 Q1</c:v>
                </c:pt>
                <c:pt idx="2">
                  <c:v>2018 Q2</c:v>
                </c:pt>
                <c:pt idx="3">
                  <c:v>2018 Q3</c:v>
                </c:pt>
                <c:pt idx="4">
                  <c:v>2018 Q4</c:v>
                </c:pt>
                <c:pt idx="5">
                  <c:v>2019 Q1</c:v>
                </c:pt>
                <c:pt idx="6">
                  <c:v>2019 Q2</c:v>
                </c:pt>
                <c:pt idx="7">
                  <c:v>2019 Q3</c:v>
                </c:pt>
                <c:pt idx="8">
                  <c:v>2019 Q4</c:v>
                </c:pt>
                <c:pt idx="9">
                  <c:v>2020 Q1</c:v>
                </c:pt>
                <c:pt idx="10">
                  <c:v>2020 Q2</c:v>
                </c:pt>
                <c:pt idx="11">
                  <c:v>2020 Q3</c:v>
                </c:pt>
                <c:pt idx="12">
                  <c:v>2020 Q4</c:v>
                </c:pt>
                <c:pt idx="13">
                  <c:v>2021 Q1</c:v>
                </c:pt>
                <c:pt idx="14">
                  <c:v>2021 Q2</c:v>
                </c:pt>
                <c:pt idx="15">
                  <c:v>2021 Q3</c:v>
                </c:pt>
                <c:pt idx="16">
                  <c:v>2021 Q4</c:v>
                </c:pt>
                <c:pt idx="17">
                  <c:v>2022 Q1</c:v>
                </c:pt>
                <c:pt idx="18">
                  <c:v>2022 Q2</c:v>
                </c:pt>
                <c:pt idx="19">
                  <c:v>2022 Q3</c:v>
                </c:pt>
                <c:pt idx="20">
                  <c:v>2022 Q4</c:v>
                </c:pt>
                <c:pt idx="21">
                  <c:v>2023 Q1</c:v>
                </c:pt>
                <c:pt idx="22">
                  <c:v>2023 Q2</c:v>
                </c:pt>
                <c:pt idx="23">
                  <c:v>2023 Q3</c:v>
                </c:pt>
                <c:pt idx="24">
                  <c:v>2023 Q4</c:v>
                </c:pt>
                <c:pt idx="25">
                  <c:v>2024 Q1</c:v>
                </c:pt>
                <c:pt idx="26">
                  <c:v>2024 Q2</c:v>
                </c:pt>
                <c:pt idx="27">
                  <c:v>2024 Q3</c:v>
                </c:pt>
                <c:pt idx="28">
                  <c:v>2024 Q4</c:v>
                </c:pt>
              </c:strCache>
            </c:strRef>
          </c:cat>
          <c:val>
            <c:numRef>
              <c:f>'Output - 4 Graph Calculations'!$G$39:$AI$39</c:f>
              <c:numCache>
                <c:formatCode>_-* #,##0_-;\-* #,##0_-;_-* "-"??_-;_-@_-</c:formatCode>
                <c:ptCount val="29"/>
                <c:pt idx="0">
                  <c:v>2090547180</c:v>
                </c:pt>
                <c:pt idx="1">
                  <c:v>2562433178</c:v>
                </c:pt>
                <c:pt idx="2">
                  <c:v>2795367331</c:v>
                </c:pt>
                <c:pt idx="3">
                  <c:v>3170729268</c:v>
                </c:pt>
                <c:pt idx="4">
                  <c:v>2851517060</c:v>
                </c:pt>
                <c:pt idx="5">
                  <c:v>3698727461</c:v>
                </c:pt>
                <c:pt idx="6">
                  <c:v>4191980939</c:v>
                </c:pt>
                <c:pt idx="7">
                  <c:v>4314312446</c:v>
                </c:pt>
                <c:pt idx="8">
                  <c:v>4227846182</c:v>
                </c:pt>
                <c:pt idx="9">
                  <c:v>3325251878</c:v>
                </c:pt>
                <c:pt idx="10">
                  <c:v>2758450883</c:v>
                </c:pt>
                <c:pt idx="11">
                  <c:v>4750871990</c:v>
                </c:pt>
                <c:pt idx="12">
                  <c:v>6610262643</c:v>
                </c:pt>
                <c:pt idx="13">
                  <c:v>8058084573</c:v>
                </c:pt>
                <c:pt idx="14">
                  <c:v>10866081931</c:v>
                </c:pt>
                <c:pt idx="15">
                  <c:v>9436455050</c:v>
                </c:pt>
                <c:pt idx="16">
                  <c:v>9958298271</c:v>
                </c:pt>
                <c:pt idx="17">
                  <c:v>10010576263</c:v>
                </c:pt>
                <c:pt idx="18">
                  <c:v>9300828687</c:v>
                </c:pt>
                <c:pt idx="19">
                  <c:v>9175901258</c:v>
                </c:pt>
                <c:pt idx="20">
                  <c:v>6950814762</c:v>
                </c:pt>
                <c:pt idx="21">
                  <c:v>6606456518</c:v>
                </c:pt>
                <c:pt idx="22">
                  <c:v>5103319015</c:v>
                </c:pt>
                <c:pt idx="23">
                  <c:v>5641997918</c:v>
                </c:pt>
                <c:pt idx="24">
                  <c:v>6852216798</c:v>
                </c:pt>
                <c:pt idx="25">
                  <c:v>7209274609</c:v>
                </c:pt>
                <c:pt idx="26">
                  <c:v>8465619787</c:v>
                </c:pt>
                <c:pt idx="27">
                  <c:v>8799602389</c:v>
                </c:pt>
                <c:pt idx="28">
                  <c:v>8565824218.8999996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DBA-426B-97CC-85C5CDE608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4154768"/>
        <c:axId val="644157392"/>
      </c:lineChart>
      <c:catAx>
        <c:axId val="632848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852536"/>
        <c:crosses val="autoZero"/>
        <c:auto val="1"/>
        <c:lblAlgn val="ctr"/>
        <c:lblOffset val="100"/>
        <c:noMultiLvlLbl val="0"/>
      </c:catAx>
      <c:valAx>
        <c:axId val="632852536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848600"/>
        <c:crosses val="autoZero"/>
        <c:crossBetween val="between"/>
        <c:majorUnit val="1000000000"/>
        <c:dispUnits>
          <c:builtInUnit val="billions"/>
        </c:dispUnits>
      </c:valAx>
      <c:valAx>
        <c:axId val="644157392"/>
        <c:scaling>
          <c:orientation val="minMax"/>
        </c:scaling>
        <c:delete val="0"/>
        <c:axPos val="r"/>
        <c:numFmt formatCode="_-* #,##0_-;\-* #,##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4154768"/>
        <c:crosses val="max"/>
        <c:crossBetween val="between"/>
        <c:dispUnits>
          <c:builtInUnit val="billions"/>
        </c:dispUnits>
      </c:valAx>
      <c:catAx>
        <c:axId val="644154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4157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1092746913580246E-2"/>
          <c:y val="4.3380357142857151E-2"/>
          <c:w val="0.86137738615999104"/>
          <c:h val="7.77082177978082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540951948669437E-2"/>
          <c:y val="9.5233988785635409E-2"/>
          <c:w val="0.91743564693780522"/>
          <c:h val="0.807527515686425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1B2-4741-867C-65EA50DF4FD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1B2-4741-867C-65EA50DF4FD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1B2-4741-867C-65EA50DF4FD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1B2-4741-867C-65EA50DF4FDE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B2-4741-867C-65EA50DF4FD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B2-4741-867C-65EA50DF4FD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01-05</c:v>
                </c:pt>
                <c:pt idx="1">
                  <c:v>06-10</c:v>
                </c:pt>
                <c:pt idx="2">
                  <c:v>11-15</c:v>
                </c:pt>
                <c:pt idx="3">
                  <c:v>16-20</c:v>
                </c:pt>
                <c:pt idx="4">
                  <c:v>21-25 (YTD)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186</c:v>
                </c:pt>
                <c:pt idx="1">
                  <c:v>373</c:v>
                </c:pt>
                <c:pt idx="2">
                  <c:v>2300</c:v>
                </c:pt>
                <c:pt idx="3">
                  <c:v>20000</c:v>
                </c:pt>
                <c:pt idx="4">
                  <c:v>38880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B2-4741-867C-65EA50DF4F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overlap val="-27"/>
        <c:axId val="1028212888"/>
        <c:axId val="1028213280"/>
      </c:barChart>
      <c:catAx>
        <c:axId val="1028212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8213280"/>
        <c:crosses val="autoZero"/>
        <c:auto val="1"/>
        <c:lblAlgn val="ctr"/>
        <c:lblOffset val="100"/>
        <c:noMultiLvlLbl val="0"/>
      </c:catAx>
      <c:valAx>
        <c:axId val="1028213280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1028212888"/>
        <c:crosses val="autoZero"/>
        <c:crossBetween val="between"/>
        <c:dispUnits>
          <c:builtInUnit val="thousands"/>
        </c:dispUnits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0710872162486"/>
          <c:y val="0.10196230158730157"/>
          <c:w val="0.76500537634408605"/>
          <c:h val="0.7465171608254684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'Index Outputs'!$AE$124</c:f>
              <c:strCache>
                <c:ptCount val="1"/>
                <c:pt idx="0">
                  <c:v>2021 Q2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'Index Outputs'!$AD$125:$AD$128</c:f>
              <c:strCache>
                <c:ptCount val="4"/>
                <c:pt idx="0">
                  <c:v>North America</c:v>
                </c:pt>
                <c:pt idx="1">
                  <c:v>Europe</c:v>
                </c:pt>
                <c:pt idx="2">
                  <c:v>Asia</c:v>
                </c:pt>
                <c:pt idx="3">
                  <c:v>ROW</c:v>
                </c:pt>
              </c:strCache>
            </c:strRef>
          </c:cat>
          <c:val>
            <c:numRef>
              <c:f>'Index Outputs'!$AE$125:$AE$128</c:f>
              <c:numCache>
                <c:formatCode>_-* #,##0_-;\-* #,##0_-;_-* "-"??_-;_-@_-</c:formatCode>
                <c:ptCount val="4"/>
                <c:pt idx="0">
                  <c:v>95</c:v>
                </c:pt>
                <c:pt idx="1">
                  <c:v>63</c:v>
                </c:pt>
                <c:pt idx="2">
                  <c:v>38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9E-4B2D-BB95-2E6522BBDEE4}"/>
            </c:ext>
          </c:extLst>
        </c:ser>
        <c:ser>
          <c:idx val="1"/>
          <c:order val="1"/>
          <c:tx>
            <c:strRef>
              <c:f>'Index Outputs'!$AF$124</c:f>
              <c:strCache>
                <c:ptCount val="1"/>
                <c:pt idx="0">
                  <c:v>2022 Q2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'Index Outputs'!$AD$125:$AD$128</c:f>
              <c:strCache>
                <c:ptCount val="4"/>
                <c:pt idx="0">
                  <c:v>North America</c:v>
                </c:pt>
                <c:pt idx="1">
                  <c:v>Europe</c:v>
                </c:pt>
                <c:pt idx="2">
                  <c:v>Asia</c:v>
                </c:pt>
                <c:pt idx="3">
                  <c:v>ROW</c:v>
                </c:pt>
              </c:strCache>
            </c:strRef>
          </c:cat>
          <c:val>
            <c:numRef>
              <c:f>'Index Outputs'!$AF$125:$AF$128</c:f>
              <c:numCache>
                <c:formatCode>_-* #,##0_-;\-* #,##0_-;_-* "-"??_-;_-@_-</c:formatCode>
                <c:ptCount val="4"/>
                <c:pt idx="0">
                  <c:v>144</c:v>
                </c:pt>
                <c:pt idx="1">
                  <c:v>74</c:v>
                </c:pt>
                <c:pt idx="2">
                  <c:v>59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9E-4B2D-BB95-2E6522BBDEE4}"/>
            </c:ext>
          </c:extLst>
        </c:ser>
        <c:ser>
          <c:idx val="2"/>
          <c:order val="2"/>
          <c:tx>
            <c:strRef>
              <c:f>'Index Outputs'!$AG$124</c:f>
              <c:strCache>
                <c:ptCount val="1"/>
                <c:pt idx="0">
                  <c:v>2023 Q2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'Index Outputs'!$AD$125:$AD$128</c:f>
              <c:strCache>
                <c:ptCount val="4"/>
                <c:pt idx="0">
                  <c:v>North America</c:v>
                </c:pt>
                <c:pt idx="1">
                  <c:v>Europe</c:v>
                </c:pt>
                <c:pt idx="2">
                  <c:v>Asia</c:v>
                </c:pt>
                <c:pt idx="3">
                  <c:v>ROW</c:v>
                </c:pt>
              </c:strCache>
            </c:strRef>
          </c:cat>
          <c:val>
            <c:numRef>
              <c:f>'Index Outputs'!$AG$125:$AG$128</c:f>
              <c:numCache>
                <c:formatCode>_-* #,##0_-;\-* #,##0_-;_-* "-"??_-;_-@_-</c:formatCode>
                <c:ptCount val="4"/>
                <c:pt idx="0">
                  <c:v>158</c:v>
                </c:pt>
                <c:pt idx="1">
                  <c:v>114</c:v>
                </c:pt>
                <c:pt idx="2">
                  <c:v>110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9E-4B2D-BB95-2E6522BBDEE4}"/>
            </c:ext>
          </c:extLst>
        </c:ser>
        <c:ser>
          <c:idx val="3"/>
          <c:order val="3"/>
          <c:tx>
            <c:strRef>
              <c:f>'Index Outputs'!$AH$124</c:f>
              <c:strCache>
                <c:ptCount val="1"/>
                <c:pt idx="0">
                  <c:v>2024 Q2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'Index Outputs'!$AD$125:$AD$128</c:f>
              <c:strCache>
                <c:ptCount val="4"/>
                <c:pt idx="0">
                  <c:v>North America</c:v>
                </c:pt>
                <c:pt idx="1">
                  <c:v>Europe</c:v>
                </c:pt>
                <c:pt idx="2">
                  <c:v>Asia</c:v>
                </c:pt>
                <c:pt idx="3">
                  <c:v>ROW</c:v>
                </c:pt>
              </c:strCache>
            </c:strRef>
          </c:cat>
          <c:val>
            <c:numRef>
              <c:f>'Index Outputs'!$AH$125:$AH$128</c:f>
              <c:numCache>
                <c:formatCode>_-* #,##0_-;\-* #,##0_-;_-* "-"??_-;_-@_-</c:formatCode>
                <c:ptCount val="4"/>
                <c:pt idx="0">
                  <c:v>212</c:v>
                </c:pt>
                <c:pt idx="1">
                  <c:v>150</c:v>
                </c:pt>
                <c:pt idx="2">
                  <c:v>149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D9E-4B2D-BB95-2E6522BBDEE4}"/>
            </c:ext>
          </c:extLst>
        </c:ser>
        <c:ser>
          <c:idx val="4"/>
          <c:order val="4"/>
          <c:tx>
            <c:strRef>
              <c:f>'Index Outputs'!$AI$124</c:f>
              <c:strCache>
                <c:ptCount val="1"/>
                <c:pt idx="0">
                  <c:v>2025 Q2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'Index Outputs'!$AD$125:$AD$128</c:f>
              <c:strCache>
                <c:ptCount val="4"/>
                <c:pt idx="0">
                  <c:v>North America</c:v>
                </c:pt>
                <c:pt idx="1">
                  <c:v>Europe</c:v>
                </c:pt>
                <c:pt idx="2">
                  <c:v>Asia</c:v>
                </c:pt>
                <c:pt idx="3">
                  <c:v>ROW</c:v>
                </c:pt>
              </c:strCache>
            </c:strRef>
          </c:cat>
          <c:val>
            <c:numRef>
              <c:f>'Index Outputs'!$AI$125:$AI$128</c:f>
              <c:numCache>
                <c:formatCode>_-* #,##0_-;\-* #,##0_-;_-* "-"??_-;_-@_-</c:formatCode>
                <c:ptCount val="4"/>
                <c:pt idx="0">
                  <c:v>218</c:v>
                </c:pt>
                <c:pt idx="1">
                  <c:v>142</c:v>
                </c:pt>
                <c:pt idx="2">
                  <c:v>192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D9E-4B2D-BB95-2E6522BBDE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29171952"/>
        <c:axId val="629172608"/>
      </c:barChart>
      <c:catAx>
        <c:axId val="629171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9172608"/>
        <c:crosses val="autoZero"/>
        <c:auto val="1"/>
        <c:lblAlgn val="ctr"/>
        <c:lblOffset val="100"/>
        <c:noMultiLvlLbl val="0"/>
      </c:catAx>
      <c:valAx>
        <c:axId val="629172608"/>
        <c:scaling>
          <c:orientation val="minMax"/>
        </c:scaling>
        <c:delete val="0"/>
        <c:axPos val="b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9171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4578494623655909"/>
          <c:y val="0.27647110333762936"/>
          <c:w val="0.1542150282294216"/>
          <c:h val="0.31832060391414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'Index Outputs'!$AE$165</c:f>
              <c:strCache>
                <c:ptCount val="1"/>
                <c:pt idx="0">
                  <c:v>2021 Q2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'Index Outputs'!$AD$166:$AD$170</c:f>
              <c:strCache>
                <c:ptCount val="5"/>
                <c:pt idx="0">
                  <c:v> Seed </c:v>
                </c:pt>
                <c:pt idx="1">
                  <c:v>Series A</c:v>
                </c:pt>
                <c:pt idx="2">
                  <c:v>Series B</c:v>
                </c:pt>
                <c:pt idx="3">
                  <c:v>Series C</c:v>
                </c:pt>
                <c:pt idx="4">
                  <c:v>Series D+</c:v>
                </c:pt>
              </c:strCache>
            </c:strRef>
          </c:cat>
          <c:val>
            <c:numRef>
              <c:f>'Index Outputs'!$AE$166:$AE$170</c:f>
              <c:numCache>
                <c:formatCode>_-* #,##0_-;\-* #,##0_-;_-* "-"??_-;_-@_-</c:formatCode>
                <c:ptCount val="5"/>
                <c:pt idx="0">
                  <c:v>89</c:v>
                </c:pt>
                <c:pt idx="1">
                  <c:v>52</c:v>
                </c:pt>
                <c:pt idx="2">
                  <c:v>36</c:v>
                </c:pt>
                <c:pt idx="3">
                  <c:v>10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82-45D8-BF0C-7B3F929A040F}"/>
            </c:ext>
          </c:extLst>
        </c:ser>
        <c:ser>
          <c:idx val="1"/>
          <c:order val="1"/>
          <c:tx>
            <c:strRef>
              <c:f>'Index Outputs'!$AF$165</c:f>
              <c:strCache>
                <c:ptCount val="1"/>
                <c:pt idx="0">
                  <c:v>2022 Q2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'Index Outputs'!$AD$166:$AD$170</c:f>
              <c:strCache>
                <c:ptCount val="5"/>
                <c:pt idx="0">
                  <c:v> Seed </c:v>
                </c:pt>
                <c:pt idx="1">
                  <c:v>Series A</c:v>
                </c:pt>
                <c:pt idx="2">
                  <c:v>Series B</c:v>
                </c:pt>
                <c:pt idx="3">
                  <c:v>Series C</c:v>
                </c:pt>
                <c:pt idx="4">
                  <c:v>Series D+</c:v>
                </c:pt>
              </c:strCache>
            </c:strRef>
          </c:cat>
          <c:val>
            <c:numRef>
              <c:f>'Index Outputs'!$AF$166:$AF$170</c:f>
              <c:numCache>
                <c:formatCode>_-* #,##0_-;\-* #,##0_-;_-* "-"??_-;_-@_-</c:formatCode>
                <c:ptCount val="5"/>
                <c:pt idx="0">
                  <c:v>133</c:v>
                </c:pt>
                <c:pt idx="1">
                  <c:v>91</c:v>
                </c:pt>
                <c:pt idx="2">
                  <c:v>38</c:v>
                </c:pt>
                <c:pt idx="3">
                  <c:v>11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82-45D8-BF0C-7B3F929A040F}"/>
            </c:ext>
          </c:extLst>
        </c:ser>
        <c:ser>
          <c:idx val="2"/>
          <c:order val="2"/>
          <c:tx>
            <c:strRef>
              <c:f>'Index Outputs'!$AG$165</c:f>
              <c:strCache>
                <c:ptCount val="1"/>
                <c:pt idx="0">
                  <c:v>2023 Q2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'Index Outputs'!$AD$166:$AD$170</c:f>
              <c:strCache>
                <c:ptCount val="5"/>
                <c:pt idx="0">
                  <c:v> Seed </c:v>
                </c:pt>
                <c:pt idx="1">
                  <c:v>Series A</c:v>
                </c:pt>
                <c:pt idx="2">
                  <c:v>Series B</c:v>
                </c:pt>
                <c:pt idx="3">
                  <c:v>Series C</c:v>
                </c:pt>
                <c:pt idx="4">
                  <c:v>Series D+</c:v>
                </c:pt>
              </c:strCache>
            </c:strRef>
          </c:cat>
          <c:val>
            <c:numRef>
              <c:f>'Index Outputs'!$AG$166:$AG$170</c:f>
              <c:numCache>
                <c:formatCode>_-* #,##0_-;\-* #,##0_-;_-* "-"??_-;_-@_-</c:formatCode>
                <c:ptCount val="5"/>
                <c:pt idx="0">
                  <c:v>217</c:v>
                </c:pt>
                <c:pt idx="1">
                  <c:v>97</c:v>
                </c:pt>
                <c:pt idx="2">
                  <c:v>52</c:v>
                </c:pt>
                <c:pt idx="3">
                  <c:v>21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82-45D8-BF0C-7B3F929A040F}"/>
            </c:ext>
          </c:extLst>
        </c:ser>
        <c:ser>
          <c:idx val="3"/>
          <c:order val="3"/>
          <c:tx>
            <c:strRef>
              <c:f>'Index Outputs'!$AH$165</c:f>
              <c:strCache>
                <c:ptCount val="1"/>
                <c:pt idx="0">
                  <c:v>2024 Q2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'Index Outputs'!$AD$166:$AD$170</c:f>
              <c:strCache>
                <c:ptCount val="5"/>
                <c:pt idx="0">
                  <c:v> Seed </c:v>
                </c:pt>
                <c:pt idx="1">
                  <c:v>Series A</c:v>
                </c:pt>
                <c:pt idx="2">
                  <c:v>Series B</c:v>
                </c:pt>
                <c:pt idx="3">
                  <c:v>Series C</c:v>
                </c:pt>
                <c:pt idx="4">
                  <c:v>Series D+</c:v>
                </c:pt>
              </c:strCache>
            </c:strRef>
          </c:cat>
          <c:val>
            <c:numRef>
              <c:f>'Index Outputs'!$AH$166:$AH$170</c:f>
              <c:numCache>
                <c:formatCode>_-* #,##0_-;\-* #,##0_-;_-* "-"??_-;_-@_-</c:formatCode>
                <c:ptCount val="5"/>
                <c:pt idx="0">
                  <c:v>285</c:v>
                </c:pt>
                <c:pt idx="1">
                  <c:v>117</c:v>
                </c:pt>
                <c:pt idx="2">
                  <c:v>76</c:v>
                </c:pt>
                <c:pt idx="3">
                  <c:v>32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82-45D8-BF0C-7B3F929A040F}"/>
            </c:ext>
          </c:extLst>
        </c:ser>
        <c:ser>
          <c:idx val="4"/>
          <c:order val="4"/>
          <c:tx>
            <c:strRef>
              <c:f>'Index Outputs'!$AI$165</c:f>
              <c:strCache>
                <c:ptCount val="1"/>
                <c:pt idx="0">
                  <c:v>2025 Q2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'Index Outputs'!$AD$166:$AD$170</c:f>
              <c:strCache>
                <c:ptCount val="5"/>
                <c:pt idx="0">
                  <c:v> Seed </c:v>
                </c:pt>
                <c:pt idx="1">
                  <c:v>Series A</c:v>
                </c:pt>
                <c:pt idx="2">
                  <c:v>Series B</c:v>
                </c:pt>
                <c:pt idx="3">
                  <c:v>Series C</c:v>
                </c:pt>
                <c:pt idx="4">
                  <c:v>Series D+</c:v>
                </c:pt>
              </c:strCache>
            </c:strRef>
          </c:cat>
          <c:val>
            <c:numRef>
              <c:f>'Index Outputs'!$AI$166:$AI$170</c:f>
              <c:numCache>
                <c:formatCode>_-* #,##0_-;\-* #,##0_-;_-* "-"??_-;_-@_-</c:formatCode>
                <c:ptCount val="5"/>
                <c:pt idx="0">
                  <c:v>304</c:v>
                </c:pt>
                <c:pt idx="1">
                  <c:v>124</c:v>
                </c:pt>
                <c:pt idx="2">
                  <c:v>83</c:v>
                </c:pt>
                <c:pt idx="3">
                  <c:v>37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82-45D8-BF0C-7B3F929A04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9163096"/>
        <c:axId val="629166376"/>
      </c:barChart>
      <c:catAx>
        <c:axId val="629163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9166376"/>
        <c:crosses val="autoZero"/>
        <c:auto val="1"/>
        <c:lblAlgn val="ctr"/>
        <c:lblOffset val="100"/>
        <c:noMultiLvlLbl val="0"/>
      </c:catAx>
      <c:valAx>
        <c:axId val="629166376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9163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'Index Outputs'!$AD$77</c:f>
              <c:strCache>
                <c:ptCount val="1"/>
                <c:pt idx="0">
                  <c:v>Category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cat>
            <c:strRef>
              <c:f>'Index Outputs'!$AE$77:$AM$77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 YTD</c:v>
                </c:pt>
              </c:strCache>
            </c:strRef>
          </c:cat>
          <c:val>
            <c:numRef>
              <c:f>'Index Outputs'!$AE$77:$AL$77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3ACA-4FC9-A412-28167D3647F3}"/>
            </c:ext>
          </c:extLst>
        </c:ser>
        <c:ser>
          <c:idx val="1"/>
          <c:order val="1"/>
          <c:tx>
            <c:strRef>
              <c:f>'Index Outputs'!$AD$78</c:f>
              <c:strCache>
                <c:ptCount val="1"/>
                <c:pt idx="0">
                  <c:v>Build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  <a:effectLst/>
          </c:spPr>
          <c:cat>
            <c:strRef>
              <c:f>'Index Outputs'!$AE$77:$AM$77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 YTD</c:v>
                </c:pt>
              </c:strCache>
            </c:strRef>
          </c:cat>
          <c:val>
            <c:numRef>
              <c:f>'Index Outputs'!$AE$78:$AM$78</c:f>
              <c:numCache>
                <c:formatCode>_-* #,##0_-;\-* #,##0_-;_-* "-"??_-;_-@_-</c:formatCode>
                <c:ptCount val="9"/>
                <c:pt idx="0">
                  <c:v>189175000</c:v>
                </c:pt>
                <c:pt idx="1">
                  <c:v>136411021</c:v>
                </c:pt>
                <c:pt idx="2">
                  <c:v>163661990</c:v>
                </c:pt>
                <c:pt idx="3">
                  <c:v>122032604</c:v>
                </c:pt>
                <c:pt idx="4">
                  <c:v>617294230</c:v>
                </c:pt>
                <c:pt idx="5">
                  <c:v>786425731</c:v>
                </c:pt>
                <c:pt idx="6">
                  <c:v>934158778</c:v>
                </c:pt>
                <c:pt idx="7">
                  <c:v>1593584045</c:v>
                </c:pt>
                <c:pt idx="8">
                  <c:v>1346327467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CA-4FC9-A412-28167D3647F3}"/>
            </c:ext>
          </c:extLst>
        </c:ser>
        <c:ser>
          <c:idx val="2"/>
          <c:order val="2"/>
          <c:tx>
            <c:strRef>
              <c:f>'Index Outputs'!$AD$79</c:f>
              <c:strCache>
                <c:ptCount val="1"/>
                <c:pt idx="0">
                  <c:v>Launch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  <a:effectLst/>
          </c:spPr>
          <c:cat>
            <c:strRef>
              <c:f>'Index Outputs'!$AE$77:$AM$77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 YTD</c:v>
                </c:pt>
              </c:strCache>
            </c:strRef>
          </c:cat>
          <c:val>
            <c:numRef>
              <c:f>'Index Outputs'!$AE$79:$AM$79</c:f>
              <c:numCache>
                <c:formatCode>_-* #,##0_-;\-* #,##0_-;_-* "-"??_-;_-@_-</c:formatCode>
                <c:ptCount val="9"/>
                <c:pt idx="0">
                  <c:v>358060000</c:v>
                </c:pt>
                <c:pt idx="1">
                  <c:v>692046050</c:v>
                </c:pt>
                <c:pt idx="2">
                  <c:v>407533616</c:v>
                </c:pt>
                <c:pt idx="3">
                  <c:v>1421317803</c:v>
                </c:pt>
                <c:pt idx="4">
                  <c:v>1757389169</c:v>
                </c:pt>
                <c:pt idx="5">
                  <c:v>1094548742</c:v>
                </c:pt>
                <c:pt idx="6">
                  <c:v>1223219353</c:v>
                </c:pt>
                <c:pt idx="7">
                  <c:v>1532318265</c:v>
                </c:pt>
                <c:pt idx="8">
                  <c:v>1281593022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CA-4FC9-A412-28167D3647F3}"/>
            </c:ext>
          </c:extLst>
        </c:ser>
        <c:ser>
          <c:idx val="3"/>
          <c:order val="3"/>
          <c:tx>
            <c:strRef>
              <c:f>'Index Outputs'!$AD$80</c:f>
              <c:strCache>
                <c:ptCount val="1"/>
                <c:pt idx="0">
                  <c:v>Collect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  <a:effectLst/>
          </c:spPr>
          <c:cat>
            <c:strRef>
              <c:f>'Index Outputs'!$AE$77:$AM$77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 YTD</c:v>
                </c:pt>
              </c:strCache>
            </c:strRef>
          </c:cat>
          <c:val>
            <c:numRef>
              <c:f>'Index Outputs'!$AE$80:$AM$80</c:f>
              <c:numCache>
                <c:formatCode>_-* #,##0_-;\-* #,##0_-;_-* "-"??_-;_-@_-</c:formatCode>
                <c:ptCount val="9"/>
                <c:pt idx="0">
                  <c:v>865267000</c:v>
                </c:pt>
                <c:pt idx="1">
                  <c:v>1463750434</c:v>
                </c:pt>
                <c:pt idx="2">
                  <c:v>2867376232</c:v>
                </c:pt>
                <c:pt idx="3">
                  <c:v>4456424440</c:v>
                </c:pt>
                <c:pt idx="4">
                  <c:v>4590469169</c:v>
                </c:pt>
                <c:pt idx="5">
                  <c:v>2723575445</c:v>
                </c:pt>
                <c:pt idx="6">
                  <c:v>1780543873</c:v>
                </c:pt>
                <c:pt idx="7">
                  <c:v>2149769506</c:v>
                </c:pt>
                <c:pt idx="8">
                  <c:v>685496231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CA-4FC9-A412-28167D3647F3}"/>
            </c:ext>
          </c:extLst>
        </c:ser>
        <c:ser>
          <c:idx val="4"/>
          <c:order val="4"/>
          <c:tx>
            <c:strRef>
              <c:f>'Index Outputs'!$AD$81</c:f>
              <c:strCache>
                <c:ptCount val="1"/>
                <c:pt idx="0">
                  <c:v>Downlink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effectLst/>
          </c:spPr>
          <c:cat>
            <c:strRef>
              <c:f>'Index Outputs'!$AE$77:$AM$77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 YTD</c:v>
                </c:pt>
              </c:strCache>
            </c:strRef>
          </c:cat>
          <c:val>
            <c:numRef>
              <c:f>'Index Outputs'!$AE$81:$AM$81</c:f>
              <c:numCache>
                <c:formatCode>_-* #,##0_-;\-* #,##0_-;_-* "-"??_-;_-@_-</c:formatCode>
                <c:ptCount val="9"/>
                <c:pt idx="0">
                  <c:v>117226847</c:v>
                </c:pt>
                <c:pt idx="1">
                  <c:v>50833469</c:v>
                </c:pt>
                <c:pt idx="2">
                  <c:v>115106586</c:v>
                </c:pt>
                <c:pt idx="3">
                  <c:v>177228499</c:v>
                </c:pt>
                <c:pt idx="4">
                  <c:v>204096268</c:v>
                </c:pt>
                <c:pt idx="5">
                  <c:v>224371942</c:v>
                </c:pt>
                <c:pt idx="6">
                  <c:v>242027732</c:v>
                </c:pt>
                <c:pt idx="7">
                  <c:v>456487746</c:v>
                </c:pt>
                <c:pt idx="8">
                  <c:v>325849452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CA-4FC9-A412-28167D3647F3}"/>
            </c:ext>
          </c:extLst>
        </c:ser>
        <c:ser>
          <c:idx val="5"/>
          <c:order val="5"/>
          <c:tx>
            <c:strRef>
              <c:f>'Index Outputs'!$AD$82</c:f>
              <c:strCache>
                <c:ptCount val="1"/>
                <c:pt idx="0">
                  <c:v>Analyse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  <a:effectLst/>
          </c:spPr>
          <c:cat>
            <c:strRef>
              <c:f>'Index Outputs'!$AE$77:$AM$77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 YTD</c:v>
                </c:pt>
              </c:strCache>
            </c:strRef>
          </c:cat>
          <c:val>
            <c:numRef>
              <c:f>'Index Outputs'!$AE$82:$AM$82</c:f>
              <c:numCache>
                <c:formatCode>_-* #,##0_-;\-* #,##0_-;_-* "-"??_-;_-@_-</c:formatCode>
                <c:ptCount val="9"/>
                <c:pt idx="0">
                  <c:v>389418333</c:v>
                </c:pt>
                <c:pt idx="1">
                  <c:v>183919086</c:v>
                </c:pt>
                <c:pt idx="2">
                  <c:v>156027074</c:v>
                </c:pt>
                <c:pt idx="3">
                  <c:v>149534983</c:v>
                </c:pt>
                <c:pt idx="4">
                  <c:v>475554849</c:v>
                </c:pt>
                <c:pt idx="5">
                  <c:v>479911909</c:v>
                </c:pt>
                <c:pt idx="6">
                  <c:v>112553104</c:v>
                </c:pt>
                <c:pt idx="7">
                  <c:v>424906493</c:v>
                </c:pt>
                <c:pt idx="8">
                  <c:v>94021418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ACA-4FC9-A412-28167D3647F3}"/>
            </c:ext>
          </c:extLst>
        </c:ser>
        <c:ser>
          <c:idx val="6"/>
          <c:order val="6"/>
          <c:tx>
            <c:strRef>
              <c:f>'Index Outputs'!$AD$83</c:f>
              <c:strCache>
                <c:ptCount val="1"/>
                <c:pt idx="0">
                  <c:v>Product</c:v>
                </c:pt>
              </c:strCache>
            </c:strRef>
          </c:tx>
          <c:spPr>
            <a:solidFill>
              <a:srgbClr val="70AD47"/>
            </a:solidFill>
            <a:ln w="25400">
              <a:noFill/>
            </a:ln>
            <a:effectLst/>
          </c:spPr>
          <c:cat>
            <c:strRef>
              <c:f>'Index Outputs'!$AE$77:$AM$77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 YTD</c:v>
                </c:pt>
              </c:strCache>
            </c:strRef>
          </c:cat>
          <c:val>
            <c:numRef>
              <c:f>'Index Outputs'!$AE$83:$AM$83</c:f>
              <c:numCache>
                <c:formatCode>_-* #,##0_-;\-* #,##0_-;_-* "-"??_-;_-@_-</c:formatCode>
                <c:ptCount val="9"/>
                <c:pt idx="0">
                  <c:v>29200000</c:v>
                </c:pt>
                <c:pt idx="1">
                  <c:v>308541000</c:v>
                </c:pt>
                <c:pt idx="2">
                  <c:v>408620684</c:v>
                </c:pt>
                <c:pt idx="3">
                  <c:v>181514314</c:v>
                </c:pt>
                <c:pt idx="4">
                  <c:v>453672128</c:v>
                </c:pt>
                <c:pt idx="5">
                  <c:v>940388249</c:v>
                </c:pt>
                <c:pt idx="6">
                  <c:v>985765307</c:v>
                </c:pt>
                <c:pt idx="7">
                  <c:v>1269961361.9000001</c:v>
                </c:pt>
                <c:pt idx="8">
                  <c:v>604312684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ACA-4FC9-A412-28167D3647F3}"/>
            </c:ext>
          </c:extLst>
        </c:ser>
        <c:ser>
          <c:idx val="7"/>
          <c:order val="7"/>
          <c:tx>
            <c:strRef>
              <c:f>'Index Outputs'!$AD$84</c:f>
              <c:strCache>
                <c:ptCount val="1"/>
                <c:pt idx="0">
                  <c:v>Beyond Earth</c:v>
                </c:pt>
              </c:strCache>
            </c:strRef>
          </c:tx>
          <c:spPr>
            <a:solidFill>
              <a:srgbClr val="264478"/>
            </a:solidFill>
            <a:ln w="25400">
              <a:noFill/>
            </a:ln>
          </c:spPr>
          <c:cat>
            <c:strRef>
              <c:f>'Index Outputs'!$AE$77:$AM$77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 YTD</c:v>
                </c:pt>
              </c:strCache>
            </c:strRef>
          </c:cat>
          <c:val>
            <c:numRef>
              <c:f>'Index Outputs'!$AE$84:$AM$84</c:f>
              <c:numCache>
                <c:formatCode>_-* #,##0_-;\-* #,##0_-;_-* "-"??_-;_-@_-</c:formatCode>
                <c:ptCount val="9"/>
                <c:pt idx="0">
                  <c:v>142200000</c:v>
                </c:pt>
                <c:pt idx="1">
                  <c:v>16016000</c:v>
                </c:pt>
                <c:pt idx="2">
                  <c:v>109520000</c:v>
                </c:pt>
                <c:pt idx="3">
                  <c:v>102210000</c:v>
                </c:pt>
                <c:pt idx="4">
                  <c:v>1859822458</c:v>
                </c:pt>
                <c:pt idx="5">
                  <c:v>701592744</c:v>
                </c:pt>
                <c:pt idx="6">
                  <c:v>1573948651</c:v>
                </c:pt>
                <c:pt idx="7">
                  <c:v>980321074</c:v>
                </c:pt>
                <c:pt idx="8">
                  <c:v>763131908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ACA-4FC9-A412-28167D3647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3318392"/>
        <c:axId val="283317408"/>
        <c:extLst/>
      </c:areaChart>
      <c:catAx>
        <c:axId val="283318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83317408"/>
        <c:crosses val="autoZero"/>
        <c:auto val="1"/>
        <c:lblAlgn val="ctr"/>
        <c:lblOffset val="100"/>
        <c:noMultiLvlLbl val="0"/>
      </c:catAx>
      <c:valAx>
        <c:axId val="283317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83318392"/>
        <c:crosses val="autoZero"/>
        <c:crossBetween val="midCat"/>
        <c:dispUnits>
          <c:builtInUnit val="billions"/>
        </c:dispUnits>
      </c:valAx>
    </c:plotArea>
    <c:legend>
      <c:legendPos val="r"/>
      <c:legendEntry>
        <c:idx val="7"/>
        <c:delete val="1"/>
      </c:legendEntry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zero"/>
    <c:showDLblsOverMax val="0"/>
    <c:extLst/>
  </c:chart>
  <c:txPr>
    <a:bodyPr/>
    <a:lstStyle/>
    <a:p>
      <a:pPr>
        <a:defRPr sz="900">
          <a:solidFill>
            <a:schemeClr val="bg1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89423293569663E-2"/>
          <c:y val="6.4459341693812594E-2"/>
          <c:w val="0.85772463739991012"/>
          <c:h val="0.8137275730900512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'Index Outputs'!$AD$28</c:f>
              <c:strCache>
                <c:ptCount val="1"/>
                <c:pt idx="0">
                  <c:v>Quaterly Investment ($bn)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'Index Outputs'!$AJ$27:$BM$27</c:f>
              <c:strCache>
                <c:ptCount val="30"/>
                <c:pt idx="0">
                  <c:v>2018 Q2</c:v>
                </c:pt>
                <c:pt idx="1">
                  <c:v>2018 Q3</c:v>
                </c:pt>
                <c:pt idx="2">
                  <c:v>2018 Q4</c:v>
                </c:pt>
                <c:pt idx="3">
                  <c:v>2019 Q1</c:v>
                </c:pt>
                <c:pt idx="4">
                  <c:v>2019 Q2</c:v>
                </c:pt>
                <c:pt idx="5">
                  <c:v>2019 Q3</c:v>
                </c:pt>
                <c:pt idx="6">
                  <c:v>2019 Q4</c:v>
                </c:pt>
                <c:pt idx="7">
                  <c:v>2020 Q1</c:v>
                </c:pt>
                <c:pt idx="8">
                  <c:v>2020 Q2</c:v>
                </c:pt>
                <c:pt idx="9">
                  <c:v>2020 Q3</c:v>
                </c:pt>
                <c:pt idx="10">
                  <c:v>2020 Q4</c:v>
                </c:pt>
                <c:pt idx="11">
                  <c:v>2021 Q1</c:v>
                </c:pt>
                <c:pt idx="12">
                  <c:v>2021 Q2</c:v>
                </c:pt>
                <c:pt idx="13">
                  <c:v>2021 Q3</c:v>
                </c:pt>
                <c:pt idx="14">
                  <c:v>2021 Q4</c:v>
                </c:pt>
                <c:pt idx="15">
                  <c:v>2022 Q1</c:v>
                </c:pt>
                <c:pt idx="16">
                  <c:v>2022 Q2</c:v>
                </c:pt>
                <c:pt idx="17">
                  <c:v>2022 Q3</c:v>
                </c:pt>
                <c:pt idx="18">
                  <c:v>2022 Q4</c:v>
                </c:pt>
                <c:pt idx="19">
                  <c:v>2023 Q1</c:v>
                </c:pt>
                <c:pt idx="20">
                  <c:v>2023 Q2</c:v>
                </c:pt>
                <c:pt idx="21">
                  <c:v>2023 Q3</c:v>
                </c:pt>
                <c:pt idx="22">
                  <c:v>2023 Q4</c:v>
                </c:pt>
                <c:pt idx="23">
                  <c:v>2024 Q1</c:v>
                </c:pt>
                <c:pt idx="24">
                  <c:v>2024 Q2</c:v>
                </c:pt>
                <c:pt idx="25">
                  <c:v>2024 Q3</c:v>
                </c:pt>
                <c:pt idx="26">
                  <c:v>2024 Q4</c:v>
                </c:pt>
                <c:pt idx="27">
                  <c:v>2025 Q1</c:v>
                </c:pt>
                <c:pt idx="28">
                  <c:v>2025 Q2</c:v>
                </c:pt>
                <c:pt idx="29">
                  <c:v>2025 Q3</c:v>
                </c:pt>
              </c:strCache>
              <c:extLst/>
            </c:strRef>
          </c:cat>
          <c:val>
            <c:numRef>
              <c:f>'Index Outputs'!$AJ$28:$BM$28</c:f>
              <c:numCache>
                <c:formatCode>_-* #,##0_-;\-* #,##0_-;_-* "-"??_-;_-@_-</c:formatCode>
                <c:ptCount val="30"/>
                <c:pt idx="0">
                  <c:v>636461000</c:v>
                </c:pt>
                <c:pt idx="1">
                  <c:v>507847270</c:v>
                </c:pt>
                <c:pt idx="2">
                  <c:v>772762792</c:v>
                </c:pt>
                <c:pt idx="3">
                  <c:v>1781656399</c:v>
                </c:pt>
                <c:pt idx="4">
                  <c:v>1129714478</c:v>
                </c:pt>
                <c:pt idx="5">
                  <c:v>630178777</c:v>
                </c:pt>
                <c:pt idx="6">
                  <c:v>686296528</c:v>
                </c:pt>
                <c:pt idx="7">
                  <c:v>879062095</c:v>
                </c:pt>
                <c:pt idx="8">
                  <c:v>562913483</c:v>
                </c:pt>
                <c:pt idx="9">
                  <c:v>2622599884</c:v>
                </c:pt>
                <c:pt idx="10">
                  <c:v>2545687181</c:v>
                </c:pt>
                <c:pt idx="11">
                  <c:v>2326884025</c:v>
                </c:pt>
                <c:pt idx="12">
                  <c:v>3370910841</c:v>
                </c:pt>
                <c:pt idx="13">
                  <c:v>1192973003</c:v>
                </c:pt>
                <c:pt idx="14">
                  <c:v>3067530402</c:v>
                </c:pt>
                <c:pt idx="15">
                  <c:v>2379162017</c:v>
                </c:pt>
                <c:pt idx="16">
                  <c:v>2661163265</c:v>
                </c:pt>
                <c:pt idx="17">
                  <c:v>1068045574</c:v>
                </c:pt>
                <c:pt idx="18">
                  <c:v>842443906</c:v>
                </c:pt>
                <c:pt idx="19">
                  <c:v>2034803773</c:v>
                </c:pt>
                <c:pt idx="20">
                  <c:v>1158025762</c:v>
                </c:pt>
                <c:pt idx="21">
                  <c:v>1606724477</c:v>
                </c:pt>
                <c:pt idx="22">
                  <c:v>2052662786</c:v>
                </c:pt>
                <c:pt idx="23">
                  <c:v>2391861584</c:v>
                </c:pt>
                <c:pt idx="24">
                  <c:v>2414370940</c:v>
                </c:pt>
                <c:pt idx="25">
                  <c:v>1790707079</c:v>
                </c:pt>
                <c:pt idx="26">
                  <c:v>1810408887.9000001</c:v>
                </c:pt>
                <c:pt idx="27">
                  <c:v>2017805823</c:v>
                </c:pt>
                <c:pt idx="28">
                  <c:v>3082926359</c:v>
                </c:pt>
                <c:pt idx="29">
                  <c:v>3506813421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3CC6-440C-B8A8-48FD802FE9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3456144"/>
        <c:axId val="2103457584"/>
      </c:barChart>
      <c:lineChart>
        <c:grouping val="standard"/>
        <c:varyColors val="0"/>
        <c:ser>
          <c:idx val="0"/>
          <c:order val="1"/>
          <c:tx>
            <c:strRef>
              <c:f>'Index Outputs'!$AD$29</c:f>
              <c:strCache>
                <c:ptCount val="1"/>
                <c:pt idx="0">
                  <c:v>12 Months Trailing Investment ($bn)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'Index Outputs'!$AJ$27:$BM$27</c:f>
              <c:strCache>
                <c:ptCount val="30"/>
                <c:pt idx="0">
                  <c:v>2018 Q2</c:v>
                </c:pt>
                <c:pt idx="1">
                  <c:v>2018 Q3</c:v>
                </c:pt>
                <c:pt idx="2">
                  <c:v>2018 Q4</c:v>
                </c:pt>
                <c:pt idx="3">
                  <c:v>2019 Q1</c:v>
                </c:pt>
                <c:pt idx="4">
                  <c:v>2019 Q2</c:v>
                </c:pt>
                <c:pt idx="5">
                  <c:v>2019 Q3</c:v>
                </c:pt>
                <c:pt idx="6">
                  <c:v>2019 Q4</c:v>
                </c:pt>
                <c:pt idx="7">
                  <c:v>2020 Q1</c:v>
                </c:pt>
                <c:pt idx="8">
                  <c:v>2020 Q2</c:v>
                </c:pt>
                <c:pt idx="9">
                  <c:v>2020 Q3</c:v>
                </c:pt>
                <c:pt idx="10">
                  <c:v>2020 Q4</c:v>
                </c:pt>
                <c:pt idx="11">
                  <c:v>2021 Q1</c:v>
                </c:pt>
                <c:pt idx="12">
                  <c:v>2021 Q2</c:v>
                </c:pt>
                <c:pt idx="13">
                  <c:v>2021 Q3</c:v>
                </c:pt>
                <c:pt idx="14">
                  <c:v>2021 Q4</c:v>
                </c:pt>
                <c:pt idx="15">
                  <c:v>2022 Q1</c:v>
                </c:pt>
                <c:pt idx="16">
                  <c:v>2022 Q2</c:v>
                </c:pt>
                <c:pt idx="17">
                  <c:v>2022 Q3</c:v>
                </c:pt>
                <c:pt idx="18">
                  <c:v>2022 Q4</c:v>
                </c:pt>
                <c:pt idx="19">
                  <c:v>2023 Q1</c:v>
                </c:pt>
                <c:pt idx="20">
                  <c:v>2023 Q2</c:v>
                </c:pt>
                <c:pt idx="21">
                  <c:v>2023 Q3</c:v>
                </c:pt>
                <c:pt idx="22">
                  <c:v>2023 Q4</c:v>
                </c:pt>
                <c:pt idx="23">
                  <c:v>2024 Q1</c:v>
                </c:pt>
                <c:pt idx="24">
                  <c:v>2024 Q2</c:v>
                </c:pt>
                <c:pt idx="25">
                  <c:v>2024 Q3</c:v>
                </c:pt>
                <c:pt idx="26">
                  <c:v>2024 Q4</c:v>
                </c:pt>
                <c:pt idx="27">
                  <c:v>2025 Q1</c:v>
                </c:pt>
                <c:pt idx="28">
                  <c:v>2025 Q2</c:v>
                </c:pt>
                <c:pt idx="29">
                  <c:v>2025 Q3</c:v>
                </c:pt>
              </c:strCache>
              <c:extLst/>
            </c:strRef>
          </c:cat>
          <c:val>
            <c:numRef>
              <c:f>'Index Outputs'!$AJ$29:$BM$29</c:f>
              <c:numCache>
                <c:formatCode>_-* #,##0_-;\-* #,##0_-;_-* "-"??_-;_-@_-</c:formatCode>
                <c:ptCount val="30"/>
                <c:pt idx="0">
                  <c:v>2795367331</c:v>
                </c:pt>
                <c:pt idx="1">
                  <c:v>3170729268</c:v>
                </c:pt>
                <c:pt idx="2">
                  <c:v>2851517060</c:v>
                </c:pt>
                <c:pt idx="3">
                  <c:v>3698727461</c:v>
                </c:pt>
                <c:pt idx="4">
                  <c:v>4191980939</c:v>
                </c:pt>
                <c:pt idx="5">
                  <c:v>4314312446</c:v>
                </c:pt>
                <c:pt idx="6">
                  <c:v>4227846182</c:v>
                </c:pt>
                <c:pt idx="7">
                  <c:v>3325251878</c:v>
                </c:pt>
                <c:pt idx="8">
                  <c:v>2758450883</c:v>
                </c:pt>
                <c:pt idx="9">
                  <c:v>4750871990</c:v>
                </c:pt>
                <c:pt idx="10">
                  <c:v>6610262643</c:v>
                </c:pt>
                <c:pt idx="11">
                  <c:v>8058084573</c:v>
                </c:pt>
                <c:pt idx="12">
                  <c:v>10866081931</c:v>
                </c:pt>
                <c:pt idx="13">
                  <c:v>9436455050</c:v>
                </c:pt>
                <c:pt idx="14">
                  <c:v>9958298271</c:v>
                </c:pt>
                <c:pt idx="15">
                  <c:v>10010576263</c:v>
                </c:pt>
                <c:pt idx="16">
                  <c:v>9300828687</c:v>
                </c:pt>
                <c:pt idx="17">
                  <c:v>9175901258</c:v>
                </c:pt>
                <c:pt idx="18">
                  <c:v>6950814762</c:v>
                </c:pt>
                <c:pt idx="19">
                  <c:v>6606456518</c:v>
                </c:pt>
                <c:pt idx="20">
                  <c:v>5103319015</c:v>
                </c:pt>
                <c:pt idx="21">
                  <c:v>5641997918</c:v>
                </c:pt>
                <c:pt idx="22">
                  <c:v>6852216798</c:v>
                </c:pt>
                <c:pt idx="23">
                  <c:v>7209274609</c:v>
                </c:pt>
                <c:pt idx="24">
                  <c:v>8465619787</c:v>
                </c:pt>
                <c:pt idx="25">
                  <c:v>8649602389</c:v>
                </c:pt>
                <c:pt idx="26">
                  <c:v>8407348490.8999996</c:v>
                </c:pt>
                <c:pt idx="27">
                  <c:v>8033292729.8999996</c:v>
                </c:pt>
                <c:pt idx="28">
                  <c:v>8701848148.8999996</c:v>
                </c:pt>
                <c:pt idx="29">
                  <c:v>10417954490.9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3CC6-440C-B8A8-48FD802FE9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2848600"/>
        <c:axId val="632852536"/>
      </c:lineChart>
      <c:catAx>
        <c:axId val="632848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852536"/>
        <c:crosses val="autoZero"/>
        <c:auto val="1"/>
        <c:lblAlgn val="ctr"/>
        <c:lblOffset val="100"/>
        <c:noMultiLvlLbl val="0"/>
      </c:catAx>
      <c:valAx>
        <c:axId val="632852536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848600"/>
        <c:crosses val="autoZero"/>
        <c:crossBetween val="between"/>
        <c:majorUnit val="1000000000"/>
        <c:dispUnits>
          <c:builtInUnit val="billions"/>
        </c:dispUnits>
      </c:valAx>
      <c:valAx>
        <c:axId val="2103457584"/>
        <c:scaling>
          <c:orientation val="minMax"/>
        </c:scaling>
        <c:delete val="0"/>
        <c:axPos val="r"/>
        <c:numFmt formatCode="_-* #,##0_-;\-* #,##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3456144"/>
        <c:crosses val="max"/>
        <c:crossBetween val="between"/>
        <c:dispUnits>
          <c:builtInUnit val="billions"/>
        </c:dispUnits>
      </c:valAx>
      <c:catAx>
        <c:axId val="2103456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034575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1092746913580246E-2"/>
          <c:y val="4.3380357142857151E-2"/>
          <c:w val="0.50794084450766075"/>
          <c:h val="4.51544646923743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6"/>
          <c:tx>
            <c:strRef>
              <c:f>'Index Outputs'!$AD$63</c:f>
              <c:strCache>
                <c:ptCount val="1"/>
                <c:pt idx="0">
                  <c:v>Global VC Index $bn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2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88A-42D0-8D1F-E8FD9E12DA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'Index Outputs'!$AI$56:$BM$56</c:f>
              <c:strCache>
                <c:ptCount val="31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2018 Q4</c:v>
                </c:pt>
                <c:pt idx="4">
                  <c:v>2019 Q1</c:v>
                </c:pt>
                <c:pt idx="5">
                  <c:v>2019 Q2</c:v>
                </c:pt>
                <c:pt idx="6">
                  <c:v>2019 Q3</c:v>
                </c:pt>
                <c:pt idx="7">
                  <c:v>2019 Q4</c:v>
                </c:pt>
                <c:pt idx="8">
                  <c:v>2020 Q1</c:v>
                </c:pt>
                <c:pt idx="9">
                  <c:v>2020 Q2</c:v>
                </c:pt>
                <c:pt idx="10">
                  <c:v>2020 Q3</c:v>
                </c:pt>
                <c:pt idx="11">
                  <c:v>2020 Q4</c:v>
                </c:pt>
                <c:pt idx="12">
                  <c:v>2021 Q1</c:v>
                </c:pt>
                <c:pt idx="13">
                  <c:v>2021 Q2</c:v>
                </c:pt>
                <c:pt idx="14">
                  <c:v>2021 Q3</c:v>
                </c:pt>
                <c:pt idx="15">
                  <c:v>2021 Q4</c:v>
                </c:pt>
                <c:pt idx="16">
                  <c:v>2022 Q1</c:v>
                </c:pt>
                <c:pt idx="17">
                  <c:v>2022 Q2</c:v>
                </c:pt>
                <c:pt idx="18">
                  <c:v>2022 Q3</c:v>
                </c:pt>
                <c:pt idx="19">
                  <c:v>2022 Q4</c:v>
                </c:pt>
                <c:pt idx="20">
                  <c:v>2023 Q1</c:v>
                </c:pt>
                <c:pt idx="21">
                  <c:v>2023 Q2</c:v>
                </c:pt>
                <c:pt idx="22">
                  <c:v>2023 Q3</c:v>
                </c:pt>
                <c:pt idx="23">
                  <c:v>2023 Q4</c:v>
                </c:pt>
                <c:pt idx="24">
                  <c:v>2024 Q1</c:v>
                </c:pt>
                <c:pt idx="25">
                  <c:v>2024 Q2</c:v>
                </c:pt>
                <c:pt idx="26">
                  <c:v>2024 Q3</c:v>
                </c:pt>
                <c:pt idx="27">
                  <c:v>2024 Q4</c:v>
                </c:pt>
                <c:pt idx="28">
                  <c:v>2025 Q1</c:v>
                </c:pt>
                <c:pt idx="29">
                  <c:v>2025 Q2</c:v>
                </c:pt>
                <c:pt idx="30">
                  <c:v>2025 Q3</c:v>
                </c:pt>
              </c:strCache>
              <c:extLst/>
            </c:strRef>
          </c:cat>
          <c:val>
            <c:numRef>
              <c:f>'Index Outputs'!$AI$63:$BM$63</c:f>
              <c:numCache>
                <c:formatCode>_-* #,##0_-;\-* #,##0_-;_-* "-"??_-;_-@_-</c:formatCode>
                <c:ptCount val="31"/>
                <c:pt idx="0">
                  <c:v>100</c:v>
                </c:pt>
                <c:pt idx="1">
                  <c:v>114.29566566405856</c:v>
                </c:pt>
                <c:pt idx="2">
                  <c:v>121.23945335751417</c:v>
                </c:pt>
                <c:pt idx="3">
                  <c:v>133.84255900407302</c:v>
                </c:pt>
                <c:pt idx="4">
                  <c:v>134.40965624638724</c:v>
                </c:pt>
                <c:pt idx="5">
                  <c:v>128.67874268810351</c:v>
                </c:pt>
                <c:pt idx="6">
                  <c:v>131.44148306715041</c:v>
                </c:pt>
                <c:pt idx="7">
                  <c:v>130.7770929109343</c:v>
                </c:pt>
                <c:pt idx="8">
                  <c:v>129.07347834974135</c:v>
                </c:pt>
                <c:pt idx="9">
                  <c:v>130.56011247598059</c:v>
                </c:pt>
                <c:pt idx="10">
                  <c:v>137.25363159626832</c:v>
                </c:pt>
                <c:pt idx="11">
                  <c:v>146.04572243041426</c:v>
                </c:pt>
                <c:pt idx="12">
                  <c:v>178.63243927600246</c:v>
                </c:pt>
                <c:pt idx="13">
                  <c:v>215.41513757010401</c:v>
                </c:pt>
                <c:pt idx="14">
                  <c:v>251.60678209911887</c:v>
                </c:pt>
                <c:pt idx="15">
                  <c:v>287.4187010453544</c:v>
                </c:pt>
                <c:pt idx="16">
                  <c:v>293.66347600612488</c:v>
                </c:pt>
                <c:pt idx="17">
                  <c:v>282.23093595015359</c:v>
                </c:pt>
                <c:pt idx="18">
                  <c:v>247.18483435633587</c:v>
                </c:pt>
                <c:pt idx="19">
                  <c:v>201.53022583939509</c:v>
                </c:pt>
                <c:pt idx="20">
                  <c:v>173.24354159348744</c:v>
                </c:pt>
                <c:pt idx="21">
                  <c:v>151.02693707970343</c:v>
                </c:pt>
                <c:pt idx="22">
                  <c:v>143.32514440900474</c:v>
                </c:pt>
                <c:pt idx="23">
                  <c:v>139.3983417729265</c:v>
                </c:pt>
                <c:pt idx="24">
                  <c:v>131.65333257230418</c:v>
                </c:pt>
                <c:pt idx="25">
                  <c:v>134.03170389454289</c:v>
                </c:pt>
                <c:pt idx="26">
                  <c:v>132.38304065844162</c:v>
                </c:pt>
                <c:pt idx="27">
                  <c:v>149.78477441562288</c:v>
                </c:pt>
                <c:pt idx="28">
                  <c:v>168.38921664259635</c:v>
                </c:pt>
                <c:pt idx="29">
                  <c:v>175.67756495588159</c:v>
                </c:pt>
                <c:pt idx="30">
                  <c:v>189.96995447556637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C88A-42D0-8D1F-E8FD9E12DA70}"/>
            </c:ext>
          </c:extLst>
        </c:ser>
        <c:ser>
          <c:idx val="3"/>
          <c:order val="7"/>
          <c:tx>
            <c:strRef>
              <c:f>'Index Outputs'!$AD$64</c:f>
              <c:strCache>
                <c:ptCount val="1"/>
                <c:pt idx="0">
                  <c:v>Global VC Index # Deals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2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88A-42D0-8D1F-E8FD9E12DA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'Index Outputs'!$AI$56:$BM$56</c:f>
              <c:strCache>
                <c:ptCount val="31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2018 Q4</c:v>
                </c:pt>
                <c:pt idx="4">
                  <c:v>2019 Q1</c:v>
                </c:pt>
                <c:pt idx="5">
                  <c:v>2019 Q2</c:v>
                </c:pt>
                <c:pt idx="6">
                  <c:v>2019 Q3</c:v>
                </c:pt>
                <c:pt idx="7">
                  <c:v>2019 Q4</c:v>
                </c:pt>
                <c:pt idx="8">
                  <c:v>2020 Q1</c:v>
                </c:pt>
                <c:pt idx="9">
                  <c:v>2020 Q2</c:v>
                </c:pt>
                <c:pt idx="10">
                  <c:v>2020 Q3</c:v>
                </c:pt>
                <c:pt idx="11">
                  <c:v>2020 Q4</c:v>
                </c:pt>
                <c:pt idx="12">
                  <c:v>2021 Q1</c:v>
                </c:pt>
                <c:pt idx="13">
                  <c:v>2021 Q2</c:v>
                </c:pt>
                <c:pt idx="14">
                  <c:v>2021 Q3</c:v>
                </c:pt>
                <c:pt idx="15">
                  <c:v>2021 Q4</c:v>
                </c:pt>
                <c:pt idx="16">
                  <c:v>2022 Q1</c:v>
                </c:pt>
                <c:pt idx="17">
                  <c:v>2022 Q2</c:v>
                </c:pt>
                <c:pt idx="18">
                  <c:v>2022 Q3</c:v>
                </c:pt>
                <c:pt idx="19">
                  <c:v>2022 Q4</c:v>
                </c:pt>
                <c:pt idx="20">
                  <c:v>2023 Q1</c:v>
                </c:pt>
                <c:pt idx="21">
                  <c:v>2023 Q2</c:v>
                </c:pt>
                <c:pt idx="22">
                  <c:v>2023 Q3</c:v>
                </c:pt>
                <c:pt idx="23">
                  <c:v>2023 Q4</c:v>
                </c:pt>
                <c:pt idx="24">
                  <c:v>2024 Q1</c:v>
                </c:pt>
                <c:pt idx="25">
                  <c:v>2024 Q2</c:v>
                </c:pt>
                <c:pt idx="26">
                  <c:v>2024 Q3</c:v>
                </c:pt>
                <c:pt idx="27">
                  <c:v>2024 Q4</c:v>
                </c:pt>
                <c:pt idx="28">
                  <c:v>2025 Q1</c:v>
                </c:pt>
                <c:pt idx="29">
                  <c:v>2025 Q2</c:v>
                </c:pt>
                <c:pt idx="30">
                  <c:v>2025 Q3</c:v>
                </c:pt>
              </c:strCache>
              <c:extLst/>
            </c:strRef>
          </c:cat>
          <c:val>
            <c:numRef>
              <c:f>'Index Outputs'!$AI$64:$BM$64</c:f>
              <c:numCache>
                <c:formatCode>_-* #,##0_-;\-* #,##0_-;_-* "-"??_-;_-@_-</c:formatCode>
                <c:ptCount val="31"/>
                <c:pt idx="0">
                  <c:v>100</c:v>
                </c:pt>
                <c:pt idx="1">
                  <c:v>102.99244220096494</c:v>
                </c:pt>
                <c:pt idx="2">
                  <c:v>105.55818947485847</c:v>
                </c:pt>
                <c:pt idx="3">
                  <c:v>107.53827704492846</c:v>
                </c:pt>
                <c:pt idx="4">
                  <c:v>107.97333853919737</c:v>
                </c:pt>
                <c:pt idx="5">
                  <c:v>108.40561117773377</c:v>
                </c:pt>
                <c:pt idx="6">
                  <c:v>109.80003904398026</c:v>
                </c:pt>
                <c:pt idx="7">
                  <c:v>111.85263686309509</c:v>
                </c:pt>
                <c:pt idx="8">
                  <c:v>113.11598850991437</c:v>
                </c:pt>
                <c:pt idx="9">
                  <c:v>112.46897397997601</c:v>
                </c:pt>
                <c:pt idx="10">
                  <c:v>113.6207713974956</c:v>
                </c:pt>
                <c:pt idx="11">
                  <c:v>117.63114594082049</c:v>
                </c:pt>
                <c:pt idx="12">
                  <c:v>127.3670413029534</c:v>
                </c:pt>
                <c:pt idx="13">
                  <c:v>139.69657249630475</c:v>
                </c:pt>
                <c:pt idx="14">
                  <c:v>150.90219482946148</c:v>
                </c:pt>
                <c:pt idx="15">
                  <c:v>161.45801377694733</c:v>
                </c:pt>
                <c:pt idx="16">
                  <c:v>166.6871182753716</c:v>
                </c:pt>
                <c:pt idx="17">
                  <c:v>166.80703907186881</c:v>
                </c:pt>
                <c:pt idx="18">
                  <c:v>162.41738014892491</c:v>
                </c:pt>
                <c:pt idx="19">
                  <c:v>153.53487464093482</c:v>
                </c:pt>
                <c:pt idx="20">
                  <c:v>143.74041330841956</c:v>
                </c:pt>
                <c:pt idx="21">
                  <c:v>136.07384889979642</c:v>
                </c:pt>
                <c:pt idx="22">
                  <c:v>130.493348579078</c:v>
                </c:pt>
                <c:pt idx="23">
                  <c:v>126.50528488161308</c:v>
                </c:pt>
                <c:pt idx="24">
                  <c:v>122.34431212873358</c:v>
                </c:pt>
                <c:pt idx="25">
                  <c:v>121.21761441280643</c:v>
                </c:pt>
                <c:pt idx="26">
                  <c:v>119.30445938031626</c:v>
                </c:pt>
                <c:pt idx="27">
                  <c:v>116.81680006693253</c:v>
                </c:pt>
                <c:pt idx="28">
                  <c:v>112.3574197506763</c:v>
                </c:pt>
                <c:pt idx="29">
                  <c:v>107.84226231977019</c:v>
                </c:pt>
                <c:pt idx="30">
                  <c:v>101.84064478344534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C88A-42D0-8D1F-E8FD9E12DA70}"/>
            </c:ext>
          </c:extLst>
        </c:ser>
        <c:ser>
          <c:idx val="8"/>
          <c:order val="8"/>
          <c:tx>
            <c:strRef>
              <c:f>'Index Outputs'!$AD$65</c:f>
              <c:strCache>
                <c:ptCount val="1"/>
                <c:pt idx="0">
                  <c:v>SpaceTech Index $bn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2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88A-42D0-8D1F-E8FD9E12DA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'Index Outputs'!$AI$56:$BM$56</c:f>
              <c:strCache>
                <c:ptCount val="31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2018 Q4</c:v>
                </c:pt>
                <c:pt idx="4">
                  <c:v>2019 Q1</c:v>
                </c:pt>
                <c:pt idx="5">
                  <c:v>2019 Q2</c:v>
                </c:pt>
                <c:pt idx="6">
                  <c:v>2019 Q3</c:v>
                </c:pt>
                <c:pt idx="7">
                  <c:v>2019 Q4</c:v>
                </c:pt>
                <c:pt idx="8">
                  <c:v>2020 Q1</c:v>
                </c:pt>
                <c:pt idx="9">
                  <c:v>2020 Q2</c:v>
                </c:pt>
                <c:pt idx="10">
                  <c:v>2020 Q3</c:v>
                </c:pt>
                <c:pt idx="11">
                  <c:v>2020 Q4</c:v>
                </c:pt>
                <c:pt idx="12">
                  <c:v>2021 Q1</c:v>
                </c:pt>
                <c:pt idx="13">
                  <c:v>2021 Q2</c:v>
                </c:pt>
                <c:pt idx="14">
                  <c:v>2021 Q3</c:v>
                </c:pt>
                <c:pt idx="15">
                  <c:v>2021 Q4</c:v>
                </c:pt>
                <c:pt idx="16">
                  <c:v>2022 Q1</c:v>
                </c:pt>
                <c:pt idx="17">
                  <c:v>2022 Q2</c:v>
                </c:pt>
                <c:pt idx="18">
                  <c:v>2022 Q3</c:v>
                </c:pt>
                <c:pt idx="19">
                  <c:v>2022 Q4</c:v>
                </c:pt>
                <c:pt idx="20">
                  <c:v>2023 Q1</c:v>
                </c:pt>
                <c:pt idx="21">
                  <c:v>2023 Q2</c:v>
                </c:pt>
                <c:pt idx="22">
                  <c:v>2023 Q3</c:v>
                </c:pt>
                <c:pt idx="23">
                  <c:v>2023 Q4</c:v>
                </c:pt>
                <c:pt idx="24">
                  <c:v>2024 Q1</c:v>
                </c:pt>
                <c:pt idx="25">
                  <c:v>2024 Q2</c:v>
                </c:pt>
                <c:pt idx="26">
                  <c:v>2024 Q3</c:v>
                </c:pt>
                <c:pt idx="27">
                  <c:v>2024 Q4</c:v>
                </c:pt>
                <c:pt idx="28">
                  <c:v>2025 Q1</c:v>
                </c:pt>
                <c:pt idx="29">
                  <c:v>2025 Q2</c:v>
                </c:pt>
                <c:pt idx="30">
                  <c:v>2025 Q3</c:v>
                </c:pt>
              </c:strCache>
              <c:extLst/>
            </c:strRef>
          </c:cat>
          <c:val>
            <c:numRef>
              <c:f>'Index Outputs'!$AI$65:$BM$65</c:f>
              <c:numCache>
                <c:formatCode>_-* #,##0_-;\-* #,##0_-;_-* "-"??_-;_-@_-</c:formatCode>
                <c:ptCount val="31"/>
                <c:pt idx="0">
                  <c:v>100</c:v>
                </c:pt>
                <c:pt idx="1">
                  <c:v>109.090350335762</c:v>
                </c:pt>
                <c:pt idx="2">
                  <c:v>123.73900303908725</c:v>
                </c:pt>
                <c:pt idx="3">
                  <c:v>111.28161641372564</c:v>
                </c:pt>
                <c:pt idx="4">
                  <c:v>144.34434789385949</c:v>
                </c:pt>
                <c:pt idx="5">
                  <c:v>163.59376607322403</c:v>
                </c:pt>
                <c:pt idx="6">
                  <c:v>168.36780303349633</c:v>
                </c:pt>
                <c:pt idx="7">
                  <c:v>164.9934218109004</c:v>
                </c:pt>
                <c:pt idx="8">
                  <c:v>129.76931092483693</c:v>
                </c:pt>
                <c:pt idx="9">
                  <c:v>107.64967089416916</c:v>
                </c:pt>
                <c:pt idx="10">
                  <c:v>185.40471731278839</c:v>
                </c:pt>
                <c:pt idx="11">
                  <c:v>257.96819600030949</c:v>
                </c:pt>
                <c:pt idx="12">
                  <c:v>314.47003739193701</c:v>
                </c:pt>
                <c:pt idx="13">
                  <c:v>424.05327968322143</c:v>
                </c:pt>
                <c:pt idx="14">
                  <c:v>368.26150750066506</c:v>
                </c:pt>
                <c:pt idx="15">
                  <c:v>388.62665206249522</c:v>
                </c:pt>
                <c:pt idx="16">
                  <c:v>390.66682202473419</c:v>
                </c:pt>
                <c:pt idx="17">
                  <c:v>362.96863336195844</c:v>
                </c:pt>
                <c:pt idx="18">
                  <c:v>358.09328948674738</c:v>
                </c:pt>
                <c:pt idx="19">
                  <c:v>271.2583813570962</c:v>
                </c:pt>
                <c:pt idx="20">
                  <c:v>257.81966041964824</c:v>
                </c:pt>
                <c:pt idx="21">
                  <c:v>199.15910622821323</c:v>
                </c:pt>
                <c:pt idx="22">
                  <c:v>220.18127014744735</c:v>
                </c:pt>
                <c:pt idx="23">
                  <c:v>267.41055559342277</c:v>
                </c:pt>
                <c:pt idx="24">
                  <c:v>281.34488231325889</c:v>
                </c:pt>
                <c:pt idx="25">
                  <c:v>330.37426535381832</c:v>
                </c:pt>
                <c:pt idx="26">
                  <c:v>337.55426144423734</c:v>
                </c:pt>
                <c:pt idx="27">
                  <c:v>328.10020425437995</c:v>
                </c:pt>
                <c:pt idx="28">
                  <c:v>313.50252560225005</c:v>
                </c:pt>
                <c:pt idx="29">
                  <c:v>339.59317353562614</c:v>
                </c:pt>
                <c:pt idx="30">
                  <c:v>406.56492354002756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C88A-42D0-8D1F-E8FD9E12DA70}"/>
            </c:ext>
          </c:extLst>
        </c:ser>
        <c:ser>
          <c:idx val="9"/>
          <c:order val="9"/>
          <c:tx>
            <c:strRef>
              <c:f>'Index Outputs'!$AD$66</c:f>
              <c:strCache>
                <c:ptCount val="1"/>
                <c:pt idx="0">
                  <c:v>SpaceTech Index # Deals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2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88A-42D0-8D1F-E8FD9E12DA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'Index Outputs'!$AI$56:$BM$56</c:f>
              <c:strCache>
                <c:ptCount val="31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2018 Q4</c:v>
                </c:pt>
                <c:pt idx="4">
                  <c:v>2019 Q1</c:v>
                </c:pt>
                <c:pt idx="5">
                  <c:v>2019 Q2</c:v>
                </c:pt>
                <c:pt idx="6">
                  <c:v>2019 Q3</c:v>
                </c:pt>
                <c:pt idx="7">
                  <c:v>2019 Q4</c:v>
                </c:pt>
                <c:pt idx="8">
                  <c:v>2020 Q1</c:v>
                </c:pt>
                <c:pt idx="9">
                  <c:v>2020 Q2</c:v>
                </c:pt>
                <c:pt idx="10">
                  <c:v>2020 Q3</c:v>
                </c:pt>
                <c:pt idx="11">
                  <c:v>2020 Q4</c:v>
                </c:pt>
                <c:pt idx="12">
                  <c:v>2021 Q1</c:v>
                </c:pt>
                <c:pt idx="13">
                  <c:v>2021 Q2</c:v>
                </c:pt>
                <c:pt idx="14">
                  <c:v>2021 Q3</c:v>
                </c:pt>
                <c:pt idx="15">
                  <c:v>2021 Q4</c:v>
                </c:pt>
                <c:pt idx="16">
                  <c:v>2022 Q1</c:v>
                </c:pt>
                <c:pt idx="17">
                  <c:v>2022 Q2</c:v>
                </c:pt>
                <c:pt idx="18">
                  <c:v>2022 Q3</c:v>
                </c:pt>
                <c:pt idx="19">
                  <c:v>2022 Q4</c:v>
                </c:pt>
                <c:pt idx="20">
                  <c:v>2023 Q1</c:v>
                </c:pt>
                <c:pt idx="21">
                  <c:v>2023 Q2</c:v>
                </c:pt>
                <c:pt idx="22">
                  <c:v>2023 Q3</c:v>
                </c:pt>
                <c:pt idx="23">
                  <c:v>2023 Q4</c:v>
                </c:pt>
                <c:pt idx="24">
                  <c:v>2024 Q1</c:v>
                </c:pt>
                <c:pt idx="25">
                  <c:v>2024 Q2</c:v>
                </c:pt>
                <c:pt idx="26">
                  <c:v>2024 Q3</c:v>
                </c:pt>
                <c:pt idx="27">
                  <c:v>2024 Q4</c:v>
                </c:pt>
                <c:pt idx="28">
                  <c:v>2025 Q1</c:v>
                </c:pt>
                <c:pt idx="29">
                  <c:v>2025 Q2</c:v>
                </c:pt>
                <c:pt idx="30">
                  <c:v>2025 Q3</c:v>
                </c:pt>
              </c:strCache>
              <c:extLst/>
            </c:strRef>
          </c:cat>
          <c:val>
            <c:numRef>
              <c:f>'Index Outputs'!$AI$66:$BM$66</c:f>
              <c:numCache>
                <c:formatCode>_-* #,##0_-;\-* #,##0_-;_-* "-"??_-;_-@_-</c:formatCode>
                <c:ptCount val="31"/>
                <c:pt idx="0">
                  <c:v>100</c:v>
                </c:pt>
                <c:pt idx="1">
                  <c:v>113.13868613138686</c:v>
                </c:pt>
                <c:pt idx="2">
                  <c:v>121.16788321167884</c:v>
                </c:pt>
                <c:pt idx="3">
                  <c:v>113.13868613138686</c:v>
                </c:pt>
                <c:pt idx="4">
                  <c:v>108.02919708029196</c:v>
                </c:pt>
                <c:pt idx="5">
                  <c:v>100</c:v>
                </c:pt>
                <c:pt idx="6">
                  <c:v>100</c:v>
                </c:pt>
                <c:pt idx="7">
                  <c:v>108.02919708029196</c:v>
                </c:pt>
                <c:pt idx="8">
                  <c:v>108.02919708029196</c:v>
                </c:pt>
                <c:pt idx="9">
                  <c:v>110.94890510948905</c:v>
                </c:pt>
                <c:pt idx="10">
                  <c:v>108.75912408759123</c:v>
                </c:pt>
                <c:pt idx="11">
                  <c:v>115.32846715328466</c:v>
                </c:pt>
                <c:pt idx="12">
                  <c:v>120.43795620437956</c:v>
                </c:pt>
                <c:pt idx="13">
                  <c:v>148.17518248175185</c:v>
                </c:pt>
                <c:pt idx="14">
                  <c:v>163.50364963503651</c:v>
                </c:pt>
                <c:pt idx="15">
                  <c:v>191.24087591240877</c:v>
                </c:pt>
                <c:pt idx="16">
                  <c:v>221.16788321167883</c:v>
                </c:pt>
                <c:pt idx="17">
                  <c:v>208.02919708029196</c:v>
                </c:pt>
                <c:pt idx="18">
                  <c:v>236.49635036496352</c:v>
                </c:pt>
                <c:pt idx="19">
                  <c:v>247.44525547445258</c:v>
                </c:pt>
                <c:pt idx="20">
                  <c:v>272.26277372262774</c:v>
                </c:pt>
                <c:pt idx="21">
                  <c:v>290.51094890510944</c:v>
                </c:pt>
                <c:pt idx="22">
                  <c:v>281.75182481751824</c:v>
                </c:pt>
                <c:pt idx="23">
                  <c:v>302.91970802919707</c:v>
                </c:pt>
                <c:pt idx="24">
                  <c:v>320.43795620437959</c:v>
                </c:pt>
                <c:pt idx="25">
                  <c:v>385.4014598540146</c:v>
                </c:pt>
                <c:pt idx="26">
                  <c:v>433.57664233576639</c:v>
                </c:pt>
                <c:pt idx="27">
                  <c:v>432.84671532846721</c:v>
                </c:pt>
                <c:pt idx="28">
                  <c:v>418.97810218978105</c:v>
                </c:pt>
                <c:pt idx="29">
                  <c:v>416.78832116788323</c:v>
                </c:pt>
                <c:pt idx="30">
                  <c:v>425.54744525547443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C88A-42D0-8D1F-E8FD9E12D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5594703"/>
        <c:axId val="1620253615"/>
        <c:extLst>
          <c:ext xmlns:c15="http://schemas.microsoft.com/office/drawing/2012/chart" uri="{02D57815-91ED-43cb-92C2-25804820EDAC}">
            <c15:filteredLineSeries>
              <c15:ser>
                <c:idx val="4"/>
                <c:order val="0"/>
                <c:tx>
                  <c:strRef>
                    <c:extLst>
                      <c:ext uri="{02D57815-91ED-43cb-92C2-25804820EDAC}">
                        <c15:formulaRef>
                          <c15:sqref>'Index Outputs'!$AD$57</c15:sqref>
                        </c15:formulaRef>
                      </c:ext>
                    </c:extLst>
                    <c:strCache>
                      <c:ptCount val="1"/>
                      <c:pt idx="0">
                        <c:v>General VC Investment $bn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'Index Outputs'!$AI$56:$BM$56</c15:sqref>
                        </c15:formulaRef>
                      </c:ext>
                    </c:extLst>
                    <c:strCache>
                      <c:ptCount val="31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2018 Q4</c:v>
                      </c:pt>
                      <c:pt idx="4">
                        <c:v>2019 Q1</c:v>
                      </c:pt>
                      <c:pt idx="5">
                        <c:v>2019 Q2</c:v>
                      </c:pt>
                      <c:pt idx="6">
                        <c:v>2019 Q3</c:v>
                      </c:pt>
                      <c:pt idx="7">
                        <c:v>2019 Q4</c:v>
                      </c:pt>
                      <c:pt idx="8">
                        <c:v>2020 Q1</c:v>
                      </c:pt>
                      <c:pt idx="9">
                        <c:v>2020 Q2</c:v>
                      </c:pt>
                      <c:pt idx="10">
                        <c:v>2020 Q3</c:v>
                      </c:pt>
                      <c:pt idx="11">
                        <c:v>2020 Q4</c:v>
                      </c:pt>
                      <c:pt idx="12">
                        <c:v>2021 Q1</c:v>
                      </c:pt>
                      <c:pt idx="13">
                        <c:v>2021 Q2</c:v>
                      </c:pt>
                      <c:pt idx="14">
                        <c:v>2021 Q3</c:v>
                      </c:pt>
                      <c:pt idx="15">
                        <c:v>2021 Q4</c:v>
                      </c:pt>
                      <c:pt idx="16">
                        <c:v>2022 Q1</c:v>
                      </c:pt>
                      <c:pt idx="17">
                        <c:v>2022 Q2</c:v>
                      </c:pt>
                      <c:pt idx="18">
                        <c:v>2022 Q3</c:v>
                      </c:pt>
                      <c:pt idx="19">
                        <c:v>2022 Q4</c:v>
                      </c:pt>
                      <c:pt idx="20">
                        <c:v>2023 Q1</c:v>
                      </c:pt>
                      <c:pt idx="21">
                        <c:v>2023 Q2</c:v>
                      </c:pt>
                      <c:pt idx="22">
                        <c:v>2023 Q3</c:v>
                      </c:pt>
                      <c:pt idx="23">
                        <c:v>2023 Q4</c:v>
                      </c:pt>
                      <c:pt idx="24">
                        <c:v>2024 Q1</c:v>
                      </c:pt>
                      <c:pt idx="25">
                        <c:v>2024 Q2</c:v>
                      </c:pt>
                      <c:pt idx="26">
                        <c:v>2024 Q3</c:v>
                      </c:pt>
                      <c:pt idx="27">
                        <c:v>2024 Q4</c:v>
                      </c:pt>
                      <c:pt idx="28">
                        <c:v>2025 Q1</c:v>
                      </c:pt>
                      <c:pt idx="29">
                        <c:v>2025 Q2</c:v>
                      </c:pt>
                      <c:pt idx="30">
                        <c:v>2025 Q3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'Index Outputs'!$AI$57:$BM$57</c15:sqref>
                        </c15:formulaRef>
                      </c:ext>
                    </c:extLst>
                    <c:numCache>
                      <c:formatCode>"$"#,##0.0_);[Red]\("$"#,##0.0\)</c:formatCode>
                      <c:ptCount val="31"/>
                      <c:pt idx="0">
                        <c:v>80.906078922639551</c:v>
                      </c:pt>
                      <c:pt idx="1">
                        <c:v>90.07587683611726</c:v>
                      </c:pt>
                      <c:pt idx="2">
                        <c:v>80.237719332590601</c:v>
                      </c:pt>
                      <c:pt idx="3">
                        <c:v>97.460255791864256</c:v>
                      </c:pt>
                      <c:pt idx="4">
                        <c:v>82.383452253854514</c:v>
                      </c:pt>
                      <c:pt idx="5">
                        <c:v>75.145987880996344</c:v>
                      </c:pt>
                      <c:pt idx="6">
                        <c:v>87.435072189427558</c:v>
                      </c:pt>
                      <c:pt idx="7">
                        <c:v>95.729419834507226</c:v>
                      </c:pt>
                      <c:pt idx="8">
                        <c:v>77.945280928765669</c:v>
                      </c:pt>
                      <c:pt idx="9">
                        <c:v>79.01889264494325</c:v>
                      </c:pt>
                      <c:pt idx="10">
                        <c:v>104.872692940211</c:v>
                      </c:pt>
                      <c:pt idx="11">
                        <c:v>118.6341345021014</c:v>
                      </c:pt>
                      <c:pt idx="12">
                        <c:v>162.83856346892321</c:v>
                      </c:pt>
                      <c:pt idx="13">
                        <c:v>174.843335888703</c:v>
                      </c:pt>
                      <c:pt idx="14">
                        <c:v>199.1573525195505</c:v>
                      </c:pt>
                      <c:pt idx="15">
                        <c:v>211.92955201267489</c:v>
                      </c:pt>
                      <c:pt idx="16">
                        <c:v>179.1071384117887</c:v>
                      </c:pt>
                      <c:pt idx="17">
                        <c:v>145.0598551618117</c:v>
                      </c:pt>
                      <c:pt idx="18">
                        <c:v>107.8570040176476</c:v>
                      </c:pt>
                      <c:pt idx="19">
                        <c:v>92.992452627848024</c:v>
                      </c:pt>
                      <c:pt idx="20">
                        <c:v>105.4160854225959</c:v>
                      </c:pt>
                      <c:pt idx="21">
                        <c:v>87.182269855854329</c:v>
                      </c:pt>
                      <c:pt idx="22">
                        <c:v>87.792679515197435</c:v>
                      </c:pt>
                      <c:pt idx="23">
                        <c:v>82.762543083918089</c:v>
                      </c:pt>
                      <c:pt idx="24">
                        <c:v>85.239175380995192</c:v>
                      </c:pt>
                      <c:pt idx="25">
                        <c:v>93.378283697965372</c:v>
                      </c:pt>
                      <c:pt idx="26">
                        <c:v>83.497664629865</c:v>
                      </c:pt>
                      <c:pt idx="27">
                        <c:v>128.09666825943398</c:v>
                      </c:pt>
                      <c:pt idx="28">
                        <c:v>133.7065364213978</c:v>
                      </c:pt>
                      <c:pt idx="29">
                        <c:v>112.3655236688609</c:v>
                      </c:pt>
                      <c:pt idx="30">
                        <c:v>120.731481937019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C88A-42D0-8D1F-E8FD9E12DA70}"/>
                  </c:ext>
                </c:extLst>
              </c15:ser>
            </c15:filteredLineSeries>
            <c15:filteredLineSeries>
              <c15:ser>
                <c:idx val="5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Outputs'!$AD$58</c15:sqref>
                        </c15:formulaRef>
                      </c:ext>
                    </c:extLst>
                    <c:strCache>
                      <c:ptCount val="1"/>
                      <c:pt idx="0">
                        <c:v>General VC deal #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Outputs'!$AI$56:$BM$56</c15:sqref>
                        </c15:formulaRef>
                      </c:ext>
                    </c:extLst>
                    <c:strCache>
                      <c:ptCount val="31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2018 Q4</c:v>
                      </c:pt>
                      <c:pt idx="4">
                        <c:v>2019 Q1</c:v>
                      </c:pt>
                      <c:pt idx="5">
                        <c:v>2019 Q2</c:v>
                      </c:pt>
                      <c:pt idx="6">
                        <c:v>2019 Q3</c:v>
                      </c:pt>
                      <c:pt idx="7">
                        <c:v>2019 Q4</c:v>
                      </c:pt>
                      <c:pt idx="8">
                        <c:v>2020 Q1</c:v>
                      </c:pt>
                      <c:pt idx="9">
                        <c:v>2020 Q2</c:v>
                      </c:pt>
                      <c:pt idx="10">
                        <c:v>2020 Q3</c:v>
                      </c:pt>
                      <c:pt idx="11">
                        <c:v>2020 Q4</c:v>
                      </c:pt>
                      <c:pt idx="12">
                        <c:v>2021 Q1</c:v>
                      </c:pt>
                      <c:pt idx="13">
                        <c:v>2021 Q2</c:v>
                      </c:pt>
                      <c:pt idx="14">
                        <c:v>2021 Q3</c:v>
                      </c:pt>
                      <c:pt idx="15">
                        <c:v>2021 Q4</c:v>
                      </c:pt>
                      <c:pt idx="16">
                        <c:v>2022 Q1</c:v>
                      </c:pt>
                      <c:pt idx="17">
                        <c:v>2022 Q2</c:v>
                      </c:pt>
                      <c:pt idx="18">
                        <c:v>2022 Q3</c:v>
                      </c:pt>
                      <c:pt idx="19">
                        <c:v>2022 Q4</c:v>
                      </c:pt>
                      <c:pt idx="20">
                        <c:v>2023 Q1</c:v>
                      </c:pt>
                      <c:pt idx="21">
                        <c:v>2023 Q2</c:v>
                      </c:pt>
                      <c:pt idx="22">
                        <c:v>2023 Q3</c:v>
                      </c:pt>
                      <c:pt idx="23">
                        <c:v>2023 Q4</c:v>
                      </c:pt>
                      <c:pt idx="24">
                        <c:v>2024 Q1</c:v>
                      </c:pt>
                      <c:pt idx="25">
                        <c:v>2024 Q2</c:v>
                      </c:pt>
                      <c:pt idx="26">
                        <c:v>2024 Q3</c:v>
                      </c:pt>
                      <c:pt idx="27">
                        <c:v>2024 Q4</c:v>
                      </c:pt>
                      <c:pt idx="28">
                        <c:v>2025 Q1</c:v>
                      </c:pt>
                      <c:pt idx="29">
                        <c:v>2025 Q2</c:v>
                      </c:pt>
                      <c:pt idx="30">
                        <c:v>2025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Outputs'!$AI$58:$BM$58</c15:sqref>
                        </c15:formulaRef>
                      </c:ext>
                    </c:extLst>
                    <c:numCache>
                      <c:formatCode>#,##0</c:formatCode>
                      <c:ptCount val="31"/>
                      <c:pt idx="0">
                        <c:v>10846</c:v>
                      </c:pt>
                      <c:pt idx="1">
                        <c:v>9245</c:v>
                      </c:pt>
                      <c:pt idx="2">
                        <c:v>9061</c:v>
                      </c:pt>
                      <c:pt idx="3">
                        <c:v>9408</c:v>
                      </c:pt>
                      <c:pt idx="4">
                        <c:v>11002</c:v>
                      </c:pt>
                      <c:pt idx="5">
                        <c:v>9400</c:v>
                      </c:pt>
                      <c:pt idx="6">
                        <c:v>9561</c:v>
                      </c:pt>
                      <c:pt idx="7">
                        <c:v>10144</c:v>
                      </c:pt>
                      <c:pt idx="8">
                        <c:v>11455</c:v>
                      </c:pt>
                      <c:pt idx="9">
                        <c:v>9168</c:v>
                      </c:pt>
                      <c:pt idx="10">
                        <c:v>9974</c:v>
                      </c:pt>
                      <c:pt idx="11">
                        <c:v>11582</c:v>
                      </c:pt>
                      <c:pt idx="12">
                        <c:v>14946</c:v>
                      </c:pt>
                      <c:pt idx="13">
                        <c:v>13589</c:v>
                      </c:pt>
                      <c:pt idx="14">
                        <c:v>13992</c:v>
                      </c:pt>
                      <c:pt idx="15">
                        <c:v>15367</c:v>
                      </c:pt>
                      <c:pt idx="16">
                        <c:v>16821</c:v>
                      </c:pt>
                      <c:pt idx="17">
                        <c:v>13632</c:v>
                      </c:pt>
                      <c:pt idx="18">
                        <c:v>12418</c:v>
                      </c:pt>
                      <c:pt idx="19">
                        <c:v>12182</c:v>
                      </c:pt>
                      <c:pt idx="20">
                        <c:v>13309</c:v>
                      </c:pt>
                      <c:pt idx="21">
                        <c:v>10883</c:v>
                      </c:pt>
                      <c:pt idx="22">
                        <c:v>10417</c:v>
                      </c:pt>
                      <c:pt idx="23">
                        <c:v>10752</c:v>
                      </c:pt>
                      <c:pt idx="24">
                        <c:v>11817</c:v>
                      </c:pt>
                      <c:pt idx="25">
                        <c:v>10479</c:v>
                      </c:pt>
                      <c:pt idx="26">
                        <c:v>9731</c:v>
                      </c:pt>
                      <c:pt idx="27">
                        <c:v>9860</c:v>
                      </c:pt>
                      <c:pt idx="28">
                        <c:v>10218</c:v>
                      </c:pt>
                      <c:pt idx="29">
                        <c:v>8860</c:v>
                      </c:pt>
                      <c:pt idx="30">
                        <c:v>7579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C88A-42D0-8D1F-E8FD9E12DA70}"/>
                  </c:ext>
                </c:extLst>
              </c15:ser>
            </c15:filteredLineSeries>
            <c15:filteredLineSeries>
              <c15:ser>
                <c:idx val="6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Outputs'!$AD$59</c15:sqref>
                        </c15:formulaRef>
                      </c:ext>
                    </c:extLst>
                    <c:strCache>
                      <c:ptCount val="1"/>
                      <c:pt idx="0">
                        <c:v>General VC Investment $bn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Outputs'!$AI$56:$BM$56</c15:sqref>
                        </c15:formulaRef>
                      </c:ext>
                    </c:extLst>
                    <c:strCache>
                      <c:ptCount val="31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2018 Q4</c:v>
                      </c:pt>
                      <c:pt idx="4">
                        <c:v>2019 Q1</c:v>
                      </c:pt>
                      <c:pt idx="5">
                        <c:v>2019 Q2</c:v>
                      </c:pt>
                      <c:pt idx="6">
                        <c:v>2019 Q3</c:v>
                      </c:pt>
                      <c:pt idx="7">
                        <c:v>2019 Q4</c:v>
                      </c:pt>
                      <c:pt idx="8">
                        <c:v>2020 Q1</c:v>
                      </c:pt>
                      <c:pt idx="9">
                        <c:v>2020 Q2</c:v>
                      </c:pt>
                      <c:pt idx="10">
                        <c:v>2020 Q3</c:v>
                      </c:pt>
                      <c:pt idx="11">
                        <c:v>2020 Q4</c:v>
                      </c:pt>
                      <c:pt idx="12">
                        <c:v>2021 Q1</c:v>
                      </c:pt>
                      <c:pt idx="13">
                        <c:v>2021 Q2</c:v>
                      </c:pt>
                      <c:pt idx="14">
                        <c:v>2021 Q3</c:v>
                      </c:pt>
                      <c:pt idx="15">
                        <c:v>2021 Q4</c:v>
                      </c:pt>
                      <c:pt idx="16">
                        <c:v>2022 Q1</c:v>
                      </c:pt>
                      <c:pt idx="17">
                        <c:v>2022 Q2</c:v>
                      </c:pt>
                      <c:pt idx="18">
                        <c:v>2022 Q3</c:v>
                      </c:pt>
                      <c:pt idx="19">
                        <c:v>2022 Q4</c:v>
                      </c:pt>
                      <c:pt idx="20">
                        <c:v>2023 Q1</c:v>
                      </c:pt>
                      <c:pt idx="21">
                        <c:v>2023 Q2</c:v>
                      </c:pt>
                      <c:pt idx="22">
                        <c:v>2023 Q3</c:v>
                      </c:pt>
                      <c:pt idx="23">
                        <c:v>2023 Q4</c:v>
                      </c:pt>
                      <c:pt idx="24">
                        <c:v>2024 Q1</c:v>
                      </c:pt>
                      <c:pt idx="25">
                        <c:v>2024 Q2</c:v>
                      </c:pt>
                      <c:pt idx="26">
                        <c:v>2024 Q3</c:v>
                      </c:pt>
                      <c:pt idx="27">
                        <c:v>2024 Q4</c:v>
                      </c:pt>
                      <c:pt idx="28">
                        <c:v>2025 Q1</c:v>
                      </c:pt>
                      <c:pt idx="29">
                        <c:v>2025 Q2</c:v>
                      </c:pt>
                      <c:pt idx="30">
                        <c:v>2025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Outputs'!$AI$59:$BM$59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31"/>
                      <c:pt idx="0">
                        <c:v>260.51499125371686</c:v>
                      </c:pt>
                      <c:pt idx="1">
                        <c:v>297.75734340809959</c:v>
                      </c:pt>
                      <c:pt idx="2">
                        <c:v>315.84695131038217</c:v>
                      </c:pt>
                      <c:pt idx="3">
                        <c:v>348.67993088321168</c:v>
                      </c:pt>
                      <c:pt idx="4">
                        <c:v>350.15730421442663</c:v>
                      </c:pt>
                      <c:pt idx="5">
                        <c:v>335.2274152593057</c:v>
                      </c:pt>
                      <c:pt idx="6">
                        <c:v>342.42476811614267</c:v>
                      </c:pt>
                      <c:pt idx="7">
                        <c:v>340.69393215878563</c:v>
                      </c:pt>
                      <c:pt idx="8">
                        <c:v>336.2557608336968</c:v>
                      </c:pt>
                      <c:pt idx="9">
                        <c:v>340.1286655976437</c:v>
                      </c:pt>
                      <c:pt idx="10">
                        <c:v>357.56628634842713</c:v>
                      </c:pt>
                      <c:pt idx="11">
                        <c:v>380.47100101602132</c:v>
                      </c:pt>
                      <c:pt idx="12">
                        <c:v>465.36428355617886</c:v>
                      </c:pt>
                      <c:pt idx="13">
                        <c:v>561.18872679993865</c:v>
                      </c:pt>
                      <c:pt idx="14">
                        <c:v>655.47338637927805</c:v>
                      </c:pt>
                      <c:pt idx="15">
                        <c:v>748.7688038898516</c:v>
                      </c:pt>
                      <c:pt idx="16">
                        <c:v>765.03737883271708</c:v>
                      </c:pt>
                      <c:pt idx="17">
                        <c:v>735.25389810582578</c:v>
                      </c:pt>
                      <c:pt idx="18">
                        <c:v>643.95354960392285</c:v>
                      </c:pt>
                      <c:pt idx="19">
                        <c:v>525.01645021909599</c:v>
                      </c:pt>
                      <c:pt idx="20">
                        <c:v>451.32539722990316</c:v>
                      </c:pt>
                      <c:pt idx="21">
                        <c:v>393.44781192394584</c:v>
                      </c:pt>
                      <c:pt idx="22">
                        <c:v>373.38348742149572</c:v>
                      </c:pt>
                      <c:pt idx="23">
                        <c:v>363.15357787756579</c:v>
                      </c:pt>
                      <c:pt idx="24">
                        <c:v>342.97666783596503</c:v>
                      </c:pt>
                      <c:pt idx="25">
                        <c:v>349.17268167807606</c:v>
                      </c:pt>
                      <c:pt idx="26">
                        <c:v>344.87766679274364</c:v>
                      </c:pt>
                      <c:pt idx="27">
                        <c:v>390.21179196825949</c:v>
                      </c:pt>
                      <c:pt idx="28">
                        <c:v>438.67915300866218</c:v>
                      </c:pt>
                      <c:pt idx="29">
                        <c:v>457.66639297955771</c:v>
                      </c:pt>
                      <c:pt idx="30">
                        <c:v>494.90021028671163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C88A-42D0-8D1F-E8FD9E12DA70}"/>
                  </c:ext>
                </c:extLst>
              </c15:ser>
            </c15:filteredLineSeries>
            <c15:filteredLineSeries>
              <c15:ser>
                <c:idx val="7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Outputs'!$AD$60</c15:sqref>
                        </c15:formulaRef>
                      </c:ext>
                    </c:extLst>
                    <c:strCache>
                      <c:ptCount val="1"/>
                      <c:pt idx="0">
                        <c:v>General VC deal #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Outputs'!$AI$56:$BM$56</c15:sqref>
                        </c15:formulaRef>
                      </c:ext>
                    </c:extLst>
                    <c:strCache>
                      <c:ptCount val="31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2018 Q4</c:v>
                      </c:pt>
                      <c:pt idx="4">
                        <c:v>2019 Q1</c:v>
                      </c:pt>
                      <c:pt idx="5">
                        <c:v>2019 Q2</c:v>
                      </c:pt>
                      <c:pt idx="6">
                        <c:v>2019 Q3</c:v>
                      </c:pt>
                      <c:pt idx="7">
                        <c:v>2019 Q4</c:v>
                      </c:pt>
                      <c:pt idx="8">
                        <c:v>2020 Q1</c:v>
                      </c:pt>
                      <c:pt idx="9">
                        <c:v>2020 Q2</c:v>
                      </c:pt>
                      <c:pt idx="10">
                        <c:v>2020 Q3</c:v>
                      </c:pt>
                      <c:pt idx="11">
                        <c:v>2020 Q4</c:v>
                      </c:pt>
                      <c:pt idx="12">
                        <c:v>2021 Q1</c:v>
                      </c:pt>
                      <c:pt idx="13">
                        <c:v>2021 Q2</c:v>
                      </c:pt>
                      <c:pt idx="14">
                        <c:v>2021 Q3</c:v>
                      </c:pt>
                      <c:pt idx="15">
                        <c:v>2021 Q4</c:v>
                      </c:pt>
                      <c:pt idx="16">
                        <c:v>2022 Q1</c:v>
                      </c:pt>
                      <c:pt idx="17">
                        <c:v>2022 Q2</c:v>
                      </c:pt>
                      <c:pt idx="18">
                        <c:v>2022 Q3</c:v>
                      </c:pt>
                      <c:pt idx="19">
                        <c:v>2022 Q4</c:v>
                      </c:pt>
                      <c:pt idx="20">
                        <c:v>2023 Q1</c:v>
                      </c:pt>
                      <c:pt idx="21">
                        <c:v>2023 Q2</c:v>
                      </c:pt>
                      <c:pt idx="22">
                        <c:v>2023 Q3</c:v>
                      </c:pt>
                      <c:pt idx="23">
                        <c:v>2023 Q4</c:v>
                      </c:pt>
                      <c:pt idx="24">
                        <c:v>2024 Q1</c:v>
                      </c:pt>
                      <c:pt idx="25">
                        <c:v>2024 Q2</c:v>
                      </c:pt>
                      <c:pt idx="26">
                        <c:v>2024 Q3</c:v>
                      </c:pt>
                      <c:pt idx="27">
                        <c:v>2024 Q4</c:v>
                      </c:pt>
                      <c:pt idx="28">
                        <c:v>2025 Q1</c:v>
                      </c:pt>
                      <c:pt idx="29">
                        <c:v>2025 Q2</c:v>
                      </c:pt>
                      <c:pt idx="30">
                        <c:v>2025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Outputs'!$AI$60:$BM$60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31"/>
                      <c:pt idx="0">
                        <c:v>35857</c:v>
                      </c:pt>
                      <c:pt idx="1">
                        <c:v>36930</c:v>
                      </c:pt>
                      <c:pt idx="2">
                        <c:v>37850</c:v>
                      </c:pt>
                      <c:pt idx="3">
                        <c:v>38560</c:v>
                      </c:pt>
                      <c:pt idx="4">
                        <c:v>38716</c:v>
                      </c:pt>
                      <c:pt idx="5">
                        <c:v>38871</c:v>
                      </c:pt>
                      <c:pt idx="6">
                        <c:v>39371</c:v>
                      </c:pt>
                      <c:pt idx="7">
                        <c:v>40107</c:v>
                      </c:pt>
                      <c:pt idx="8">
                        <c:v>40560</c:v>
                      </c:pt>
                      <c:pt idx="9">
                        <c:v>40328</c:v>
                      </c:pt>
                      <c:pt idx="10">
                        <c:v>40741</c:v>
                      </c:pt>
                      <c:pt idx="11">
                        <c:v>42179</c:v>
                      </c:pt>
                      <c:pt idx="12">
                        <c:v>45670</c:v>
                      </c:pt>
                      <c:pt idx="13">
                        <c:v>50091</c:v>
                      </c:pt>
                      <c:pt idx="14">
                        <c:v>54109</c:v>
                      </c:pt>
                      <c:pt idx="15">
                        <c:v>57894</c:v>
                      </c:pt>
                      <c:pt idx="16">
                        <c:v>59769</c:v>
                      </c:pt>
                      <c:pt idx="17">
                        <c:v>59812</c:v>
                      </c:pt>
                      <c:pt idx="18">
                        <c:v>58238</c:v>
                      </c:pt>
                      <c:pt idx="19">
                        <c:v>55053</c:v>
                      </c:pt>
                      <c:pt idx="20">
                        <c:v>51541</c:v>
                      </c:pt>
                      <c:pt idx="21">
                        <c:v>48792</c:v>
                      </c:pt>
                      <c:pt idx="22">
                        <c:v>46791</c:v>
                      </c:pt>
                      <c:pt idx="23">
                        <c:v>45361</c:v>
                      </c:pt>
                      <c:pt idx="24">
                        <c:v>43869</c:v>
                      </c:pt>
                      <c:pt idx="25">
                        <c:v>43465</c:v>
                      </c:pt>
                      <c:pt idx="26">
                        <c:v>42779</c:v>
                      </c:pt>
                      <c:pt idx="27">
                        <c:v>41887</c:v>
                      </c:pt>
                      <c:pt idx="28">
                        <c:v>40288</c:v>
                      </c:pt>
                      <c:pt idx="29">
                        <c:v>38669</c:v>
                      </c:pt>
                      <c:pt idx="30">
                        <c:v>36517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C88A-42D0-8D1F-E8FD9E12DA70}"/>
                  </c:ext>
                </c:extLst>
              </c15:ser>
            </c15:filteredLineSeries>
            <c15:filteredLineSeries>
              <c15:ser>
                <c:idx val="0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Outputs'!$AD$61</c15:sqref>
                        </c15:formulaRef>
                      </c:ext>
                    </c:extLst>
                    <c:strCache>
                      <c:ptCount val="1"/>
                      <c:pt idx="0">
                        <c:v>SpaceTech VC Investment $bn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Outputs'!$AI$56:$BM$56</c15:sqref>
                        </c15:formulaRef>
                      </c:ext>
                    </c:extLst>
                    <c:strCache>
                      <c:ptCount val="31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2018 Q4</c:v>
                      </c:pt>
                      <c:pt idx="4">
                        <c:v>2019 Q1</c:v>
                      </c:pt>
                      <c:pt idx="5">
                        <c:v>2019 Q2</c:v>
                      </c:pt>
                      <c:pt idx="6">
                        <c:v>2019 Q3</c:v>
                      </c:pt>
                      <c:pt idx="7">
                        <c:v>2019 Q4</c:v>
                      </c:pt>
                      <c:pt idx="8">
                        <c:v>2020 Q1</c:v>
                      </c:pt>
                      <c:pt idx="9">
                        <c:v>2020 Q2</c:v>
                      </c:pt>
                      <c:pt idx="10">
                        <c:v>2020 Q3</c:v>
                      </c:pt>
                      <c:pt idx="11">
                        <c:v>2020 Q4</c:v>
                      </c:pt>
                      <c:pt idx="12">
                        <c:v>2021 Q1</c:v>
                      </c:pt>
                      <c:pt idx="13">
                        <c:v>2021 Q2</c:v>
                      </c:pt>
                      <c:pt idx="14">
                        <c:v>2021 Q3</c:v>
                      </c:pt>
                      <c:pt idx="15">
                        <c:v>2021 Q4</c:v>
                      </c:pt>
                      <c:pt idx="16">
                        <c:v>2022 Q1</c:v>
                      </c:pt>
                      <c:pt idx="17">
                        <c:v>2022 Q2</c:v>
                      </c:pt>
                      <c:pt idx="18">
                        <c:v>2022 Q3</c:v>
                      </c:pt>
                      <c:pt idx="19">
                        <c:v>2022 Q4</c:v>
                      </c:pt>
                      <c:pt idx="20">
                        <c:v>2023 Q1</c:v>
                      </c:pt>
                      <c:pt idx="21">
                        <c:v>2023 Q2</c:v>
                      </c:pt>
                      <c:pt idx="22">
                        <c:v>2023 Q3</c:v>
                      </c:pt>
                      <c:pt idx="23">
                        <c:v>2023 Q4</c:v>
                      </c:pt>
                      <c:pt idx="24">
                        <c:v>2024 Q1</c:v>
                      </c:pt>
                      <c:pt idx="25">
                        <c:v>2024 Q2</c:v>
                      </c:pt>
                      <c:pt idx="26">
                        <c:v>2024 Q3</c:v>
                      </c:pt>
                      <c:pt idx="27">
                        <c:v>2024 Q4</c:v>
                      </c:pt>
                      <c:pt idx="28">
                        <c:v>2025 Q1</c:v>
                      </c:pt>
                      <c:pt idx="29">
                        <c:v>2025 Q2</c:v>
                      </c:pt>
                      <c:pt idx="30">
                        <c:v>2025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Outputs'!$AI$61:$BM$61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31"/>
                      <c:pt idx="0">
                        <c:v>2562433178</c:v>
                      </c:pt>
                      <c:pt idx="1">
                        <c:v>2795367331</c:v>
                      </c:pt>
                      <c:pt idx="2">
                        <c:v>3170729268</c:v>
                      </c:pt>
                      <c:pt idx="3">
                        <c:v>2851517060</c:v>
                      </c:pt>
                      <c:pt idx="4">
                        <c:v>3698727461</c:v>
                      </c:pt>
                      <c:pt idx="5">
                        <c:v>4191980939</c:v>
                      </c:pt>
                      <c:pt idx="6">
                        <c:v>4314312446</c:v>
                      </c:pt>
                      <c:pt idx="7">
                        <c:v>4227846182</c:v>
                      </c:pt>
                      <c:pt idx="8">
                        <c:v>3325251878</c:v>
                      </c:pt>
                      <c:pt idx="9">
                        <c:v>2758450883</c:v>
                      </c:pt>
                      <c:pt idx="10">
                        <c:v>4750871990</c:v>
                      </c:pt>
                      <c:pt idx="11">
                        <c:v>6610262643</c:v>
                      </c:pt>
                      <c:pt idx="12">
                        <c:v>8058084573</c:v>
                      </c:pt>
                      <c:pt idx="13">
                        <c:v>10866081931</c:v>
                      </c:pt>
                      <c:pt idx="14">
                        <c:v>9436455050</c:v>
                      </c:pt>
                      <c:pt idx="15">
                        <c:v>9958298271</c:v>
                      </c:pt>
                      <c:pt idx="16">
                        <c:v>10010576263</c:v>
                      </c:pt>
                      <c:pt idx="17">
                        <c:v>9300828687</c:v>
                      </c:pt>
                      <c:pt idx="18">
                        <c:v>9175901258</c:v>
                      </c:pt>
                      <c:pt idx="19">
                        <c:v>6950814762</c:v>
                      </c:pt>
                      <c:pt idx="20">
                        <c:v>6606456518</c:v>
                      </c:pt>
                      <c:pt idx="21">
                        <c:v>5103319015</c:v>
                      </c:pt>
                      <c:pt idx="22">
                        <c:v>5641997918</c:v>
                      </c:pt>
                      <c:pt idx="23">
                        <c:v>6852216798</c:v>
                      </c:pt>
                      <c:pt idx="24">
                        <c:v>7209274609</c:v>
                      </c:pt>
                      <c:pt idx="25">
                        <c:v>8465619787</c:v>
                      </c:pt>
                      <c:pt idx="26">
                        <c:v>8649602389</c:v>
                      </c:pt>
                      <c:pt idx="27">
                        <c:v>8407348490.8999996</c:v>
                      </c:pt>
                      <c:pt idx="28">
                        <c:v>8033292729.8999996</c:v>
                      </c:pt>
                      <c:pt idx="29">
                        <c:v>8701848148.8999996</c:v>
                      </c:pt>
                      <c:pt idx="30">
                        <c:v>10417954490.9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C88A-42D0-8D1F-E8FD9E12DA70}"/>
                  </c:ext>
                </c:extLst>
              </c15:ser>
            </c15:filteredLineSeries>
            <c15:filteredLineSeries>
              <c15:ser>
                <c:idx val="1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Outputs'!$AD$62</c15:sqref>
                        </c15:formulaRef>
                      </c:ext>
                    </c:extLst>
                    <c:strCache>
                      <c:ptCount val="1"/>
                      <c:pt idx="0">
                        <c:v>SpaceTech VC # deals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Outputs'!$AI$56:$BM$56</c15:sqref>
                        </c15:formulaRef>
                      </c:ext>
                    </c:extLst>
                    <c:strCache>
                      <c:ptCount val="31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2018 Q4</c:v>
                      </c:pt>
                      <c:pt idx="4">
                        <c:v>2019 Q1</c:v>
                      </c:pt>
                      <c:pt idx="5">
                        <c:v>2019 Q2</c:v>
                      </c:pt>
                      <c:pt idx="6">
                        <c:v>2019 Q3</c:v>
                      </c:pt>
                      <c:pt idx="7">
                        <c:v>2019 Q4</c:v>
                      </c:pt>
                      <c:pt idx="8">
                        <c:v>2020 Q1</c:v>
                      </c:pt>
                      <c:pt idx="9">
                        <c:v>2020 Q2</c:v>
                      </c:pt>
                      <c:pt idx="10">
                        <c:v>2020 Q3</c:v>
                      </c:pt>
                      <c:pt idx="11">
                        <c:v>2020 Q4</c:v>
                      </c:pt>
                      <c:pt idx="12">
                        <c:v>2021 Q1</c:v>
                      </c:pt>
                      <c:pt idx="13">
                        <c:v>2021 Q2</c:v>
                      </c:pt>
                      <c:pt idx="14">
                        <c:v>2021 Q3</c:v>
                      </c:pt>
                      <c:pt idx="15">
                        <c:v>2021 Q4</c:v>
                      </c:pt>
                      <c:pt idx="16">
                        <c:v>2022 Q1</c:v>
                      </c:pt>
                      <c:pt idx="17">
                        <c:v>2022 Q2</c:v>
                      </c:pt>
                      <c:pt idx="18">
                        <c:v>2022 Q3</c:v>
                      </c:pt>
                      <c:pt idx="19">
                        <c:v>2022 Q4</c:v>
                      </c:pt>
                      <c:pt idx="20">
                        <c:v>2023 Q1</c:v>
                      </c:pt>
                      <c:pt idx="21">
                        <c:v>2023 Q2</c:v>
                      </c:pt>
                      <c:pt idx="22">
                        <c:v>2023 Q3</c:v>
                      </c:pt>
                      <c:pt idx="23">
                        <c:v>2023 Q4</c:v>
                      </c:pt>
                      <c:pt idx="24">
                        <c:v>2024 Q1</c:v>
                      </c:pt>
                      <c:pt idx="25">
                        <c:v>2024 Q2</c:v>
                      </c:pt>
                      <c:pt idx="26">
                        <c:v>2024 Q3</c:v>
                      </c:pt>
                      <c:pt idx="27">
                        <c:v>2024 Q4</c:v>
                      </c:pt>
                      <c:pt idx="28">
                        <c:v>2025 Q1</c:v>
                      </c:pt>
                      <c:pt idx="29">
                        <c:v>2025 Q2</c:v>
                      </c:pt>
                      <c:pt idx="30">
                        <c:v>2025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Outputs'!$AI$62:$BM$62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31"/>
                      <c:pt idx="0">
                        <c:v>137</c:v>
                      </c:pt>
                      <c:pt idx="1">
                        <c:v>155</c:v>
                      </c:pt>
                      <c:pt idx="2">
                        <c:v>166</c:v>
                      </c:pt>
                      <c:pt idx="3">
                        <c:v>155</c:v>
                      </c:pt>
                      <c:pt idx="4">
                        <c:v>148</c:v>
                      </c:pt>
                      <c:pt idx="5">
                        <c:v>137</c:v>
                      </c:pt>
                      <c:pt idx="6">
                        <c:v>137</c:v>
                      </c:pt>
                      <c:pt idx="7">
                        <c:v>148</c:v>
                      </c:pt>
                      <c:pt idx="8">
                        <c:v>148</c:v>
                      </c:pt>
                      <c:pt idx="9">
                        <c:v>152</c:v>
                      </c:pt>
                      <c:pt idx="10">
                        <c:v>149</c:v>
                      </c:pt>
                      <c:pt idx="11">
                        <c:v>158</c:v>
                      </c:pt>
                      <c:pt idx="12">
                        <c:v>165</c:v>
                      </c:pt>
                      <c:pt idx="13">
                        <c:v>203</c:v>
                      </c:pt>
                      <c:pt idx="14">
                        <c:v>224</c:v>
                      </c:pt>
                      <c:pt idx="15">
                        <c:v>262</c:v>
                      </c:pt>
                      <c:pt idx="16">
                        <c:v>303</c:v>
                      </c:pt>
                      <c:pt idx="17">
                        <c:v>285</c:v>
                      </c:pt>
                      <c:pt idx="18">
                        <c:v>324</c:v>
                      </c:pt>
                      <c:pt idx="19">
                        <c:v>339</c:v>
                      </c:pt>
                      <c:pt idx="20">
                        <c:v>373</c:v>
                      </c:pt>
                      <c:pt idx="21">
                        <c:v>398</c:v>
                      </c:pt>
                      <c:pt idx="22">
                        <c:v>386</c:v>
                      </c:pt>
                      <c:pt idx="23">
                        <c:v>415</c:v>
                      </c:pt>
                      <c:pt idx="24">
                        <c:v>439</c:v>
                      </c:pt>
                      <c:pt idx="25">
                        <c:v>528</c:v>
                      </c:pt>
                      <c:pt idx="26">
                        <c:v>594</c:v>
                      </c:pt>
                      <c:pt idx="27">
                        <c:v>593</c:v>
                      </c:pt>
                      <c:pt idx="28">
                        <c:v>574</c:v>
                      </c:pt>
                      <c:pt idx="29">
                        <c:v>571</c:v>
                      </c:pt>
                      <c:pt idx="30">
                        <c:v>583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C88A-42D0-8D1F-E8FD9E12DA70}"/>
                  </c:ext>
                </c:extLst>
              </c15:ser>
            </c15:filteredLineSeries>
          </c:ext>
        </c:extLst>
      </c:lineChart>
      <c:catAx>
        <c:axId val="325594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0253615"/>
        <c:crosses val="autoZero"/>
        <c:auto val="1"/>
        <c:lblAlgn val="ctr"/>
        <c:lblOffset val="100"/>
        <c:noMultiLvlLbl val="0"/>
      </c:catAx>
      <c:valAx>
        <c:axId val="16202536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_-* #,##0_-;\-* #,##0_-;_-* &quot;-&quot;??_-;_-@_-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594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4"/>
          <c:tx>
            <c:strRef>
              <c:f>'Index Outputs'!$AD$63</c:f>
              <c:strCache>
                <c:ptCount val="1"/>
                <c:pt idx="0">
                  <c:v>Global VC Index $bn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2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F3F-43AA-B8E9-8DEE0B9D12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'Index Outputs'!$AI$56:$BK$56</c:f>
              <c:strCache>
                <c:ptCount val="29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2018 Q4</c:v>
                </c:pt>
                <c:pt idx="4">
                  <c:v>2019 Q1</c:v>
                </c:pt>
                <c:pt idx="5">
                  <c:v>2019 Q2</c:v>
                </c:pt>
                <c:pt idx="6">
                  <c:v>2019 Q3</c:v>
                </c:pt>
                <c:pt idx="7">
                  <c:v>2019 Q4</c:v>
                </c:pt>
                <c:pt idx="8">
                  <c:v>2020 Q1</c:v>
                </c:pt>
                <c:pt idx="9">
                  <c:v>2020 Q2</c:v>
                </c:pt>
                <c:pt idx="10">
                  <c:v>2020 Q3</c:v>
                </c:pt>
                <c:pt idx="11">
                  <c:v>2020 Q4</c:v>
                </c:pt>
                <c:pt idx="12">
                  <c:v>2021 Q1</c:v>
                </c:pt>
                <c:pt idx="13">
                  <c:v>2021 Q2</c:v>
                </c:pt>
                <c:pt idx="14">
                  <c:v>2021 Q3</c:v>
                </c:pt>
                <c:pt idx="15">
                  <c:v>2021 Q4</c:v>
                </c:pt>
                <c:pt idx="16">
                  <c:v>2022 Q1</c:v>
                </c:pt>
                <c:pt idx="17">
                  <c:v>2022 Q2</c:v>
                </c:pt>
                <c:pt idx="18">
                  <c:v>2022 Q3</c:v>
                </c:pt>
                <c:pt idx="19">
                  <c:v>2022 Q4</c:v>
                </c:pt>
                <c:pt idx="20">
                  <c:v>2023 Q1</c:v>
                </c:pt>
                <c:pt idx="21">
                  <c:v>2023 Q2</c:v>
                </c:pt>
                <c:pt idx="22">
                  <c:v>2023 Q3</c:v>
                </c:pt>
                <c:pt idx="23">
                  <c:v>2023 Q4</c:v>
                </c:pt>
                <c:pt idx="24">
                  <c:v>2024 Q1</c:v>
                </c:pt>
                <c:pt idx="25">
                  <c:v>2024 Q2</c:v>
                </c:pt>
                <c:pt idx="26">
                  <c:v>2024 Q3</c:v>
                </c:pt>
                <c:pt idx="27">
                  <c:v>2024 Q4</c:v>
                </c:pt>
                <c:pt idx="28">
                  <c:v>2025 Q1</c:v>
                </c:pt>
              </c:strCache>
            </c:strRef>
          </c:cat>
          <c:val>
            <c:numRef>
              <c:f>'Index Outputs'!$AI$63:$BK$63</c:f>
              <c:numCache>
                <c:formatCode>_-* #,##0_-;\-* #,##0_-;_-* "-"??_-;_-@_-</c:formatCode>
                <c:ptCount val="29"/>
                <c:pt idx="0">
                  <c:v>100</c:v>
                </c:pt>
                <c:pt idx="1">
                  <c:v>114.55119047887538</c:v>
                </c:pt>
                <c:pt idx="2">
                  <c:v>122.04602704743179</c:v>
                </c:pt>
                <c:pt idx="3">
                  <c:v>135.45279466270875</c:v>
                </c:pt>
                <c:pt idx="4">
                  <c:v>135.78744968481979</c:v>
                </c:pt>
                <c:pt idx="5">
                  <c:v>129.77901108158011</c:v>
                </c:pt>
                <c:pt idx="6">
                  <c:v>132.71434440640346</c:v>
                </c:pt>
                <c:pt idx="7">
                  <c:v>131.0987296602552</c:v>
                </c:pt>
                <c:pt idx="8">
                  <c:v>129.18828000450549</c:v>
                </c:pt>
                <c:pt idx="9">
                  <c:v>130.17524120425719</c:v>
                </c:pt>
                <c:pt idx="10">
                  <c:v>135.64369424934492</c:v>
                </c:pt>
                <c:pt idx="11">
                  <c:v>144.25497969744367</c:v>
                </c:pt>
                <c:pt idx="12">
                  <c:v>178.27802454553554</c:v>
                </c:pt>
                <c:pt idx="13">
                  <c:v>216.30109000779078</c:v>
                </c:pt>
                <c:pt idx="14">
                  <c:v>252.93381152759639</c:v>
                </c:pt>
                <c:pt idx="15">
                  <c:v>289.28804595694851</c:v>
                </c:pt>
                <c:pt idx="16">
                  <c:v>295.62211423561382</c:v>
                </c:pt>
                <c:pt idx="17">
                  <c:v>286.86791151683104</c:v>
                </c:pt>
                <c:pt idx="18">
                  <c:v>251.58188343632176</c:v>
                </c:pt>
                <c:pt idx="19">
                  <c:v>206.59083550352128</c:v>
                </c:pt>
                <c:pt idx="20">
                  <c:v>173.69541702697586</c:v>
                </c:pt>
                <c:pt idx="21">
                  <c:v>146.98760299935972</c:v>
                </c:pt>
                <c:pt idx="22">
                  <c:v>140.094730486587</c:v>
                </c:pt>
                <c:pt idx="23">
                  <c:v>137.0730146017786</c:v>
                </c:pt>
                <c:pt idx="24">
                  <c:v>129.06371534658768</c:v>
                </c:pt>
                <c:pt idx="25">
                  <c:v>132.83734914345547</c:v>
                </c:pt>
                <c:pt idx="26">
                  <c:v>125.95140756923226</c:v>
                </c:pt>
                <c:pt idx="27">
                  <c:v>134.41883640715264</c:v>
                </c:pt>
                <c:pt idx="28">
                  <c:v>147.30835474707794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F3F-43AA-B8E9-8DEE0B9D1282}"/>
            </c:ext>
          </c:extLst>
        </c:ser>
        <c:ser>
          <c:idx val="1"/>
          <c:order val="5"/>
          <c:tx>
            <c:strRef>
              <c:f>'Index Outputs'!$AD$64</c:f>
              <c:strCache>
                <c:ptCount val="1"/>
                <c:pt idx="0">
                  <c:v>Global VC Index # Deals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2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F3F-43AA-B8E9-8DEE0B9D12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'Index Outputs'!$AI$56:$BK$56</c:f>
              <c:strCache>
                <c:ptCount val="29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2018 Q4</c:v>
                </c:pt>
                <c:pt idx="4">
                  <c:v>2019 Q1</c:v>
                </c:pt>
                <c:pt idx="5">
                  <c:v>2019 Q2</c:v>
                </c:pt>
                <c:pt idx="6">
                  <c:v>2019 Q3</c:v>
                </c:pt>
                <c:pt idx="7">
                  <c:v>2019 Q4</c:v>
                </c:pt>
                <c:pt idx="8">
                  <c:v>2020 Q1</c:v>
                </c:pt>
                <c:pt idx="9">
                  <c:v>2020 Q2</c:v>
                </c:pt>
                <c:pt idx="10">
                  <c:v>2020 Q3</c:v>
                </c:pt>
                <c:pt idx="11">
                  <c:v>2020 Q4</c:v>
                </c:pt>
                <c:pt idx="12">
                  <c:v>2021 Q1</c:v>
                </c:pt>
                <c:pt idx="13">
                  <c:v>2021 Q2</c:v>
                </c:pt>
                <c:pt idx="14">
                  <c:v>2021 Q3</c:v>
                </c:pt>
                <c:pt idx="15">
                  <c:v>2021 Q4</c:v>
                </c:pt>
                <c:pt idx="16">
                  <c:v>2022 Q1</c:v>
                </c:pt>
                <c:pt idx="17">
                  <c:v>2022 Q2</c:v>
                </c:pt>
                <c:pt idx="18">
                  <c:v>2022 Q3</c:v>
                </c:pt>
                <c:pt idx="19">
                  <c:v>2022 Q4</c:v>
                </c:pt>
                <c:pt idx="20">
                  <c:v>2023 Q1</c:v>
                </c:pt>
                <c:pt idx="21">
                  <c:v>2023 Q2</c:v>
                </c:pt>
                <c:pt idx="22">
                  <c:v>2023 Q3</c:v>
                </c:pt>
                <c:pt idx="23">
                  <c:v>2023 Q4</c:v>
                </c:pt>
                <c:pt idx="24">
                  <c:v>2024 Q1</c:v>
                </c:pt>
                <c:pt idx="25">
                  <c:v>2024 Q2</c:v>
                </c:pt>
                <c:pt idx="26">
                  <c:v>2024 Q3</c:v>
                </c:pt>
                <c:pt idx="27">
                  <c:v>2024 Q4</c:v>
                </c:pt>
                <c:pt idx="28">
                  <c:v>2025 Q1</c:v>
                </c:pt>
              </c:strCache>
            </c:strRef>
          </c:cat>
          <c:val>
            <c:numRef>
              <c:f>'Index Outputs'!$AI$64:$BK$64</c:f>
              <c:numCache>
                <c:formatCode>_-* #,##0_-;\-* #,##0_-;_-* "-"??_-;_-@_-</c:formatCode>
                <c:ptCount val="29"/>
                <c:pt idx="0">
                  <c:v>100</c:v>
                </c:pt>
                <c:pt idx="1">
                  <c:v>102.99505091302122</c:v>
                </c:pt>
                <c:pt idx="2">
                  <c:v>105.40986404232322</c:v>
                </c:pt>
                <c:pt idx="3">
                  <c:v>107.3468342909153</c:v>
                </c:pt>
                <c:pt idx="4">
                  <c:v>107.97258092041642</c:v>
                </c:pt>
                <c:pt idx="5">
                  <c:v>108.3736276238694</c:v>
                </c:pt>
                <c:pt idx="6">
                  <c:v>109.85550941464246</c:v>
                </c:pt>
                <c:pt idx="7">
                  <c:v>111.68724045736388</c:v>
                </c:pt>
                <c:pt idx="8">
                  <c:v>112.67990215598157</c:v>
                </c:pt>
                <c:pt idx="9">
                  <c:v>111.92047329199613</c:v>
                </c:pt>
                <c:pt idx="10">
                  <c:v>112.9046020820297</c:v>
                </c:pt>
                <c:pt idx="11">
                  <c:v>116.77000967062973</c:v>
                </c:pt>
                <c:pt idx="12">
                  <c:v>126.10501166164174</c:v>
                </c:pt>
                <c:pt idx="13">
                  <c:v>138.29853802832926</c:v>
                </c:pt>
                <c:pt idx="14">
                  <c:v>149.42260651914216</c:v>
                </c:pt>
                <c:pt idx="15">
                  <c:v>159.8156891745833</c:v>
                </c:pt>
                <c:pt idx="16">
                  <c:v>164.90414699357189</c:v>
                </c:pt>
                <c:pt idx="17">
                  <c:v>164.94396723363104</c:v>
                </c:pt>
                <c:pt idx="18">
                  <c:v>160.37886114113431</c:v>
                </c:pt>
                <c:pt idx="19">
                  <c:v>151.16331987029977</c:v>
                </c:pt>
                <c:pt idx="20">
                  <c:v>140.07053871096193</c:v>
                </c:pt>
                <c:pt idx="21">
                  <c:v>131.73673132715172</c:v>
                </c:pt>
                <c:pt idx="22">
                  <c:v>124.69139313954149</c:v>
                </c:pt>
                <c:pt idx="23">
                  <c:v>119.3241936401388</c:v>
                </c:pt>
                <c:pt idx="24">
                  <c:v>110.33050799249105</c:v>
                </c:pt>
                <c:pt idx="25">
                  <c:v>102.77603959269584</c:v>
                </c:pt>
                <c:pt idx="26">
                  <c:v>96.114682291370386</c:v>
                </c:pt>
                <c:pt idx="27">
                  <c:v>88.238807668240511</c:v>
                </c:pt>
                <c:pt idx="28">
                  <c:v>82.382388076682403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F3F-43AA-B8E9-8DEE0B9D1282}"/>
            </c:ext>
          </c:extLst>
        </c:ser>
        <c:ser>
          <c:idx val="2"/>
          <c:order val="6"/>
          <c:tx>
            <c:strRef>
              <c:f>'Index Outputs'!$AD$65</c:f>
              <c:strCache>
                <c:ptCount val="1"/>
                <c:pt idx="0">
                  <c:v>SpaceTech Index $bn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2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F3F-43AA-B8E9-8DEE0B9D12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'Index Outputs'!$AI$56:$BK$56</c:f>
              <c:strCache>
                <c:ptCount val="29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2018 Q4</c:v>
                </c:pt>
                <c:pt idx="4">
                  <c:v>2019 Q1</c:v>
                </c:pt>
                <c:pt idx="5">
                  <c:v>2019 Q2</c:v>
                </c:pt>
                <c:pt idx="6">
                  <c:v>2019 Q3</c:v>
                </c:pt>
                <c:pt idx="7">
                  <c:v>2019 Q4</c:v>
                </c:pt>
                <c:pt idx="8">
                  <c:v>2020 Q1</c:v>
                </c:pt>
                <c:pt idx="9">
                  <c:v>2020 Q2</c:v>
                </c:pt>
                <c:pt idx="10">
                  <c:v>2020 Q3</c:v>
                </c:pt>
                <c:pt idx="11">
                  <c:v>2020 Q4</c:v>
                </c:pt>
                <c:pt idx="12">
                  <c:v>2021 Q1</c:v>
                </c:pt>
                <c:pt idx="13">
                  <c:v>2021 Q2</c:v>
                </c:pt>
                <c:pt idx="14">
                  <c:v>2021 Q3</c:v>
                </c:pt>
                <c:pt idx="15">
                  <c:v>2021 Q4</c:v>
                </c:pt>
                <c:pt idx="16">
                  <c:v>2022 Q1</c:v>
                </c:pt>
                <c:pt idx="17">
                  <c:v>2022 Q2</c:v>
                </c:pt>
                <c:pt idx="18">
                  <c:v>2022 Q3</c:v>
                </c:pt>
                <c:pt idx="19">
                  <c:v>2022 Q4</c:v>
                </c:pt>
                <c:pt idx="20">
                  <c:v>2023 Q1</c:v>
                </c:pt>
                <c:pt idx="21">
                  <c:v>2023 Q2</c:v>
                </c:pt>
                <c:pt idx="22">
                  <c:v>2023 Q3</c:v>
                </c:pt>
                <c:pt idx="23">
                  <c:v>2023 Q4</c:v>
                </c:pt>
                <c:pt idx="24">
                  <c:v>2024 Q1</c:v>
                </c:pt>
                <c:pt idx="25">
                  <c:v>2024 Q2</c:v>
                </c:pt>
                <c:pt idx="26">
                  <c:v>2024 Q3</c:v>
                </c:pt>
                <c:pt idx="27">
                  <c:v>2024 Q4</c:v>
                </c:pt>
                <c:pt idx="28">
                  <c:v>2025 Q1</c:v>
                </c:pt>
              </c:strCache>
            </c:strRef>
          </c:cat>
          <c:val>
            <c:numRef>
              <c:f>'Index Outputs'!$AI$65:$BK$65</c:f>
              <c:numCache>
                <c:formatCode>_-* #,##0_-;\-* #,##0_-;_-* "-"??_-;_-@_-</c:formatCode>
                <c:ptCount val="29"/>
                <c:pt idx="0">
                  <c:v>100</c:v>
                </c:pt>
                <c:pt idx="1">
                  <c:v>109.090350335762</c:v>
                </c:pt>
                <c:pt idx="2">
                  <c:v>123.73900303908725</c:v>
                </c:pt>
                <c:pt idx="3">
                  <c:v>111.28161641372564</c:v>
                </c:pt>
                <c:pt idx="4">
                  <c:v>144.34434789385949</c:v>
                </c:pt>
                <c:pt idx="5">
                  <c:v>163.59376607322403</c:v>
                </c:pt>
                <c:pt idx="6">
                  <c:v>168.36780303349633</c:v>
                </c:pt>
                <c:pt idx="7">
                  <c:v>164.9934218109004</c:v>
                </c:pt>
                <c:pt idx="8">
                  <c:v>129.76931092483693</c:v>
                </c:pt>
                <c:pt idx="9">
                  <c:v>107.64967089416916</c:v>
                </c:pt>
                <c:pt idx="10">
                  <c:v>185.40471731278839</c:v>
                </c:pt>
                <c:pt idx="11">
                  <c:v>257.96819600030949</c:v>
                </c:pt>
                <c:pt idx="12">
                  <c:v>314.47003739193701</c:v>
                </c:pt>
                <c:pt idx="13">
                  <c:v>424.05327968322143</c:v>
                </c:pt>
                <c:pt idx="14">
                  <c:v>368.26150750066506</c:v>
                </c:pt>
                <c:pt idx="15">
                  <c:v>388.62665206249522</c:v>
                </c:pt>
                <c:pt idx="16">
                  <c:v>390.66682202473419</c:v>
                </c:pt>
                <c:pt idx="17">
                  <c:v>362.96863336195844</c:v>
                </c:pt>
                <c:pt idx="18">
                  <c:v>358.09328948674738</c:v>
                </c:pt>
                <c:pt idx="19">
                  <c:v>271.2583813570962</c:v>
                </c:pt>
                <c:pt idx="20">
                  <c:v>257.81966041964824</c:v>
                </c:pt>
                <c:pt idx="21">
                  <c:v>199.15910622821323</c:v>
                </c:pt>
                <c:pt idx="22">
                  <c:v>220.18127014744735</c:v>
                </c:pt>
                <c:pt idx="23">
                  <c:v>267.41055559342277</c:v>
                </c:pt>
                <c:pt idx="24">
                  <c:v>281.34488231325889</c:v>
                </c:pt>
                <c:pt idx="25">
                  <c:v>330.37426535381832</c:v>
                </c:pt>
                <c:pt idx="26">
                  <c:v>337.55426144423734</c:v>
                </c:pt>
                <c:pt idx="27">
                  <c:v>328.10020425437995</c:v>
                </c:pt>
                <c:pt idx="28">
                  <c:v>316.50748201091233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F3F-43AA-B8E9-8DEE0B9D1282}"/>
            </c:ext>
          </c:extLst>
        </c:ser>
        <c:ser>
          <c:idx val="3"/>
          <c:order val="7"/>
          <c:tx>
            <c:strRef>
              <c:f>'Index Outputs'!$AD$66</c:f>
              <c:strCache>
                <c:ptCount val="1"/>
                <c:pt idx="0">
                  <c:v>SpaceTech Index # Deals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2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F3F-43AA-B8E9-8DEE0B9D12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'Index Outputs'!$AI$56:$BK$56</c:f>
              <c:strCache>
                <c:ptCount val="29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2018 Q4</c:v>
                </c:pt>
                <c:pt idx="4">
                  <c:v>2019 Q1</c:v>
                </c:pt>
                <c:pt idx="5">
                  <c:v>2019 Q2</c:v>
                </c:pt>
                <c:pt idx="6">
                  <c:v>2019 Q3</c:v>
                </c:pt>
                <c:pt idx="7">
                  <c:v>2019 Q4</c:v>
                </c:pt>
                <c:pt idx="8">
                  <c:v>2020 Q1</c:v>
                </c:pt>
                <c:pt idx="9">
                  <c:v>2020 Q2</c:v>
                </c:pt>
                <c:pt idx="10">
                  <c:v>2020 Q3</c:v>
                </c:pt>
                <c:pt idx="11">
                  <c:v>2020 Q4</c:v>
                </c:pt>
                <c:pt idx="12">
                  <c:v>2021 Q1</c:v>
                </c:pt>
                <c:pt idx="13">
                  <c:v>2021 Q2</c:v>
                </c:pt>
                <c:pt idx="14">
                  <c:v>2021 Q3</c:v>
                </c:pt>
                <c:pt idx="15">
                  <c:v>2021 Q4</c:v>
                </c:pt>
                <c:pt idx="16">
                  <c:v>2022 Q1</c:v>
                </c:pt>
                <c:pt idx="17">
                  <c:v>2022 Q2</c:v>
                </c:pt>
                <c:pt idx="18">
                  <c:v>2022 Q3</c:v>
                </c:pt>
                <c:pt idx="19">
                  <c:v>2022 Q4</c:v>
                </c:pt>
                <c:pt idx="20">
                  <c:v>2023 Q1</c:v>
                </c:pt>
                <c:pt idx="21">
                  <c:v>2023 Q2</c:v>
                </c:pt>
                <c:pt idx="22">
                  <c:v>2023 Q3</c:v>
                </c:pt>
                <c:pt idx="23">
                  <c:v>2023 Q4</c:v>
                </c:pt>
                <c:pt idx="24">
                  <c:v>2024 Q1</c:v>
                </c:pt>
                <c:pt idx="25">
                  <c:v>2024 Q2</c:v>
                </c:pt>
                <c:pt idx="26">
                  <c:v>2024 Q3</c:v>
                </c:pt>
                <c:pt idx="27">
                  <c:v>2024 Q4</c:v>
                </c:pt>
                <c:pt idx="28">
                  <c:v>2025 Q1</c:v>
                </c:pt>
              </c:strCache>
            </c:strRef>
          </c:cat>
          <c:val>
            <c:numRef>
              <c:f>'Index Outputs'!$AI$66:$BK$66</c:f>
              <c:numCache>
                <c:formatCode>_-* #,##0_-;\-* #,##0_-;_-* "-"??_-;_-@_-</c:formatCode>
                <c:ptCount val="29"/>
                <c:pt idx="0">
                  <c:v>100</c:v>
                </c:pt>
                <c:pt idx="1">
                  <c:v>113.13868613138686</c:v>
                </c:pt>
                <c:pt idx="2">
                  <c:v>121.16788321167884</c:v>
                </c:pt>
                <c:pt idx="3">
                  <c:v>113.13868613138686</c:v>
                </c:pt>
                <c:pt idx="4">
                  <c:v>108.02919708029196</c:v>
                </c:pt>
                <c:pt idx="5">
                  <c:v>100</c:v>
                </c:pt>
                <c:pt idx="6">
                  <c:v>100</c:v>
                </c:pt>
                <c:pt idx="7">
                  <c:v>108.02919708029196</c:v>
                </c:pt>
                <c:pt idx="8">
                  <c:v>108.02919708029196</c:v>
                </c:pt>
                <c:pt idx="9">
                  <c:v>110.94890510948905</c:v>
                </c:pt>
                <c:pt idx="10">
                  <c:v>108.75912408759123</c:v>
                </c:pt>
                <c:pt idx="11">
                  <c:v>115.32846715328466</c:v>
                </c:pt>
                <c:pt idx="12">
                  <c:v>120.43795620437956</c:v>
                </c:pt>
                <c:pt idx="13">
                  <c:v>148.17518248175185</c:v>
                </c:pt>
                <c:pt idx="14">
                  <c:v>163.50364963503651</c:v>
                </c:pt>
                <c:pt idx="15">
                  <c:v>191.24087591240877</c:v>
                </c:pt>
                <c:pt idx="16">
                  <c:v>221.16788321167883</c:v>
                </c:pt>
                <c:pt idx="17">
                  <c:v>208.02919708029196</c:v>
                </c:pt>
                <c:pt idx="18">
                  <c:v>236.49635036496352</c:v>
                </c:pt>
                <c:pt idx="19">
                  <c:v>247.44525547445258</c:v>
                </c:pt>
                <c:pt idx="20">
                  <c:v>272.26277372262774</c:v>
                </c:pt>
                <c:pt idx="21">
                  <c:v>290.51094890510944</c:v>
                </c:pt>
                <c:pt idx="22">
                  <c:v>281.75182481751824</c:v>
                </c:pt>
                <c:pt idx="23">
                  <c:v>302.91970802919707</c:v>
                </c:pt>
                <c:pt idx="24">
                  <c:v>320.43795620437959</c:v>
                </c:pt>
                <c:pt idx="25">
                  <c:v>385.4014598540146</c:v>
                </c:pt>
                <c:pt idx="26">
                  <c:v>433.57664233576639</c:v>
                </c:pt>
                <c:pt idx="27">
                  <c:v>432.84671532846721</c:v>
                </c:pt>
                <c:pt idx="28">
                  <c:v>421.89781021897812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7F3F-43AA-B8E9-8DEE0B9D12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5594703"/>
        <c:axId val="1620253615"/>
        <c:extLst>
          <c:ext xmlns:c15="http://schemas.microsoft.com/office/drawing/2012/chart" uri="{02D57815-91ED-43cb-92C2-25804820EDAC}">
            <c15:filteredLineSeries>
              <c15:ser>
                <c:idx val="4"/>
                <c:order val="0"/>
                <c:tx>
                  <c:strRef>
                    <c:extLst>
                      <c:ext uri="{02D57815-91ED-43cb-92C2-25804820EDAC}">
                        <c15:formulaRef>
                          <c15:sqref>'Index Outputs'!$AD$57</c15:sqref>
                        </c15:formulaRef>
                      </c:ext>
                    </c:extLst>
                    <c:strCache>
                      <c:ptCount val="1"/>
                      <c:pt idx="0">
                        <c:v>General VC Investment $bn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'Index Outputs'!$AI$56:$BK$56</c15:sqref>
                        </c15:formulaRef>
                      </c:ext>
                    </c:extLst>
                    <c:strCache>
                      <c:ptCount val="29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2018 Q4</c:v>
                      </c:pt>
                      <c:pt idx="4">
                        <c:v>2019 Q1</c:v>
                      </c:pt>
                      <c:pt idx="5">
                        <c:v>2019 Q2</c:v>
                      </c:pt>
                      <c:pt idx="6">
                        <c:v>2019 Q3</c:v>
                      </c:pt>
                      <c:pt idx="7">
                        <c:v>2019 Q4</c:v>
                      </c:pt>
                      <c:pt idx="8">
                        <c:v>2020 Q1</c:v>
                      </c:pt>
                      <c:pt idx="9">
                        <c:v>2020 Q2</c:v>
                      </c:pt>
                      <c:pt idx="10">
                        <c:v>2020 Q3</c:v>
                      </c:pt>
                      <c:pt idx="11">
                        <c:v>2020 Q4</c:v>
                      </c:pt>
                      <c:pt idx="12">
                        <c:v>2021 Q1</c:v>
                      </c:pt>
                      <c:pt idx="13">
                        <c:v>2021 Q2</c:v>
                      </c:pt>
                      <c:pt idx="14">
                        <c:v>2021 Q3</c:v>
                      </c:pt>
                      <c:pt idx="15">
                        <c:v>2021 Q4</c:v>
                      </c:pt>
                      <c:pt idx="16">
                        <c:v>2022 Q1</c:v>
                      </c:pt>
                      <c:pt idx="17">
                        <c:v>2022 Q2</c:v>
                      </c:pt>
                      <c:pt idx="18">
                        <c:v>2022 Q3</c:v>
                      </c:pt>
                      <c:pt idx="19">
                        <c:v>2022 Q4</c:v>
                      </c:pt>
                      <c:pt idx="20">
                        <c:v>2023 Q1</c:v>
                      </c:pt>
                      <c:pt idx="21">
                        <c:v>2023 Q2</c:v>
                      </c:pt>
                      <c:pt idx="22">
                        <c:v>2023 Q3</c:v>
                      </c:pt>
                      <c:pt idx="23">
                        <c:v>2023 Q4</c:v>
                      </c:pt>
                      <c:pt idx="24">
                        <c:v>2024 Q1</c:v>
                      </c:pt>
                      <c:pt idx="25">
                        <c:v>2024 Q2</c:v>
                      </c:pt>
                      <c:pt idx="26">
                        <c:v>2024 Q3</c:v>
                      </c:pt>
                      <c:pt idx="27">
                        <c:v>2024 Q4</c:v>
                      </c:pt>
                      <c:pt idx="28">
                        <c:v>2025 Q1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'Index Outputs'!$AI$57:$BJ$57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28"/>
                      <c:pt idx="0">
                        <c:v>80.88345351040968</c:v>
                      </c:pt>
                      <c:pt idx="1">
                        <c:v>90.865418398959889</c:v>
                      </c:pt>
                      <c:pt idx="2">
                        <c:v>80.545470655051105</c:v>
                      </c:pt>
                      <c:pt idx="3">
                        <c:v>98.934749717050423</c:v>
                      </c:pt>
                      <c:pt idx="4">
                        <c:v>81.751213972171882</c:v>
                      </c:pt>
                      <c:pt idx="5">
                        <c:v>75.285537290564861</c:v>
                      </c:pt>
                      <c:pt idx="6">
                        <c:v>88.156789873591435</c:v>
                      </c:pt>
                      <c:pt idx="7">
                        <c:v>94.745460731324997</c:v>
                      </c:pt>
                      <c:pt idx="8">
                        <c:v>76.797418075163733</c:v>
                      </c:pt>
                      <c:pt idx="9">
                        <c:v>77.844727650342975</c:v>
                      </c:pt>
                      <c:pt idx="10">
                        <c:v>102.33648844675643</c:v>
                      </c:pt>
                      <c:pt idx="11">
                        <c:v>117.07452362621589</c:v>
                      </c:pt>
                      <c:pt idx="12">
                        <c:v>165.01917229148324</c:v>
                      </c:pt>
                      <c:pt idx="13">
                        <c:v>176.43853519282811</c:v>
                      </c:pt>
                      <c:pt idx="14">
                        <c:v>197.32513419039026</c:v>
                      </c:pt>
                      <c:pt idx="15">
                        <c:v>211.34105235310145</c:v>
                      </c:pt>
                      <c:pt idx="16">
                        <c:v>181.44341113797014</c:v>
                      </c:pt>
                      <c:pt idx="17">
                        <c:v>153.73888781956828</c:v>
                      </c:pt>
                      <c:pt idx="18">
                        <c:v>105.82846449230981</c:v>
                      </c:pt>
                      <c:pt idx="19">
                        <c:v>94.679266484609911</c:v>
                      </c:pt>
                      <c:pt idx="20">
                        <c:v>96.14559206744913</c:v>
                      </c:pt>
                      <c:pt idx="21">
                        <c:v>84.485526889655333</c:v>
                      </c:pt>
                      <c:pt idx="22">
                        <c:v>87.955246284434978</c:v>
                      </c:pt>
                      <c:pt idx="23">
                        <c:v>86.843957290757146</c:v>
                      </c:pt>
                      <c:pt idx="24">
                        <c:v>75.37747935175166</c:v>
                      </c:pt>
                      <c:pt idx="25">
                        <c:v>94.270559205724993</c:v>
                      </c:pt>
                      <c:pt idx="26">
                        <c:v>70.099999999999994</c:v>
                      </c:pt>
                      <c:pt idx="27">
                        <c:v>108.8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7F3F-43AA-B8E9-8DEE0B9D1282}"/>
                  </c:ext>
                </c:extLst>
              </c15:ser>
            </c15:filteredLineSeries>
            <c15:filteredLineSeries>
              <c15:ser>
                <c:idx val="5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Outputs'!$AD$58</c15:sqref>
                        </c15:formulaRef>
                      </c:ext>
                    </c:extLst>
                    <c:strCache>
                      <c:ptCount val="1"/>
                      <c:pt idx="0">
                        <c:v>General VC deal #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Outputs'!$AI$56:$BK$56</c15:sqref>
                        </c15:formulaRef>
                      </c:ext>
                    </c:extLst>
                    <c:strCache>
                      <c:ptCount val="29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2018 Q4</c:v>
                      </c:pt>
                      <c:pt idx="4">
                        <c:v>2019 Q1</c:v>
                      </c:pt>
                      <c:pt idx="5">
                        <c:v>2019 Q2</c:v>
                      </c:pt>
                      <c:pt idx="6">
                        <c:v>2019 Q3</c:v>
                      </c:pt>
                      <c:pt idx="7">
                        <c:v>2019 Q4</c:v>
                      </c:pt>
                      <c:pt idx="8">
                        <c:v>2020 Q1</c:v>
                      </c:pt>
                      <c:pt idx="9">
                        <c:v>2020 Q2</c:v>
                      </c:pt>
                      <c:pt idx="10">
                        <c:v>2020 Q3</c:v>
                      </c:pt>
                      <c:pt idx="11">
                        <c:v>2020 Q4</c:v>
                      </c:pt>
                      <c:pt idx="12">
                        <c:v>2021 Q1</c:v>
                      </c:pt>
                      <c:pt idx="13">
                        <c:v>2021 Q2</c:v>
                      </c:pt>
                      <c:pt idx="14">
                        <c:v>2021 Q3</c:v>
                      </c:pt>
                      <c:pt idx="15">
                        <c:v>2021 Q4</c:v>
                      </c:pt>
                      <c:pt idx="16">
                        <c:v>2022 Q1</c:v>
                      </c:pt>
                      <c:pt idx="17">
                        <c:v>2022 Q2</c:v>
                      </c:pt>
                      <c:pt idx="18">
                        <c:v>2022 Q3</c:v>
                      </c:pt>
                      <c:pt idx="19">
                        <c:v>2022 Q4</c:v>
                      </c:pt>
                      <c:pt idx="20">
                        <c:v>2023 Q1</c:v>
                      </c:pt>
                      <c:pt idx="21">
                        <c:v>2023 Q2</c:v>
                      </c:pt>
                      <c:pt idx="22">
                        <c:v>2023 Q3</c:v>
                      </c:pt>
                      <c:pt idx="23">
                        <c:v>2023 Q4</c:v>
                      </c:pt>
                      <c:pt idx="24">
                        <c:v>2024 Q1</c:v>
                      </c:pt>
                      <c:pt idx="25">
                        <c:v>2024 Q2</c:v>
                      </c:pt>
                      <c:pt idx="26">
                        <c:v>2024 Q3</c:v>
                      </c:pt>
                      <c:pt idx="27">
                        <c:v>2024 Q4</c:v>
                      </c:pt>
                      <c:pt idx="28">
                        <c:v>2025 Q1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Outputs'!$AI$58:$BJ$58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28"/>
                      <c:pt idx="0">
                        <c:v>10504</c:v>
                      </c:pt>
                      <c:pt idx="1">
                        <c:v>9102</c:v>
                      </c:pt>
                      <c:pt idx="2">
                        <c:v>8873</c:v>
                      </c:pt>
                      <c:pt idx="3">
                        <c:v>9262</c:v>
                      </c:pt>
                      <c:pt idx="4">
                        <c:v>10724</c:v>
                      </c:pt>
                      <c:pt idx="5">
                        <c:v>9243</c:v>
                      </c:pt>
                      <c:pt idx="6">
                        <c:v>9394</c:v>
                      </c:pt>
                      <c:pt idx="7">
                        <c:v>9906</c:v>
                      </c:pt>
                      <c:pt idx="8">
                        <c:v>11073</c:v>
                      </c:pt>
                      <c:pt idx="9">
                        <c:v>8976</c:v>
                      </c:pt>
                      <c:pt idx="10">
                        <c:v>9740</c:v>
                      </c:pt>
                      <c:pt idx="11">
                        <c:v>11265</c:v>
                      </c:pt>
                      <c:pt idx="12">
                        <c:v>14355</c:v>
                      </c:pt>
                      <c:pt idx="13">
                        <c:v>13263</c:v>
                      </c:pt>
                      <c:pt idx="14">
                        <c:v>13651</c:v>
                      </c:pt>
                      <c:pt idx="15">
                        <c:v>14919</c:v>
                      </c:pt>
                      <c:pt idx="16">
                        <c:v>16144</c:v>
                      </c:pt>
                      <c:pt idx="17">
                        <c:v>13277</c:v>
                      </c:pt>
                      <c:pt idx="18">
                        <c:v>12046</c:v>
                      </c:pt>
                      <c:pt idx="19">
                        <c:v>11679</c:v>
                      </c:pt>
                      <c:pt idx="20">
                        <c:v>12244</c:v>
                      </c:pt>
                      <c:pt idx="21">
                        <c:v>10347</c:v>
                      </c:pt>
                      <c:pt idx="22">
                        <c:v>9569</c:v>
                      </c:pt>
                      <c:pt idx="23">
                        <c:v>9792</c:v>
                      </c:pt>
                      <c:pt idx="24">
                        <c:v>9082</c:v>
                      </c:pt>
                      <c:pt idx="25">
                        <c:v>7691</c:v>
                      </c:pt>
                      <c:pt idx="26">
                        <c:v>7227</c:v>
                      </c:pt>
                      <c:pt idx="27">
                        <c:v>7023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7F3F-43AA-B8E9-8DEE0B9D1282}"/>
                  </c:ext>
                </c:extLst>
              </c15:ser>
            </c15:filteredLineSeries>
            <c15:filteredLineSeries>
              <c15:ser>
                <c:idx val="6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Outputs'!$AD$59</c15:sqref>
                        </c15:formulaRef>
                      </c:ext>
                    </c:extLst>
                    <c:strCache>
                      <c:ptCount val="1"/>
                      <c:pt idx="0">
                        <c:v>General VC Investment $bn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Outputs'!$AI$56:$BK$56</c15:sqref>
                        </c15:formulaRef>
                      </c:ext>
                    </c:extLst>
                    <c:strCache>
                      <c:ptCount val="29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2018 Q4</c:v>
                      </c:pt>
                      <c:pt idx="4">
                        <c:v>2019 Q1</c:v>
                      </c:pt>
                      <c:pt idx="5">
                        <c:v>2019 Q2</c:v>
                      </c:pt>
                      <c:pt idx="6">
                        <c:v>2019 Q3</c:v>
                      </c:pt>
                      <c:pt idx="7">
                        <c:v>2019 Q4</c:v>
                      </c:pt>
                      <c:pt idx="8">
                        <c:v>2020 Q1</c:v>
                      </c:pt>
                      <c:pt idx="9">
                        <c:v>2020 Q2</c:v>
                      </c:pt>
                      <c:pt idx="10">
                        <c:v>2020 Q3</c:v>
                      </c:pt>
                      <c:pt idx="11">
                        <c:v>2020 Q4</c:v>
                      </c:pt>
                      <c:pt idx="12">
                        <c:v>2021 Q1</c:v>
                      </c:pt>
                      <c:pt idx="13">
                        <c:v>2021 Q2</c:v>
                      </c:pt>
                      <c:pt idx="14">
                        <c:v>2021 Q3</c:v>
                      </c:pt>
                      <c:pt idx="15">
                        <c:v>2021 Q4</c:v>
                      </c:pt>
                      <c:pt idx="16">
                        <c:v>2022 Q1</c:v>
                      </c:pt>
                      <c:pt idx="17">
                        <c:v>2022 Q2</c:v>
                      </c:pt>
                      <c:pt idx="18">
                        <c:v>2022 Q3</c:v>
                      </c:pt>
                      <c:pt idx="19">
                        <c:v>2022 Q4</c:v>
                      </c:pt>
                      <c:pt idx="20">
                        <c:v>2023 Q1</c:v>
                      </c:pt>
                      <c:pt idx="21">
                        <c:v>2023 Q2</c:v>
                      </c:pt>
                      <c:pt idx="22">
                        <c:v>2023 Q3</c:v>
                      </c:pt>
                      <c:pt idx="23">
                        <c:v>2023 Q4</c:v>
                      </c:pt>
                      <c:pt idx="24">
                        <c:v>2024 Q1</c:v>
                      </c:pt>
                      <c:pt idx="25">
                        <c:v>2024 Q2</c:v>
                      </c:pt>
                      <c:pt idx="26">
                        <c:v>2024 Q3</c:v>
                      </c:pt>
                      <c:pt idx="27">
                        <c:v>2024 Q4</c:v>
                      </c:pt>
                      <c:pt idx="28">
                        <c:v>2025 Q1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Outputs'!$AI$59:$BJ$59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28"/>
                      <c:pt idx="0">
                        <c:v>259.29999684101551</c:v>
                      </c:pt>
                      <c:pt idx="1">
                        <c:v>297.03123329306953</c:v>
                      </c:pt>
                      <c:pt idx="2">
                        <c:v>316.46534427857557</c:v>
                      </c:pt>
                      <c:pt idx="3">
                        <c:v>351.22909228147108</c:v>
                      </c:pt>
                      <c:pt idx="4">
                        <c:v>352.09685274323328</c:v>
                      </c:pt>
                      <c:pt idx="5">
                        <c:v>336.51697163483834</c:v>
                      </c:pt>
                      <c:pt idx="6">
                        <c:v>344.12829085337864</c:v>
                      </c:pt>
                      <c:pt idx="7">
                        <c:v>339.93900186765319</c:v>
                      </c:pt>
                      <c:pt idx="8">
                        <c:v>334.98520597064498</c:v>
                      </c:pt>
                      <c:pt idx="9">
                        <c:v>337.54439633042318</c:v>
                      </c:pt>
                      <c:pt idx="10">
                        <c:v>351.72409490358814</c:v>
                      </c:pt>
                      <c:pt idx="11">
                        <c:v>374.05315779847899</c:v>
                      </c:pt>
                      <c:pt idx="12">
                        <c:v>462.27491201479853</c:v>
                      </c:pt>
                      <c:pt idx="13">
                        <c:v>560.86871955728361</c:v>
                      </c:pt>
                      <c:pt idx="14">
                        <c:v>655.85736530091754</c:v>
                      </c:pt>
                      <c:pt idx="15">
                        <c:v>750.12389402780298</c:v>
                      </c:pt>
                      <c:pt idx="16">
                        <c:v>766.54813287428988</c:v>
                      </c:pt>
                      <c:pt idx="17">
                        <c:v>743.84848550103004</c:v>
                      </c:pt>
                      <c:pt idx="18">
                        <c:v>652.35181580294966</c:v>
                      </c:pt>
                      <c:pt idx="19">
                        <c:v>535.69002993445815</c:v>
                      </c:pt>
                      <c:pt idx="20">
                        <c:v>450.39221086393712</c:v>
                      </c:pt>
                      <c:pt idx="21">
                        <c:v>381.13884993402417</c:v>
                      </c:pt>
                      <c:pt idx="22">
                        <c:v>363.26563172614931</c:v>
                      </c:pt>
                      <c:pt idx="23">
                        <c:v>355.4303225322966</c:v>
                      </c:pt>
                      <c:pt idx="24">
                        <c:v>334.66220981659916</c:v>
                      </c:pt>
                      <c:pt idx="25">
                        <c:v>344.44724213266875</c:v>
                      </c:pt>
                      <c:pt idx="26">
                        <c:v>326.59199584823386</c:v>
                      </c:pt>
                      <c:pt idx="27">
                        <c:v>348.54803855747662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7F3F-43AA-B8E9-8DEE0B9D1282}"/>
                  </c:ext>
                </c:extLst>
              </c15:ser>
            </c15:filteredLineSeries>
            <c15:filteredLineSeries>
              <c15:ser>
                <c:idx val="7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Outputs'!$AD$60</c15:sqref>
                        </c15:formulaRef>
                      </c:ext>
                    </c:extLst>
                    <c:strCache>
                      <c:ptCount val="1"/>
                      <c:pt idx="0">
                        <c:v>General VC deal #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Outputs'!$AI$56:$BK$56</c15:sqref>
                        </c15:formulaRef>
                      </c:ext>
                    </c:extLst>
                    <c:strCache>
                      <c:ptCount val="29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2018 Q4</c:v>
                      </c:pt>
                      <c:pt idx="4">
                        <c:v>2019 Q1</c:v>
                      </c:pt>
                      <c:pt idx="5">
                        <c:v>2019 Q2</c:v>
                      </c:pt>
                      <c:pt idx="6">
                        <c:v>2019 Q3</c:v>
                      </c:pt>
                      <c:pt idx="7">
                        <c:v>2019 Q4</c:v>
                      </c:pt>
                      <c:pt idx="8">
                        <c:v>2020 Q1</c:v>
                      </c:pt>
                      <c:pt idx="9">
                        <c:v>2020 Q2</c:v>
                      </c:pt>
                      <c:pt idx="10">
                        <c:v>2020 Q3</c:v>
                      </c:pt>
                      <c:pt idx="11">
                        <c:v>2020 Q4</c:v>
                      </c:pt>
                      <c:pt idx="12">
                        <c:v>2021 Q1</c:v>
                      </c:pt>
                      <c:pt idx="13">
                        <c:v>2021 Q2</c:v>
                      </c:pt>
                      <c:pt idx="14">
                        <c:v>2021 Q3</c:v>
                      </c:pt>
                      <c:pt idx="15">
                        <c:v>2021 Q4</c:v>
                      </c:pt>
                      <c:pt idx="16">
                        <c:v>2022 Q1</c:v>
                      </c:pt>
                      <c:pt idx="17">
                        <c:v>2022 Q2</c:v>
                      </c:pt>
                      <c:pt idx="18">
                        <c:v>2022 Q3</c:v>
                      </c:pt>
                      <c:pt idx="19">
                        <c:v>2022 Q4</c:v>
                      </c:pt>
                      <c:pt idx="20">
                        <c:v>2023 Q1</c:v>
                      </c:pt>
                      <c:pt idx="21">
                        <c:v>2023 Q2</c:v>
                      </c:pt>
                      <c:pt idx="22">
                        <c:v>2023 Q3</c:v>
                      </c:pt>
                      <c:pt idx="23">
                        <c:v>2023 Q4</c:v>
                      </c:pt>
                      <c:pt idx="24">
                        <c:v>2024 Q1</c:v>
                      </c:pt>
                      <c:pt idx="25">
                        <c:v>2024 Q2</c:v>
                      </c:pt>
                      <c:pt idx="26">
                        <c:v>2024 Q3</c:v>
                      </c:pt>
                      <c:pt idx="27">
                        <c:v>2024 Q4</c:v>
                      </c:pt>
                      <c:pt idx="28">
                        <c:v>2025 Q1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'Index Outputs'!$AI$60:$BJ$60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28"/>
                      <c:pt idx="0">
                        <c:v>35158</c:v>
                      </c:pt>
                      <c:pt idx="1">
                        <c:v>36211</c:v>
                      </c:pt>
                      <c:pt idx="2">
                        <c:v>37060</c:v>
                      </c:pt>
                      <c:pt idx="3">
                        <c:v>37741</c:v>
                      </c:pt>
                      <c:pt idx="4">
                        <c:v>37961</c:v>
                      </c:pt>
                      <c:pt idx="5">
                        <c:v>38102</c:v>
                      </c:pt>
                      <c:pt idx="6">
                        <c:v>38623</c:v>
                      </c:pt>
                      <c:pt idx="7">
                        <c:v>39267</c:v>
                      </c:pt>
                      <c:pt idx="8">
                        <c:v>39616</c:v>
                      </c:pt>
                      <c:pt idx="9">
                        <c:v>39349</c:v>
                      </c:pt>
                      <c:pt idx="10">
                        <c:v>39695</c:v>
                      </c:pt>
                      <c:pt idx="11">
                        <c:v>41054</c:v>
                      </c:pt>
                      <c:pt idx="12">
                        <c:v>44336</c:v>
                      </c:pt>
                      <c:pt idx="13">
                        <c:v>48623</c:v>
                      </c:pt>
                      <c:pt idx="14">
                        <c:v>52534</c:v>
                      </c:pt>
                      <c:pt idx="15">
                        <c:v>56188</c:v>
                      </c:pt>
                      <c:pt idx="16">
                        <c:v>57977</c:v>
                      </c:pt>
                      <c:pt idx="17">
                        <c:v>57991</c:v>
                      </c:pt>
                      <c:pt idx="18">
                        <c:v>56386</c:v>
                      </c:pt>
                      <c:pt idx="19">
                        <c:v>53146</c:v>
                      </c:pt>
                      <c:pt idx="20">
                        <c:v>49246</c:v>
                      </c:pt>
                      <c:pt idx="21">
                        <c:v>46316</c:v>
                      </c:pt>
                      <c:pt idx="22">
                        <c:v>43839</c:v>
                      </c:pt>
                      <c:pt idx="23">
                        <c:v>41952</c:v>
                      </c:pt>
                      <c:pt idx="24">
                        <c:v>38790</c:v>
                      </c:pt>
                      <c:pt idx="25">
                        <c:v>36134</c:v>
                      </c:pt>
                      <c:pt idx="26">
                        <c:v>33792</c:v>
                      </c:pt>
                      <c:pt idx="27">
                        <c:v>31023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7F3F-43AA-B8E9-8DEE0B9D1282}"/>
                  </c:ext>
                </c:extLst>
              </c15:ser>
            </c15:filteredLineSeries>
          </c:ext>
        </c:extLst>
      </c:lineChart>
      <c:catAx>
        <c:axId val="325594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0253615"/>
        <c:crosses val="autoZero"/>
        <c:auto val="1"/>
        <c:lblAlgn val="ctr"/>
        <c:lblOffset val="100"/>
        <c:noMultiLvlLbl val="0"/>
      </c:catAx>
      <c:valAx>
        <c:axId val="1620253615"/>
        <c:scaling>
          <c:orientation val="minMax"/>
        </c:scaling>
        <c:delete val="0"/>
        <c:axPos val="l"/>
        <c:numFmt formatCode="_-* #,##0_-;\-* #,##0_-;_-* &quot;-&quot;??_-;_-@_-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594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0.00731</cdr:x>
      <cdr:y>0.00989</cdr:y>
    </cdr:from>
    <cdr:to>
      <cdr:x>0.00731</cdr:x>
      <cdr:y>0.00989</cdr:y>
    </cdr:to>
    <cdr:sp macro="" textlink="">
      <cdr:nvSpPr>
        <cdr:cNvPr id="2" name="#UpSlide#ChartHasBeenCopiedWithUpSlideActive#" hidden="1">
          <a:extLst xmlns:a="http://schemas.openxmlformats.org/drawingml/2006/main">
            <a:ext uri="{FF2B5EF4-FFF2-40B4-BE49-F238E27FC236}">
              <a16:creationId xmlns:a16="http://schemas.microsoft.com/office/drawing/2014/main" id="{E3F5B112-108B-DBA8-4B01-036B88D5BC37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0.00623</cdr:x>
      <cdr:y>0.01231</cdr:y>
    </cdr:from>
    <cdr:to>
      <cdr:x>0.00623</cdr:x>
      <cdr:y>0.01231</cdr:y>
    </cdr:to>
    <cdr:sp macro="" textlink="">
      <cdr:nvSpPr>
        <cdr:cNvPr id="3" name="UpSlideExportSave" hidden="1">
          <a:extLst xmlns:a="http://schemas.openxmlformats.org/drawingml/2006/main">
            <a:ext uri="{FF2B5EF4-FFF2-40B4-BE49-F238E27FC236}">
              <a16:creationId xmlns:a16="http://schemas.microsoft.com/office/drawing/2014/main" id="{64AA03A9-5F23-C019-C03C-EEE212DE9AB3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 cmpd="sng" algn="ctr">
          <a:noFill/>
          <a:prstDash val="solid"/>
          <a:miter lim="800000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15000"/>
                </a:schemeClr>
              </a:solidFill>
              <a:prstDash val="solid"/>
              <a:miter lim="800000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GB" kern="12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0.00784</cdr:x>
      <cdr:y>0.01008</cdr:y>
    </cdr:from>
    <cdr:to>
      <cdr:x>0.00784</cdr:x>
      <cdr:y>0.01008</cdr:y>
    </cdr:to>
    <cdr:sp macro="" textlink="">
      <cdr:nvSpPr>
        <cdr:cNvPr id="2" name="UpSlideExportSave" hidden="1">
          <a:extLst xmlns:a="http://schemas.openxmlformats.org/drawingml/2006/main">
            <a:ext uri="{FF2B5EF4-FFF2-40B4-BE49-F238E27FC236}">
              <a16:creationId xmlns:a16="http://schemas.microsoft.com/office/drawing/2014/main" id="{89B245EC-E8D8-F1F6-079F-81B879AD6048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 cmpd="sng" algn="ctr">
          <a:noFill/>
          <a:prstDash val="solid"/>
          <a:miter lim="800000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15000"/>
                </a:schemeClr>
              </a:solidFill>
              <a:prstDash val="solid"/>
              <a:miter lim="800000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0.00784</cdr:x>
      <cdr:y>0.01008</cdr:y>
    </cdr:from>
    <cdr:to>
      <cdr:x>0.00784</cdr:x>
      <cdr:y>0.01008</cdr:y>
    </cdr:to>
    <cdr:sp macro="" textlink="">
      <cdr:nvSpPr>
        <cdr:cNvPr id="3" name="#UpSlide#ChartHasBeenCopiedWithUpSlideActive#" hidden="1">
          <a:extLst xmlns:a="http://schemas.openxmlformats.org/drawingml/2006/main">
            <a:ext uri="{FF2B5EF4-FFF2-40B4-BE49-F238E27FC236}">
              <a16:creationId xmlns:a16="http://schemas.microsoft.com/office/drawing/2014/main" id="{DCFAA336-D14F-2045-2AF2-D4AE69355A28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0.00784</cdr:x>
      <cdr:y>0.01008</cdr:y>
    </cdr:from>
    <cdr:to>
      <cdr:x>0.00784</cdr:x>
      <cdr:y>0.01008</cdr:y>
    </cdr:to>
    <cdr:sp macro="" textlink="">
      <cdr:nvSpPr>
        <cdr:cNvPr id="2" name="#UpSlide#ChartHasBeenCopiedWithUpSlideActive#" hidden="1">
          <a:extLst xmlns:a="http://schemas.openxmlformats.org/drawingml/2006/main">
            <a:ext uri="{FF2B5EF4-FFF2-40B4-BE49-F238E27FC236}">
              <a16:creationId xmlns:a16="http://schemas.microsoft.com/office/drawing/2014/main" id="{606AFEE7-91EF-9B4B-4AD3-B1D1F2C72CFC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0.01528</cdr:x>
      <cdr:y>0.01725</cdr:y>
    </cdr:from>
    <cdr:to>
      <cdr:x>0.01528</cdr:x>
      <cdr:y>0.01725</cdr:y>
    </cdr:to>
    <cdr:sp macro="" textlink="">
      <cdr:nvSpPr>
        <cdr:cNvPr id="3" name="UpSlideExportSave" hidden="1">
          <a:extLst xmlns:a="http://schemas.openxmlformats.org/drawingml/2006/main">
            <a:ext uri="{FF2B5EF4-FFF2-40B4-BE49-F238E27FC236}">
              <a16:creationId xmlns:a16="http://schemas.microsoft.com/office/drawing/2014/main" id="{132A8859-25AA-B51E-F2AA-068309654820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 cmpd="sng" algn="ctr">
          <a:noFill/>
          <a:prstDash val="solid"/>
          <a:miter lim="800000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15000"/>
                </a:schemeClr>
              </a:solidFill>
              <a:prstDash val="solid"/>
              <a:miter lim="800000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GB" kern="120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0.00784</cdr:x>
      <cdr:y>0.01008</cdr:y>
    </cdr:from>
    <cdr:to>
      <cdr:x>0.00784</cdr:x>
      <cdr:y>0.01008</cdr:y>
    </cdr:to>
    <cdr:sp macro="" textlink="">
      <cdr:nvSpPr>
        <cdr:cNvPr id="2" name="#UpSlide#ChartHasBeenCopiedWithUpSlideActive#" hidden="1">
          <a:extLst xmlns:a="http://schemas.openxmlformats.org/drawingml/2006/main">
            <a:ext uri="{FF2B5EF4-FFF2-40B4-BE49-F238E27FC236}">
              <a16:creationId xmlns:a16="http://schemas.microsoft.com/office/drawing/2014/main" id="{058EF75A-CA23-3939-DECA-10DB42E8BB57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0.01587</cdr:x>
      <cdr:y>0.01348</cdr:y>
    </cdr:from>
    <cdr:to>
      <cdr:x>0.01587</cdr:x>
      <cdr:y>0.01348</cdr:y>
    </cdr:to>
    <cdr:sp macro="" textlink="">
      <cdr:nvSpPr>
        <cdr:cNvPr id="3" name="UpSlideExportSave" hidden="1">
          <a:extLst xmlns:a="http://schemas.openxmlformats.org/drawingml/2006/main">
            <a:ext uri="{FF2B5EF4-FFF2-40B4-BE49-F238E27FC236}">
              <a16:creationId xmlns:a16="http://schemas.microsoft.com/office/drawing/2014/main" id="{DD9C1735-CBD1-B9B1-52C5-157913A45835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 cmpd="sng" algn="ctr">
          <a:noFill/>
          <a:prstDash val="solid"/>
          <a:miter lim="800000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15000"/>
                </a:schemeClr>
              </a:solidFill>
              <a:prstDash val="solid"/>
              <a:miter lim="800000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GB" kern="120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0.00784</cdr:x>
      <cdr:y>0.01008</cdr:y>
    </cdr:from>
    <cdr:to>
      <cdr:x>0.00784</cdr:x>
      <cdr:y>0.01008</cdr:y>
    </cdr:to>
    <cdr:sp macro="" textlink="">
      <cdr:nvSpPr>
        <cdr:cNvPr id="2" name="#UpSlide#ChartHasBeenCopiedWithUpSlideActive#" hidden="1">
          <a:extLst xmlns:a="http://schemas.openxmlformats.org/drawingml/2006/main">
            <a:ext uri="{FF2B5EF4-FFF2-40B4-BE49-F238E27FC236}">
              <a16:creationId xmlns:a16="http://schemas.microsoft.com/office/drawing/2014/main" id="{677CAFAE-8CAA-4189-FAE2-83870F872FB8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0.00784</cdr:x>
      <cdr:y>0.01008</cdr:y>
    </cdr:from>
    <cdr:to>
      <cdr:x>0.00784</cdr:x>
      <cdr:y>0.01008</cdr:y>
    </cdr:to>
    <cdr:sp macro="" textlink="">
      <cdr:nvSpPr>
        <cdr:cNvPr id="3" name="UpSlideExportSave" hidden="1">
          <a:extLst xmlns:a="http://schemas.openxmlformats.org/drawingml/2006/main">
            <a:ext uri="{FF2B5EF4-FFF2-40B4-BE49-F238E27FC236}">
              <a16:creationId xmlns:a16="http://schemas.microsoft.com/office/drawing/2014/main" id="{A2310A5F-A7AA-4571-FD90-7ADD3011BADB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 cmpd="sng" algn="ctr">
          <a:noFill/>
          <a:prstDash val="solid"/>
          <a:miter lim="800000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15000"/>
                </a:schemeClr>
              </a:solidFill>
              <a:prstDash val="solid"/>
              <a:miter lim="800000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GB" kern="1200"/>
        </a:p>
      </cdr:txBody>
    </cdr:sp>
  </cdr:relSizeAnchor>
  <cdr:relSizeAnchor xmlns:cdr="http://schemas.openxmlformats.org/drawingml/2006/chartDrawing">
    <cdr:from>
      <cdr:x>0.00784</cdr:x>
      <cdr:y>0.01008</cdr:y>
    </cdr:from>
    <cdr:to>
      <cdr:x>0.00784</cdr:x>
      <cdr:y>0.01008</cdr:y>
    </cdr:to>
    <cdr:sp macro="" textlink="">
      <cdr:nvSpPr>
        <cdr:cNvPr id="5" name="UpSlideExportSave" hidden="1">
          <a:extLst xmlns:a="http://schemas.openxmlformats.org/drawingml/2006/main">
            <a:ext uri="{FF2B5EF4-FFF2-40B4-BE49-F238E27FC236}">
              <a16:creationId xmlns:a16="http://schemas.microsoft.com/office/drawing/2014/main" id="{A2310A5F-A7AA-4571-FD90-7ADD3011BADB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 cmpd="sng" algn="ctr">
          <a:noFill/>
          <a:prstDash val="solid"/>
          <a:miter lim="800000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15000"/>
                </a:schemeClr>
              </a:solidFill>
              <a:prstDash val="solid"/>
              <a:miter lim="800000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GB" kern="120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0.00784</cdr:x>
      <cdr:y>0.01008</cdr:y>
    </cdr:from>
    <cdr:to>
      <cdr:x>0.00784</cdr:x>
      <cdr:y>0.01008</cdr:y>
    </cdr:to>
    <cdr:sp macro="" textlink="">
      <cdr:nvSpPr>
        <cdr:cNvPr id="2" name="UpSlideExportSave" hidden="1">
          <a:extLst xmlns:a="http://schemas.openxmlformats.org/drawingml/2006/main">
            <a:ext uri="{FF2B5EF4-FFF2-40B4-BE49-F238E27FC236}">
              <a16:creationId xmlns:a16="http://schemas.microsoft.com/office/drawing/2014/main" id="{89B245EC-E8D8-F1F6-079F-81B879AD6048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 cmpd="sng" algn="ctr">
          <a:noFill/>
          <a:prstDash val="solid"/>
          <a:miter lim="800000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15000"/>
                </a:schemeClr>
              </a:solidFill>
              <a:prstDash val="solid"/>
              <a:miter lim="800000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0.00784</cdr:x>
      <cdr:y>0.01008</cdr:y>
    </cdr:from>
    <cdr:to>
      <cdr:x>0.00784</cdr:x>
      <cdr:y>0.01008</cdr:y>
    </cdr:to>
    <cdr:sp macro="" textlink="">
      <cdr:nvSpPr>
        <cdr:cNvPr id="3" name="#UpSlide#ChartHasBeenCopiedWithUpSlideActive#" hidden="1">
          <a:extLst xmlns:a="http://schemas.openxmlformats.org/drawingml/2006/main">
            <a:ext uri="{FF2B5EF4-FFF2-40B4-BE49-F238E27FC236}">
              <a16:creationId xmlns:a16="http://schemas.microsoft.com/office/drawing/2014/main" id="{DCFAA336-D14F-2045-2AF2-D4AE69355A28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0.00731</cdr:x>
      <cdr:y>0.00989</cdr:y>
    </cdr:from>
    <cdr:to>
      <cdr:x>0.00731</cdr:x>
      <cdr:y>0.00989</cdr:y>
    </cdr:to>
    <cdr:sp macro="" textlink="">
      <cdr:nvSpPr>
        <cdr:cNvPr id="2" name="#UpSlide#ChartHasBeenCopiedWithUpSlideActive#" hidden="1">
          <a:extLst xmlns:a="http://schemas.openxmlformats.org/drawingml/2006/main">
            <a:ext uri="{FF2B5EF4-FFF2-40B4-BE49-F238E27FC236}">
              <a16:creationId xmlns:a16="http://schemas.microsoft.com/office/drawing/2014/main" id="{E3F5B112-108B-DBA8-4B01-036B88D5BC37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0.00623</cdr:x>
      <cdr:y>0.01231</cdr:y>
    </cdr:from>
    <cdr:to>
      <cdr:x>0.00623</cdr:x>
      <cdr:y>0.01231</cdr:y>
    </cdr:to>
    <cdr:sp macro="" textlink="">
      <cdr:nvSpPr>
        <cdr:cNvPr id="3" name="UpSlideExportSave" hidden="1">
          <a:extLst xmlns:a="http://schemas.openxmlformats.org/drawingml/2006/main">
            <a:ext uri="{FF2B5EF4-FFF2-40B4-BE49-F238E27FC236}">
              <a16:creationId xmlns:a16="http://schemas.microsoft.com/office/drawing/2014/main" id="{64AA03A9-5F23-C019-C03C-EEE212DE9AB3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 cmpd="sng" algn="ctr">
          <a:noFill/>
          <a:prstDash val="solid"/>
          <a:miter lim="800000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15000"/>
                </a:schemeClr>
              </a:solidFill>
              <a:prstDash val="solid"/>
              <a:miter lim="800000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GB" kern="120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0.00731</cdr:x>
      <cdr:y>0.00989</cdr:y>
    </cdr:from>
    <cdr:to>
      <cdr:x>0.00731</cdr:x>
      <cdr:y>0.00989</cdr:y>
    </cdr:to>
    <cdr:sp macro="" textlink="">
      <cdr:nvSpPr>
        <cdr:cNvPr id="2" name="#UpSlide#ChartHasBeenCopiedWithUpSlideActive#" hidden="1">
          <a:extLst xmlns:a="http://schemas.openxmlformats.org/drawingml/2006/main">
            <a:ext uri="{FF2B5EF4-FFF2-40B4-BE49-F238E27FC236}">
              <a16:creationId xmlns:a16="http://schemas.microsoft.com/office/drawing/2014/main" id="{E3F5B112-108B-DBA8-4B01-036B88D5BC37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0.00623</cdr:x>
      <cdr:y>0.01231</cdr:y>
    </cdr:from>
    <cdr:to>
      <cdr:x>0.00623</cdr:x>
      <cdr:y>0.01231</cdr:y>
    </cdr:to>
    <cdr:sp macro="" textlink="">
      <cdr:nvSpPr>
        <cdr:cNvPr id="3" name="UpSlideExportSave" hidden="1">
          <a:extLst xmlns:a="http://schemas.openxmlformats.org/drawingml/2006/main">
            <a:ext uri="{FF2B5EF4-FFF2-40B4-BE49-F238E27FC236}">
              <a16:creationId xmlns:a16="http://schemas.microsoft.com/office/drawing/2014/main" id="{64AA03A9-5F23-C019-C03C-EEE212DE9AB3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 cmpd="sng" algn="ctr">
          <a:noFill/>
          <a:prstDash val="solid"/>
          <a:miter lim="800000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15000"/>
                </a:schemeClr>
              </a:solidFill>
              <a:prstDash val="solid"/>
              <a:miter lim="800000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GB" kern="12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67A0A-251D-4F62-8400-6EDDC7E4CD12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74F5C-8B3B-42CA-80A8-5DDECC56B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07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74F5C-8B3B-42CA-80A8-5DDECC56BAA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827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these are the key themes of the fund, Security, Climate, Manufacturing and one or two Moonshots like solar farms in space to bring clean energy back to earth.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74F5C-8B3B-42CA-80A8-5DDECC56BAA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449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The fund will offer diversified early exposure to future category leaders aligned with each phase of the SpaceTech market’s continued evolution</a:t>
            </a: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Space 2.0</a:t>
            </a:r>
          </a:p>
          <a:p>
            <a:pPr marL="544513" marR="0" lvl="1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Large constellations of satellites are creating a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791C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new digital infrastructure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in the sky</a:t>
            </a:r>
          </a:p>
          <a:p>
            <a:pPr marL="544513" marR="0" lvl="1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791C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Real time insights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on every m</a:t>
            </a:r>
            <a:r>
              <a:rPr kumimoji="0" lang="en-GB" sz="12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2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 of the planet. A.I. + data fusion = Google scale data set</a:t>
            </a:r>
          </a:p>
          <a:p>
            <a:pPr marL="544513" marR="0" lvl="1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Reshaping entire sectors, unlocking new applications,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791C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catalysing megatrends</a:t>
            </a: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791C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Space 3.0</a:t>
            </a:r>
          </a:p>
          <a:p>
            <a:pPr marL="544195" marR="0" lvl="1" indent="-86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791C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Space-based networks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: on orbit edge compute, internet, communications and data relay</a:t>
            </a:r>
          </a:p>
          <a:p>
            <a:pPr marL="544195" marR="0" lvl="1" indent="-86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791C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Sustainable Space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: Space debris removal, satellite servicing, situational awareness</a:t>
            </a:r>
          </a:p>
          <a:p>
            <a:pPr marL="544195" marR="0" lvl="1" indent="-86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New platforms for R&amp;D 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791C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manufacturing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; 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cientific breakthroughs – new drugs, new materials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791C"/>
              </a:solidFill>
              <a:effectLst/>
              <a:uLnTx/>
              <a:uFillTx/>
              <a:latin typeface="F37 Neuro" pitchFamily="2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791C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Space 4.0</a:t>
            </a:r>
          </a:p>
          <a:p>
            <a:pPr marL="544513" marR="0" lvl="1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791C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Space-based solar energy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: sun delivers more energy in an hour than world consumes in a year</a:t>
            </a:r>
          </a:p>
          <a:p>
            <a:pPr marL="544513" marR="0" lvl="1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Lunar / asteroid natural resources: replacement for terrestrial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791C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rare earth materials </a:t>
            </a:r>
          </a:p>
          <a:p>
            <a:pPr marL="544513" marR="0" lvl="1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791C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Real estate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: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commercial space stations for commerce and tourism, lunar habitations and beyond</a:t>
            </a:r>
          </a:p>
          <a:p>
            <a:pPr marL="544513" marR="0" lvl="1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791C"/>
              </a:solidFill>
              <a:effectLst/>
              <a:uLnTx/>
              <a:uFillTx/>
              <a:latin typeface="F37 Neuro" pitchFamily="2" charset="0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74F5C-8B3B-42CA-80A8-5DDECC56BAA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280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74F5C-8B3B-42CA-80A8-5DDECC56BAA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19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3AC2-7EE8-D946-8A8A-B174406E00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656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D1BF1-3649-2E24-DA88-AA73D42CB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308A5D-3296-1947-3552-2932BADD6C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2B02F4-C999-B2FF-7C88-E269909B8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Turning to my final slide: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Key numbers to pick out here is that this is a US$ fund, targeting $100m fund size, $35m already committed and close date is 30</a:t>
            </a:r>
            <a:r>
              <a:rPr lang="en-GB" baseline="30000" dirty="0"/>
              <a:t>th</a:t>
            </a:r>
            <a:r>
              <a:rPr lang="en-GB" dirty="0"/>
              <a:t> June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Other key points to know is we’re a co-investment engine for our LPs, opening co-invest in the B-series and later.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 can be your guide to the best emerging US and global space companies.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SpaceX is today valued at $350bn, we believe there are many, many </a:t>
            </a:r>
            <a:r>
              <a:rPr lang="en-GB" dirty="0" err="1"/>
              <a:t>SpaaceTech</a:t>
            </a:r>
            <a:r>
              <a:rPr lang="en-GB" dirty="0"/>
              <a:t> companies that will be valued at $10-50 billion range – and we’re confident that we’ll be invested in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So I hope you enjoyed this presentation, hopefully opening your eyes to the space opportunity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I’ll now open for any Q&amp;A [MB turn to next page for Q&amp;A]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D9ADF-95FD-205F-5175-2D355EBBD1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74F5C-8B3B-42CA-80A8-5DDECC56BAA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464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74F5C-8B3B-42CA-80A8-5DDECC56BAA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641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.xml"/><Relationship Id="rId4" Type="http://schemas.openxmlformats.org/officeDocument/2006/relationships/image" Target="../media/image5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.xml"/><Relationship Id="rId4" Type="http://schemas.openxmlformats.org/officeDocument/2006/relationships/image" Target="../media/image5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.xml"/><Relationship Id="rId4" Type="http://schemas.openxmlformats.org/officeDocument/2006/relationships/image" Target="../media/image5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5.xml"/><Relationship Id="rId4" Type="http://schemas.openxmlformats.org/officeDocument/2006/relationships/image" Target="../media/image5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.xml"/><Relationship Id="rId4" Type="http://schemas.openxmlformats.org/officeDocument/2006/relationships/image" Target="../media/image5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.xml"/><Relationship Id="rId4" Type="http://schemas.openxmlformats.org/officeDocument/2006/relationships/image" Target="../media/image5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8.xml"/><Relationship Id="rId4" Type="http://schemas.openxmlformats.org/officeDocument/2006/relationships/image" Target="../media/image5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10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Master" Target="../slideMasters/slideMaster11.xml"/><Relationship Id="rId5" Type="http://schemas.openxmlformats.org/officeDocument/2006/relationships/tags" Target="../tags/tag15.xml"/><Relationship Id="rId10" Type="http://schemas.openxmlformats.org/officeDocument/2006/relationships/tags" Target="../tags/tag20.xml"/><Relationship Id="rId4" Type="http://schemas.openxmlformats.org/officeDocument/2006/relationships/tags" Target="../tags/tag14.xml"/><Relationship Id="rId9" Type="http://schemas.openxmlformats.org/officeDocument/2006/relationships/tags" Target="../tags/tag19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10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slideMaster" Target="../slideMasters/slideMaster11.xml"/><Relationship Id="rId5" Type="http://schemas.openxmlformats.org/officeDocument/2006/relationships/tags" Target="../tags/tag25.xml"/><Relationship Id="rId10" Type="http://schemas.openxmlformats.org/officeDocument/2006/relationships/tags" Target="../tags/tag30.xml"/><Relationship Id="rId4" Type="http://schemas.openxmlformats.org/officeDocument/2006/relationships/tags" Target="../tags/tag24.xml"/><Relationship Id="rId9" Type="http://schemas.openxmlformats.org/officeDocument/2006/relationships/tags" Target="../tags/tag29.xml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slideMaster" Target="../slideMasters/slideMaster11.xml"/><Relationship Id="rId5" Type="http://schemas.openxmlformats.org/officeDocument/2006/relationships/tags" Target="../tags/tag35.xml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4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upslide.net/hc/en-us/articles/360020443419" TargetMode="External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4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(Hero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39F3-F962-4B5B-8207-9D7F98366CB8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D8CBCD-1FDC-56B1-DBCA-C17C7078A3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1" y="681037"/>
            <a:ext cx="2476499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73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 (Hero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240A-15C5-443E-B7DB-A718FDB6D50F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1A933D3-D769-CFD0-5FD4-22EAA84ED2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7D1A39-E7CF-CA69-E92F-446361836B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02864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 (Hero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30FF-F7C2-47D7-9EDF-CA6D1A32F004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5CA4E3-28AA-22AE-FBA4-5AF378E43E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412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5 (Hero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4AA4-4FA2-4950-BDF9-F7252D13E544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4C17A78-17A4-EAA5-979A-C04E522794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012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6 (Hero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C475-415E-472D-9EF1-DD9E9D0F7437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781B165-65E7-3B3F-8791-571655702B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760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7 (Hero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DB21-C956-4C0A-B55C-EE91696B56BB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D1B7195-8248-9F7C-D691-3EC610A77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744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247F-F51D-4211-9303-F5417314D9AF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7189BE06-6FAF-AC2F-D552-3D4A7601AD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67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6A99-DCDA-46F5-B2A9-1EF49E2E4DD5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40278D4A-E4DD-A1F2-6B71-8ABAE472DF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58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20335-3665-4AC7-9A8B-D49AE9332DD3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313C3E4F-05E1-BAA9-6AF7-EDAA0BF7B1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98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F7B5-2DCC-4278-98E8-55743FFD54D6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80DC0FAA-E451-E8E1-AAC0-7754472317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20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5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6880-E98A-4989-A8EF-CD817F55EA13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7EE2367B-4CCB-BDAC-682B-8FFEFA9E36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21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(Hero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3DB2E-4A12-45B9-8900-455C8736B947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EC7B7D-3A94-C206-4628-CC364D6F80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1" y="681037"/>
            <a:ext cx="2476499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88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45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6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0E7-A5DD-4CFD-A93A-029CDD5750B8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53CE4A1D-A977-7475-F53E-F2C38927F7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59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7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FE9B3-29F4-4237-BB59-E1ACFF2E17F6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14CAD491-336C-A0D1-33DE-6ADB546556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5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(Space Accelerator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C4C8F-9D69-433E-BED3-545573455909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0B4EB9BA-668D-C466-6B21-01845C5440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324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(Space Accelerator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vert="horz" lIns="0" tIns="46800" rIns="0" bIns="0" rtlCol="0" anchor="t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DCC5-230F-4FF3-8542-F0BB9F0F76DD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EB72E1C2-E350-7988-616B-F92CEB3A3A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960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 (Space Accelerator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E31C-6A9E-4181-A4FA-1183D1EE9BEE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823E26BD-14E7-0C41-BA19-179288A9F9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93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 (Space Accelerator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45F8-6BD6-49F9-A1A4-E83086D380A2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26E530D3-0A14-FA21-2A01-36B885FE9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06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5 (Space Accelerator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0303-992B-49F9-9F15-47E88F6DF1CD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3ABCBBD6-80F7-EC10-8EB3-3A1CC9F121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652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6 (Space Accelerator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111B-BFFF-41D2-94AA-96B9C1753A45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9779225D-6913-79BB-6D0D-88CD20E5A0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149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247F-F51D-4211-9303-F5417314D9AF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E76610-0A04-C1D3-5C47-179FCCE224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38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6A99-DCDA-46F5-B2A9-1EF49E2E4DD5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7DCC12-6415-79F0-B0E0-61698D6CA5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57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 (Hero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B3EF-D26A-4A1F-9DE4-2721D9BDAA40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3C2886-B73A-8CE3-C545-EF533919F1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1" y="681037"/>
            <a:ext cx="2476499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77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45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20335-3665-4AC7-9A8B-D49AE9332DD3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E53592-E4A7-5CFF-9C52-64662CD08B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9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F7B5-2DCC-4278-98E8-55743FFD54D6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F60BC-FED6-BFE9-D1E5-7BFBEDBF5F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09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5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6880-E98A-4989-A8EF-CD817F55EA13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B7358-F3F9-84B3-8B9C-CEF15F40F9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28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6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0E7-A5DD-4CFD-A93A-029CDD5750B8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2BAF55-BA6B-626D-6983-3FE783F13B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90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7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FE9B3-29F4-4237-BB59-E1ACFF2E17F6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C33EE6-1F98-5769-5DF8-E8A14E3578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8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(Space Investment Trus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vert="horz" lIns="0" tIns="46800" rIns="0" bIns="0" rtlCol="0" anchor="t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EB480-543A-492C-A667-BA00CD4E09CF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E2201D4-0A0C-DAD3-968A-A1BC8B213D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55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(Space Investment Trus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8E7F3-0AAF-4E5D-9C66-751941D4F712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890C8F6-5EA3-1A94-6E05-779A6AC3FB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965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 (Space Investment Trus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AD1F-328F-4D2B-BD21-1DB20467A9AD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31C15AF-8295-06FE-1EEA-7C59A6F828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86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 (Space Investment Trust)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D7D1-0E1C-4550-AF71-C5C86446C22A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70F3C13-5223-D00B-17E1-A0140EDB49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866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5 (Space Investment Trus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1A54-684A-44DD-A31E-13999585E0D2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D0DFD13-C58C-51A1-A14C-9DE7CD2036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5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 (Hero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1B0E-96DE-49C0-B56E-2256D39FAB63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A11666-D12E-3822-2FA7-4446E928C0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1" y="681037"/>
            <a:ext cx="2476499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37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45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6 (Space Investment Trus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B1CF-0B6D-42C1-AF9E-88AF5775A46E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70EFBB2-3212-1DD0-F824-B9862A4C28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90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7 (Space Investment Trus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1DA-99D8-4F68-BC18-008D8967C699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B72B9C6-47EC-DC15-57CF-11E341F24C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233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(Space Accelerator Light)"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247F-F51D-4211-9303-F5417314D9AF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C908F3-68C9-C0B1-0A17-5F09261E3A7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839416" y="659200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11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(Space Accelerator Light)"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6A99-DCDA-46F5-B2A9-1EF49E2E4DD5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F6CCCB-B302-4861-D45A-96EDD01751B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839416" y="659200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1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 (Space Accelerator Light)"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20335-3665-4AC7-9A8B-D49AE9332DD3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9B4F1A-8F96-A3B1-FE06-A57B98B9FDB7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839416" y="659200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89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 (Space Accelerator Light)"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F7B5-2DCC-4278-98E8-55743FFD54D6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408322-B969-47CC-5A02-A045B0F11D88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839416" y="659200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79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5 (Space Accelerator Light)"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6880-E98A-4989-A8EF-CD817F55EA13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0CD55A-8AFB-614E-8E23-AA2D394CA725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839416" y="659200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24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6 (Space Accelerator Light)"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0E7-A5DD-4CFD-A93A-029CDD5750B8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E0AB9A-AA08-ED43-FFA8-4C96E2D57312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839416" y="659200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7 (Space Accelerator Light)"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FE9B3-29F4-4237-BB59-E1ACFF2E17F6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35FB9D-D206-15D5-FF7B-D4FD639CA71E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839416" y="659200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10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(Space Venture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vert="horz" lIns="0" tIns="46800" rIns="0" bIns="0" rtlCol="0" anchor="t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52F7-0286-46AC-BA72-02D3FD19AEBA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E91BCC-8CE9-3502-D49C-8B877E9670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416" y="656692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2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5 (Hero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22F3-E7CE-4E8C-9FFB-574D8D64CD5A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93076-42B5-D9E5-22C8-EC3868D67D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1" y="681037"/>
            <a:ext cx="2476499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98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45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(Space Venture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B00B0-2D7F-423A-B954-71BF81E2CE3D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21B458-3094-7A9F-D9E9-11C5BC112F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416" y="656692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382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 (Space Venture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09BD-8D3F-4B47-B3D9-E5D18E00DE39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AD31C1-10D0-31C0-4DC8-5FC715149E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416" y="656692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299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 (Space Venture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BEF66-8AFA-466C-ABC3-99AB7B981659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64D4CD-2D41-C07D-1F19-D592E20372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416" y="656692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648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5 (Space Venture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3772-A2DE-4CF3-B6E9-E52C3E7802AD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6F4A68-DE16-7404-863C-4FBC7C1100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416" y="656692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78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6 (Space Venture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10C79-51AF-49DB-B0FD-B16FEDF38345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56FCA1-716B-8077-2BAC-6E48BABF7E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416" y="656692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099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C7B74-8E33-45D2-A6D4-026C98F746DB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10512425" cy="3889375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50000"/>
              </a:lnSpc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154383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9E91D-4794-47D5-B558-1716CDAA2B3A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51847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C2DAF62-CFF6-78C6-E78C-DB9317333BD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67438" y="2024063"/>
            <a:ext cx="51847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</p:spTree>
    <p:extLst>
      <p:ext uri="{BB962C8B-B14F-4D97-AF65-F5344CB8AC3E}">
        <p14:creationId xmlns:p14="http://schemas.microsoft.com/office/powerpoint/2010/main" val="835385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 userDrawn="1">
          <p15:clr>
            <a:srgbClr val="FBAE40"/>
          </p15:clr>
        </p15:guide>
        <p15:guide id="2" pos="3885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4DDA3-8102-476E-A718-472ECA768D12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C2DAF62-CFF6-78C6-E78C-DB9317333BD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943873" y="2024063"/>
            <a:ext cx="3420666" cy="1081087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542DCE65-62A9-D7F4-D770-A60DE6226098}"/>
              </a:ext>
            </a:extLst>
          </p:cNvPr>
          <p:cNvSpPr/>
          <p:nvPr userDrawn="1"/>
        </p:nvSpPr>
        <p:spPr>
          <a:xfrm>
            <a:off x="4737697" y="1052736"/>
            <a:ext cx="6616103" cy="2276795"/>
          </a:xfrm>
          <a:prstGeom prst="roundRect">
            <a:avLst>
              <a:gd name="adj" fmla="val 3680"/>
            </a:avLst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02785B4C-2711-E32E-E5B2-D7DBDB9C0084}"/>
              </a:ext>
            </a:extLst>
          </p:cNvPr>
          <p:cNvSpPr/>
          <p:nvPr userDrawn="1"/>
        </p:nvSpPr>
        <p:spPr>
          <a:xfrm>
            <a:off x="4737697" y="3636481"/>
            <a:ext cx="6616103" cy="2276795"/>
          </a:xfrm>
          <a:prstGeom prst="roundRect">
            <a:avLst>
              <a:gd name="adj" fmla="val 3680"/>
            </a:avLst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9FF6B2-41A6-1772-8E56-E19492EAD3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3474" y="1268413"/>
            <a:ext cx="3421063" cy="360001"/>
          </a:xfrm>
        </p:spPr>
        <p:txBody>
          <a:bodyPr anchor="b"/>
          <a:lstStyle>
            <a:lvl1pPr>
              <a:defRPr sz="800" cap="all" baseline="0"/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7C1F70-95AE-189F-A4FB-04F80C8E68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3474" y="1628316"/>
            <a:ext cx="3421063" cy="2525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7F2101D-2134-BCA9-070C-6DF8251AA58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44271" y="1268735"/>
            <a:ext cx="2592041" cy="183641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EB745744-3F80-7273-D030-464D1031F3B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943872" y="4616698"/>
            <a:ext cx="3420665" cy="1081087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A1A147CC-C2FD-87BD-4292-E53DB96D80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3722" y="3861048"/>
            <a:ext cx="3421063" cy="360001"/>
          </a:xfrm>
        </p:spPr>
        <p:txBody>
          <a:bodyPr anchor="b"/>
          <a:lstStyle>
            <a:lvl1pPr>
              <a:defRPr sz="800" cap="all" baseline="0"/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CFCBA2F5-6C06-AA80-810D-589DC8D0ED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43722" y="4220951"/>
            <a:ext cx="3421063" cy="2525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F43CD862-94AF-C0CF-C567-C1C05D94FEB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44519" y="3861370"/>
            <a:ext cx="2592041" cy="183641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954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8" userDrawn="1">
          <p15:clr>
            <a:srgbClr val="FBAE40"/>
          </p15:clr>
        </p15:guide>
        <p15:guide id="2" pos="3114" userDrawn="1">
          <p15:clr>
            <a:srgbClr val="FBAE40"/>
          </p15:clr>
        </p15:guide>
        <p15:guide id="3" orient="horz" pos="799" userDrawn="1">
          <p15:clr>
            <a:srgbClr val="FBAE40"/>
          </p15:clr>
        </p15:guide>
        <p15:guide id="4" orient="horz" pos="1185" userDrawn="1">
          <p15:clr>
            <a:srgbClr val="FBAE40"/>
          </p15:clr>
        </p15:guide>
        <p15:guide id="5" pos="5269" userDrawn="1">
          <p15:clr>
            <a:srgbClr val="FBAE40"/>
          </p15:clr>
        </p15:guide>
        <p15:guide id="6" pos="5382" userDrawn="1">
          <p15:clr>
            <a:srgbClr val="FBAE40"/>
          </p15:clr>
        </p15:guide>
        <p15:guide id="7" pos="7015" userDrawn="1">
          <p15:clr>
            <a:srgbClr val="FBAE40"/>
          </p15:clr>
        </p15:guide>
        <p15:guide id="8" orient="horz" pos="1956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37CF9-71B2-49A6-A8FD-60A3E5C07179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9FF6B2-41A6-1772-8E56-E19492EAD3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4142" y="1667622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7C1F70-95AE-189F-A4FB-04F80C8E68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4144" y="2024063"/>
            <a:ext cx="2735634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B95D552-E719-4902-C8CD-037F8399FB2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16948" y="1664804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6CDC2927-7965-2EC7-077D-A4B30F7499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16950" y="2021245"/>
            <a:ext cx="2735634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FB4F083-8BF1-0893-5FE4-8349B23108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44540" y="3753036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1796A7E6-EFAE-9B67-E381-6C28FE5A1C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44542" y="4109477"/>
            <a:ext cx="2735634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DF855090-F6CD-68EE-D1C6-C4767CF86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6948" y="3753036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DA7E1876-08A7-D297-7C0A-EF72EAEA84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950" y="4109477"/>
            <a:ext cx="2735634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092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1956" userDrawn="1">
          <p15:clr>
            <a:srgbClr val="FBAE40"/>
          </p15:clr>
        </p15:guide>
        <p15:guide id="9" pos="5428" userDrawn="1">
          <p15:clr>
            <a:srgbClr val="FBAE40"/>
          </p15:clr>
        </p15:guide>
        <p15:guide id="11" pos="4838" userDrawn="1">
          <p15:clr>
            <a:srgbClr val="FBAE40"/>
          </p15:clr>
        </p15:guide>
        <p15:guide id="13" orient="horz" pos="2364" userDrawn="1">
          <p15:clr>
            <a:srgbClr val="FBAE40"/>
          </p15:clr>
        </p15:guide>
        <p15:guide id="14" pos="3114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ig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3110" y="1412875"/>
            <a:ext cx="3419474" cy="61196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B412E-6747-4917-89F4-674B47642956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33109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3109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9FF6B2-41A6-1772-8E56-E19492EAD3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416" y="1667622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7C1F70-95AE-189F-A4FB-04F80C8E68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416" y="2024063"/>
            <a:ext cx="2735635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B95D552-E719-4902-C8CD-037F8399FB2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12223" y="1667622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6CDC2927-7965-2EC7-077D-A4B30F7499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12223" y="2021245"/>
            <a:ext cx="2735635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FB4F083-8BF1-0893-5FE4-8349B23108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9416" y="3753036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1796A7E6-EFAE-9B67-E381-6C28FE5A1C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9416" y="4109477"/>
            <a:ext cx="2735635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DF855090-F6CD-68EE-D1C6-C4767CF86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12223" y="3753036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DA7E1876-08A7-D297-7C0A-EF72EAEA84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12223" y="4109477"/>
            <a:ext cx="2735635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7393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1956" userDrawn="1">
          <p15:clr>
            <a:srgbClr val="FBAE40"/>
          </p15:clr>
        </p15:guide>
        <p15:guide id="13" orient="horz" pos="2364" userDrawn="1">
          <p15:clr>
            <a:srgbClr val="FBAE40"/>
          </p15:clr>
        </p15:guide>
        <p15:guide id="14" pos="2842" userDrawn="1">
          <p15:clr>
            <a:srgbClr val="FBAE40"/>
          </p15:clr>
        </p15:guide>
        <p15:guide id="15" pos="4997" userDrawn="1">
          <p15:clr>
            <a:srgbClr val="FBAE40"/>
          </p15:clr>
        </p15:guide>
        <p15:guide id="16" pos="4566" userDrawn="1">
          <p15:clr>
            <a:srgbClr val="FBAE40"/>
          </p15:clr>
        </p15:guide>
        <p15:guide id="17" pos="22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6 (Hero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6D84-26A8-4CB5-9A6B-D55F8ECB18EC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A8CD1-E662-4228-7769-D5594772E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1" y="681037"/>
            <a:ext cx="2476499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2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1856-5D61-4CAC-BAF9-D952F7C07706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EC9A2BA0-83F8-A52C-11C7-35303AF8C8A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54600" y="0"/>
            <a:ext cx="10985500" cy="6858000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4087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30D9-9E02-4399-968D-159360672B35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05EEFBD4-5316-FFB3-24F6-73B604284AD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3848100" y="0"/>
            <a:ext cx="10985500" cy="6858000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E7F84A-BE43-B4E5-E6FC-AC04CC816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110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A0B91E0A-2790-418A-4537-6F31ED805B6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33109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DFE4A12-CC0A-8E75-1A8D-664988A7C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3109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29545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4997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82F3-2526-43EC-9EEB-81729CF2A6F1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33596125-0518-777B-1F5B-8ED58BC4E7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41900" y="1379282"/>
            <a:ext cx="9448800" cy="4173954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28473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DF586-9A24-4837-BAE9-73EEA623B7B3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157F19DF-1D13-EB8D-A6D5-A4828FCAB5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283954" y="1379282"/>
            <a:ext cx="9448800" cy="4173954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7E1B59D-5516-7447-4F23-F6D9FCD9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110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75DFB9D-F8DA-12F2-BDCA-6AA8DDE3385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33109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9D88DC8B-1413-9E5B-7270-64B7725647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3109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47938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4997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a Placeholder 3">
            <a:extLst>
              <a:ext uri="{FF2B5EF4-FFF2-40B4-BE49-F238E27FC236}">
                <a16:creationId xmlns:a16="http://schemas.microsoft.com/office/drawing/2014/main" id="{DC5DAE87-CC49-CF40-81F4-162979097B0B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4727575" y="1052736"/>
            <a:ext cx="6626225" cy="4860924"/>
          </a:xfrm>
          <a:prstGeom prst="roundRect">
            <a:avLst>
              <a:gd name="adj" fmla="val 3732"/>
            </a:avLst>
          </a:prstGeo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88E6-EA74-41E5-A409-7A3E42689AC2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21543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8" userDrawn="1">
          <p15:clr>
            <a:srgbClr val="FBAE40"/>
          </p15:clr>
        </p15:guide>
        <p15:guide id="4" orient="horz" pos="1185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a Placeholder 3">
            <a:extLst>
              <a:ext uri="{FF2B5EF4-FFF2-40B4-BE49-F238E27FC236}">
                <a16:creationId xmlns:a16="http://schemas.microsoft.com/office/drawing/2014/main" id="{DC5DAE87-CC49-CF40-81F4-162979097B0B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839416" y="1052736"/>
            <a:ext cx="6626225" cy="4860924"/>
          </a:xfrm>
          <a:prstGeom prst="roundRect">
            <a:avLst>
              <a:gd name="adj" fmla="val 3732"/>
            </a:avLst>
          </a:prstGeo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A2251-9FD6-4B62-B43E-DA2C2BCAF6CC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10D323-1578-356A-335B-C9FFF737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110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8697CFA-0731-1E67-27DB-44447FAC58C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33109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DF395CA-FFC8-AC5C-1C39-03E69FD781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3109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64364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7" userDrawn="1">
          <p15:clr>
            <a:srgbClr val="FBAE40"/>
          </p15:clr>
        </p15:guide>
        <p15:guide id="2" pos="4702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298-BFE1-4039-B892-DEF9D18886F5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B419C058-4276-671E-1705-5964106A0F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75920" y="126813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B32E585C-AF5B-AD75-1ABD-E34D53C9A9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24091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1E527ACC-54D0-C62A-7291-E8380052562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72264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70510E85-810C-3EE9-2708-B84121810AD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020300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3C14E04-E3A4-1E02-99B5-B3A7B4CBD3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75920" y="278030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1F21F14C-FF17-A23D-FFB7-1188AE566AA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24091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955E5DEC-71AC-FAC0-3D08-6CC332AEFE9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472264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42C85FBD-AA9B-9B63-323F-BCEDC852283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020300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448A89C6-E95D-D3E3-1A52-BB69D29BC18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375920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8">
            <a:extLst>
              <a:ext uri="{FF2B5EF4-FFF2-40B4-BE49-F238E27FC236}">
                <a16:creationId xmlns:a16="http://schemas.microsoft.com/office/drawing/2014/main" id="{19D1383F-900C-C34D-760A-9E166A7B501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24091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F81C2E8-CC8A-E1F0-F1B2-8AFEA12170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72264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9E759721-E738-99B5-8DB2-E0BF478E78A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020300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060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86" userDrawn="1">
          <p15:clr>
            <a:srgbClr val="FBAE40"/>
          </p15:clr>
        </p15:guide>
        <p15:guide id="5" pos="4226" userDrawn="1">
          <p15:clr>
            <a:srgbClr val="FBAE40"/>
          </p15:clr>
        </p15:guide>
        <p15:guide id="6" pos="4362" userDrawn="1">
          <p15:clr>
            <a:srgbClr val="FBAE40"/>
          </p15:clr>
        </p15:guide>
        <p15:guide id="7" pos="5201" userDrawn="1">
          <p15:clr>
            <a:srgbClr val="FBAE40"/>
          </p15:clr>
        </p15:guide>
        <p15:guide id="8" pos="5337" userDrawn="1">
          <p15:clr>
            <a:srgbClr val="FBAE40"/>
          </p15:clr>
        </p15:guide>
        <p15:guide id="9" pos="6176" userDrawn="1">
          <p15:clr>
            <a:srgbClr val="FBAE40"/>
          </p15:clr>
        </p15:guide>
        <p15:guide id="10" pos="6312" userDrawn="1">
          <p15:clr>
            <a:srgbClr val="FBAE40"/>
          </p15:clr>
        </p15:guide>
        <p15:guide id="12" orient="horz" pos="1616" userDrawn="1">
          <p15:clr>
            <a:srgbClr val="FBAE40"/>
          </p15:clr>
        </p15:guide>
        <p15:guide id="13" orient="horz" pos="1752" userDrawn="1">
          <p15:clr>
            <a:srgbClr val="FBAE40"/>
          </p15:clr>
        </p15:guide>
        <p15:guide id="14" orient="horz" pos="2568" userDrawn="1">
          <p15:clr>
            <a:srgbClr val="FBAE40"/>
          </p15:clr>
        </p15:guide>
        <p15:guide id="15" orient="horz" pos="2704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5D7F-3081-4C1D-92F2-44CAA2130CE0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10D323-1578-356A-335B-C9FFF737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110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8697CFA-0731-1E67-27DB-44447FAC58C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33109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DF395CA-FFC8-AC5C-1C39-03E69FD781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3109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A2E45C6A-80D3-0500-347E-49CF43C733D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9416" y="126813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FB95CAAA-734E-C569-29AB-C05898F0F6F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387587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8">
            <a:extLst>
              <a:ext uri="{FF2B5EF4-FFF2-40B4-BE49-F238E27FC236}">
                <a16:creationId xmlns:a16="http://schemas.microsoft.com/office/drawing/2014/main" id="{9FE8B279-E19A-7F3F-68A5-D92B1831CEB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935760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DF764A1C-EAC7-5A68-E5AA-DE7B3EE9AB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83796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007D329-1E7E-9189-22B3-C7CEE99277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9416" y="278030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EDA6B52E-574A-7847-CF8C-8F7589F888E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387587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B4FCFF1F-F0E1-F02E-8D7B-D196F37A50B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35760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3D3C8A79-07E8-90C6-256F-3A13539911C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483796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4EDE0F6A-8662-0F6F-96BD-07EDC073FCE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9416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8">
            <a:extLst>
              <a:ext uri="{FF2B5EF4-FFF2-40B4-BE49-F238E27FC236}">
                <a16:creationId xmlns:a16="http://schemas.microsoft.com/office/drawing/2014/main" id="{224CB16E-3862-B861-148E-D91FAA842EE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387587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F42DC9E-FB9A-D8CC-D180-1227D4B263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35760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11C4C8BF-5582-6B3A-FE47-DF9B90A8B6A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483796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584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7" userDrawn="1">
          <p15:clr>
            <a:srgbClr val="FBAE40"/>
          </p15:clr>
        </p15:guide>
        <p15:guide id="3" pos="1368" userDrawn="1">
          <p15:clr>
            <a:srgbClr val="FBAE40"/>
          </p15:clr>
        </p15:guide>
        <p15:guide id="4" pos="1504" userDrawn="1">
          <p15:clr>
            <a:srgbClr val="FBAE40"/>
          </p15:clr>
        </p15:guide>
        <p15:guide id="5" pos="2343" userDrawn="1">
          <p15:clr>
            <a:srgbClr val="FBAE40"/>
          </p15:clr>
        </p15:guide>
        <p15:guide id="6" pos="2479" userDrawn="1">
          <p15:clr>
            <a:srgbClr val="FBAE40"/>
          </p15:clr>
        </p15:guide>
        <p15:guide id="7" pos="3318" userDrawn="1">
          <p15:clr>
            <a:srgbClr val="FBAE40"/>
          </p15:clr>
        </p15:guide>
        <p15:guide id="8" pos="3454" userDrawn="1">
          <p15:clr>
            <a:srgbClr val="FBAE40"/>
          </p15:clr>
        </p15:guide>
        <p15:guide id="9" pos="4294" userDrawn="1">
          <p15:clr>
            <a:srgbClr val="FBAE40"/>
          </p15:clr>
        </p15:guide>
        <p15:guide id="10" orient="horz" pos="1616" userDrawn="1">
          <p15:clr>
            <a:srgbClr val="FBAE40"/>
          </p15:clr>
        </p15:guide>
        <p15:guide id="11" orient="horz" pos="1752" userDrawn="1">
          <p15:clr>
            <a:srgbClr val="FBAE40"/>
          </p15:clr>
        </p15:guide>
        <p15:guide id="12" orient="horz" pos="2568" userDrawn="1">
          <p15:clr>
            <a:srgbClr val="FBAE40"/>
          </p15:clr>
        </p15:guide>
        <p15:guide id="13" orient="horz" pos="2704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Row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B04BC-1A33-F3D4-912D-8E4A06E71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A597CE-A975-AC45-8A1C-6604EA055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79D1-3DEF-429A-A3FD-2293DF7BA685}" type="datetime1">
              <a:rPr lang="en-GB" smtClean="0"/>
              <a:t>07/10/2025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DE3750-7BB8-269C-F820-45AFED9EC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63886-7828-BF03-6FFC-59A6B0151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3E6DFB3-33F9-867C-CDBD-46FCEAF57F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C07372C5-A391-44BE-F612-3E19488AF0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9416" y="224086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DEA30FCA-4894-979F-4E6A-A5FABB4C06B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387587" y="224086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8">
            <a:extLst>
              <a:ext uri="{FF2B5EF4-FFF2-40B4-BE49-F238E27FC236}">
                <a16:creationId xmlns:a16="http://schemas.microsoft.com/office/drawing/2014/main" id="{BE1F20FE-CB5D-593D-7105-699711648CC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935760" y="224086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1A3E100E-19CA-3B9E-A226-21067F4109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83796" y="224086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EC636691-0823-EF5F-69D3-CA04F39497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9416" y="375303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BDE7A3C8-273A-AC6C-4149-71A559F517C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387587" y="375303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6924D613-DC08-4520-61AD-FC4AC4382E9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35760" y="375303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71C1B738-B6F2-B4B9-81A3-8B5AB5EDEAB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483796" y="375303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026E4877-C638-2640-10BA-301EDAF0654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032104" y="224086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9D94D186-FA56-091F-76D0-AFC7608CB82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580277" y="224086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8C4D0222-3E60-BFAF-84AC-A6FE624E723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128313" y="224086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18">
            <a:extLst>
              <a:ext uri="{FF2B5EF4-FFF2-40B4-BE49-F238E27FC236}">
                <a16:creationId xmlns:a16="http://schemas.microsoft.com/office/drawing/2014/main" id="{1566FF73-7578-634F-49FC-4C8FF8995E1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032104" y="3753036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F62FD620-B215-FDD5-1B2A-1CB0DF2807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580277" y="3753036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8">
            <a:extLst>
              <a:ext uri="{FF2B5EF4-FFF2-40B4-BE49-F238E27FC236}">
                <a16:creationId xmlns:a16="http://schemas.microsoft.com/office/drawing/2014/main" id="{F4061F29-28C0-E280-02E4-F42784FE572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128313" y="3753036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296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12" userDrawn="1">
          <p15:clr>
            <a:srgbClr val="FBAE40"/>
          </p15:clr>
        </p15:guide>
        <p15:guide id="2" orient="horz" pos="3181" userDrawn="1">
          <p15:clr>
            <a:srgbClr val="FBAE40"/>
          </p15:clr>
        </p15:guide>
        <p15:guide id="3" orient="horz" pos="2228" userDrawn="1">
          <p15:clr>
            <a:srgbClr val="FBAE40"/>
          </p15:clr>
        </p15:guide>
        <p15:guide id="4" orient="horz" pos="2364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8D89-2A49-4316-AEA0-1EE189369B92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99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7 (Hero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D7CAC-1379-4047-AE7E-E0E1B0E04825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62C826-3817-E827-DC92-1BE3C8EEE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1" y="681037"/>
            <a:ext cx="2476499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200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4B8CB-7F40-CA8A-6B43-6B512D337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0849FB-03D2-7F49-4959-6C0036344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A152-A25C-4A25-B7F6-08C4D1494474}" type="datetime1">
              <a:rPr lang="en-GB" smtClean="0"/>
              <a:t>07/10/2025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ADB787-F526-0A7C-1A2E-E06E7F845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30521-4D31-8F82-181C-684C7AD16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lIns="0" tIns="0" rIns="0" bIns="0" rtlCol="0" anchor="ctr"/>
          <a:lstStyle>
            <a:lvl1pPr>
              <a:defRPr lang="en-GB" sz="100" smtClean="0">
                <a:ln>
                  <a:noFill/>
                </a:ln>
                <a:noFill/>
              </a:defRPr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73682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470A-1D6C-471D-A59D-2B29B2838604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lIns="0" tIns="0" rIns="0" bIns="0" rtlCol="0" anchor="ctr"/>
          <a:lstStyle>
            <a:lvl1pPr>
              <a:defRPr lang="en-GB" sz="100" smtClean="0">
                <a:ln>
                  <a:noFill/>
                </a:ln>
                <a:noFill/>
              </a:defRPr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782C2E0-FD5A-326E-A7E0-A6CD7E4E7E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0246ED3-A6F3-CEC1-45B3-41C2D60DAE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9788" y="1628775"/>
            <a:ext cx="6408737" cy="684213"/>
          </a:xfrm>
        </p:spPr>
        <p:txBody>
          <a:bodyPr anchor="b"/>
          <a:lstStyle>
            <a:lvl1pPr>
              <a:lnSpc>
                <a:spcPct val="100000"/>
              </a:lnSpc>
              <a:defRPr sz="2400" cap="all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9698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6" userDrawn="1">
          <p15:clr>
            <a:srgbClr val="FBAE40"/>
          </p15:clr>
        </p15:guide>
        <p15:guide id="2" orient="horz" pos="1026" userDrawn="1">
          <p15:clr>
            <a:srgbClr val="FBAE40"/>
          </p15:clr>
        </p15:guide>
        <p15:guide id="3" orient="horz" pos="1457" userDrawn="1">
          <p15:clr>
            <a:srgbClr val="FBAE40"/>
          </p15:clr>
        </p15:guide>
        <p15:guide id="4" orient="horz" pos="2319" userDrawn="1">
          <p15:clr>
            <a:srgbClr val="FBAE40"/>
          </p15:clr>
        </p15:guide>
        <p15:guide id="5" pos="2547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2318-C210-23A4-696B-4CB5B2175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E331F-C087-4748-B10E-0E8FE670E6E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69C84-165F-DF13-25FE-0144DCB58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6C66E-AB44-4023-52F0-CD65C931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A2669-1A95-A548-AB61-8E6D79DA20E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B09D85C-1BD1-8556-E040-398680E3E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305136"/>
            <a:ext cx="6389318" cy="1374275"/>
          </a:xfrm>
        </p:spPr>
        <p:txBody>
          <a:bodyPr anchor="t">
            <a:noAutofit/>
          </a:bodyPr>
          <a:lstStyle>
            <a:lvl1pPr algn="l"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8D0BE15-8D56-F91F-219B-198266E5AA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92284"/>
            <a:ext cx="3200400" cy="2010190"/>
          </a:xfrm>
        </p:spPr>
        <p:txBody>
          <a:bodyPr>
            <a:normAutofit/>
          </a:bodyPr>
          <a:lstStyle>
            <a:lvl1pPr marL="0" indent="0" algn="l">
              <a:buNone/>
              <a:defRPr sz="1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8CD60F18-C692-B915-0077-9B84B4531E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39800"/>
            <a:ext cx="6389318" cy="652463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latin typeface="F37 Neuro" pitchFamily="2" charset="77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836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1 (Space Investment Trus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6F7E9A67-B77C-9ADB-CE96-E080C01CF9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625" y="6405121"/>
            <a:ext cx="1327805" cy="2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09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B62A1-150A-C146-36E2-B1CEE973F6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14217"/>
            <a:ext cx="3426954" cy="361668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C13BA-B1E7-087B-D574-B27E05267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F9BE4-98BC-211B-E653-C1F78369A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C851-3616-47B2-88C1-C16B1F20F38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984B0C-9787-BE19-DC0F-4777B8A9D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707943"/>
            <a:ext cx="3426954" cy="606274"/>
          </a:xfrm>
        </p:spPr>
        <p:txBody>
          <a:bodyPr anchor="t">
            <a:noAutofit/>
          </a:bodyPr>
          <a:lstStyle>
            <a:lvl1pPr algn="l">
              <a:defRPr sz="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AC6B9E4-E60C-EE36-FDE1-02F649D1EE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37847"/>
            <a:ext cx="3426954" cy="357222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latin typeface="F37 Neuro" pitchFamily="2" charset="77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399FF23-C60F-6FDE-E964-8C485BF0736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54600" y="0"/>
            <a:ext cx="10985500" cy="6858000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F0AFCAE6-874F-D65F-9D57-37791D5B1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25" y="6405121"/>
            <a:ext cx="1327805" cy="2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9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311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246"/>
            </a:lvl1pPr>
            <a:lvl2pPr marL="237390" indent="0" algn="ctr">
              <a:buNone/>
              <a:defRPr sz="1038"/>
            </a:lvl2pPr>
            <a:lvl3pPr marL="474779" indent="0" algn="ctr">
              <a:buNone/>
              <a:defRPr sz="935"/>
            </a:lvl3pPr>
            <a:lvl4pPr marL="712169" indent="0" algn="ctr">
              <a:buNone/>
              <a:defRPr sz="831"/>
            </a:lvl4pPr>
            <a:lvl5pPr marL="949559" indent="0" algn="ctr">
              <a:buNone/>
              <a:defRPr sz="831"/>
            </a:lvl5pPr>
            <a:lvl6pPr marL="1186948" indent="0" algn="ctr">
              <a:buNone/>
              <a:defRPr sz="831"/>
            </a:lvl6pPr>
            <a:lvl7pPr marL="1424338" indent="0" algn="ctr">
              <a:buNone/>
              <a:defRPr sz="831"/>
            </a:lvl7pPr>
            <a:lvl8pPr marL="1661728" indent="0" algn="ctr">
              <a:buNone/>
              <a:defRPr sz="831"/>
            </a:lvl8pPr>
            <a:lvl9pPr marL="1899117" indent="0" algn="ctr">
              <a:buNone/>
              <a:defRPr sz="83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07D0-ED85-4B1C-AB6C-A0457183B086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2FFA-7621-4D33-9CE2-EBDF71C99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1227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2 (Hero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E77F-D2E8-4546-825C-9B00975D067E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E56EF7D-88E4-2516-5D44-9D84509ABF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571CD83-24EF-7305-AF5A-D18AD04AA1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8884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0F53-09D9-4019-A2DA-D88A0F4EB2F7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1051242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47643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0E93-8B7E-4C5F-8820-AB193C9EB071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51847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C2DAF62-CFF6-78C6-E78C-DB9317333BD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67438" y="2024063"/>
            <a:ext cx="51847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To change text level: Alt + Shift + Right/Left arrow</a:t>
            </a:r>
          </a:p>
        </p:txBody>
      </p:sp>
    </p:spTree>
    <p:extLst>
      <p:ext uri="{BB962C8B-B14F-4D97-AF65-F5344CB8AC3E}">
        <p14:creationId xmlns:p14="http://schemas.microsoft.com/office/powerpoint/2010/main" val="1760862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pos="3885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DA9B6-7611-4E38-88BF-B26244E46017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C2DAF62-CFF6-78C6-E78C-DB9317333BD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943873" y="2024063"/>
            <a:ext cx="3420666" cy="1081087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542DCE65-62A9-D7F4-D770-A60DE6226098}"/>
              </a:ext>
            </a:extLst>
          </p:cNvPr>
          <p:cNvSpPr/>
          <p:nvPr userDrawn="1"/>
        </p:nvSpPr>
        <p:spPr>
          <a:xfrm>
            <a:off x="4737697" y="1052736"/>
            <a:ext cx="6616103" cy="2276795"/>
          </a:xfrm>
          <a:prstGeom prst="roundRect">
            <a:avLst>
              <a:gd name="adj" fmla="val 3680"/>
            </a:avLst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02785B4C-2711-E32E-E5B2-D7DBDB9C0084}"/>
              </a:ext>
            </a:extLst>
          </p:cNvPr>
          <p:cNvSpPr/>
          <p:nvPr userDrawn="1"/>
        </p:nvSpPr>
        <p:spPr>
          <a:xfrm>
            <a:off x="4737697" y="3636481"/>
            <a:ext cx="6616103" cy="2276795"/>
          </a:xfrm>
          <a:prstGeom prst="roundRect">
            <a:avLst>
              <a:gd name="adj" fmla="val 3680"/>
            </a:avLst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9FF6B2-41A6-1772-8E56-E19492EAD3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3474" y="1268413"/>
            <a:ext cx="3421063" cy="360001"/>
          </a:xfrm>
        </p:spPr>
        <p:txBody>
          <a:bodyPr anchor="b"/>
          <a:lstStyle>
            <a:lvl1pPr>
              <a:defRPr sz="800" cap="all" baseline="0"/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7C1F70-95AE-189F-A4FB-04F80C8E68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3474" y="1628316"/>
            <a:ext cx="3421063" cy="2525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7F2101D-2134-BCA9-070C-6DF8251AA58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44271" y="1268735"/>
            <a:ext cx="2592041" cy="183641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EB745744-3F80-7273-D030-464D1031F3B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943872" y="4616698"/>
            <a:ext cx="3420665" cy="1081087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A1A147CC-C2FD-87BD-4292-E53DB96D80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3722" y="3861048"/>
            <a:ext cx="3421063" cy="360001"/>
          </a:xfrm>
        </p:spPr>
        <p:txBody>
          <a:bodyPr anchor="b"/>
          <a:lstStyle>
            <a:lvl1pPr>
              <a:defRPr sz="800" cap="all" baseline="0"/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CFCBA2F5-6C06-AA80-810D-589DC8D0ED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43722" y="4220951"/>
            <a:ext cx="3421063" cy="2525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F43CD862-94AF-C0CF-C567-C1C05D94FEB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44519" y="3861370"/>
            <a:ext cx="2592041" cy="183641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8324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8">
          <p15:clr>
            <a:srgbClr val="FBAE40"/>
          </p15:clr>
        </p15:guide>
        <p15:guide id="2" pos="3114">
          <p15:clr>
            <a:srgbClr val="FBAE40"/>
          </p15:clr>
        </p15:guide>
        <p15:guide id="3" orient="horz" pos="799">
          <p15:clr>
            <a:srgbClr val="FBAE40"/>
          </p15:clr>
        </p15:guide>
        <p15:guide id="4" orient="horz" pos="1185">
          <p15:clr>
            <a:srgbClr val="FBAE40"/>
          </p15:clr>
        </p15:guide>
        <p15:guide id="5" pos="5269">
          <p15:clr>
            <a:srgbClr val="FBAE40"/>
          </p15:clr>
        </p15:guide>
        <p15:guide id="6" pos="5382">
          <p15:clr>
            <a:srgbClr val="FBAE40"/>
          </p15:clr>
        </p15:guide>
        <p15:guide id="7" pos="7015">
          <p15:clr>
            <a:srgbClr val="FBAE40"/>
          </p15:clr>
        </p15:guide>
        <p15:guide id="8" orient="horz" pos="195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(Hero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vert="horz" lIns="0" tIns="46800" rIns="0" bIns="0" rtlCol="0" anchor="t">
            <a:noAutofit/>
          </a:bodyPr>
          <a:lstStyle>
            <a:lvl1pPr>
              <a:defRPr lang="en-US" sz="4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45AD-D5F0-4AC0-8B14-E048EC215430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3E12549-E36D-E360-A495-390B37DCAE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BD4C25-CDF9-B324-DC62-0C8C2A2E90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9712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7333-AAAF-4661-AC55-D25D71A56C78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9FF6B2-41A6-1772-8E56-E19492EAD3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4142" y="1667622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7C1F70-95AE-189F-A4FB-04F80C8E68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4144" y="2024063"/>
            <a:ext cx="2735634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B95D552-E719-4902-C8CD-037F8399FB2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16948" y="1664804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6CDC2927-7965-2EC7-077D-A4B30F7499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16950" y="2021245"/>
            <a:ext cx="2735634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FB4F083-8BF1-0893-5FE4-8349B23108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44540" y="3753036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1796A7E6-EFAE-9B67-E381-6C28FE5A1C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44542" y="4109477"/>
            <a:ext cx="2735634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DF855090-F6CD-68EE-D1C6-C4767CF86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6948" y="3753036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DA7E1876-08A7-D297-7C0A-EF72EAEA84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950" y="4109477"/>
            <a:ext cx="2735634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715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1956">
          <p15:clr>
            <a:srgbClr val="FBAE40"/>
          </p15:clr>
        </p15:guide>
        <p15:guide id="9" pos="5428">
          <p15:clr>
            <a:srgbClr val="FBAE40"/>
          </p15:clr>
        </p15:guide>
        <p15:guide id="11" pos="4838">
          <p15:clr>
            <a:srgbClr val="FBAE40"/>
          </p15:clr>
        </p15:guide>
        <p15:guide id="13" orient="horz" pos="2364">
          <p15:clr>
            <a:srgbClr val="FBAE40"/>
          </p15:clr>
        </p15:guide>
        <p15:guide id="14" pos="3114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ig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3110" y="1412875"/>
            <a:ext cx="3419474" cy="61196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69AC-AFA2-4C88-A713-5CAF8C2F1298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33109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3109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9FF6B2-41A6-1772-8E56-E19492EAD3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416" y="1667622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7C1F70-95AE-189F-A4FB-04F80C8E68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416" y="2024063"/>
            <a:ext cx="2735635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B95D552-E719-4902-C8CD-037F8399FB2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12223" y="1667622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6CDC2927-7965-2EC7-077D-A4B30F7499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12223" y="2021245"/>
            <a:ext cx="2735635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FB4F083-8BF1-0893-5FE4-8349B23108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9416" y="3753036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1796A7E6-EFAE-9B67-E381-6C28FE5A1C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9416" y="4109477"/>
            <a:ext cx="2735635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DF855090-F6CD-68EE-D1C6-C4767CF86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12223" y="3753036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DA7E1876-08A7-D297-7C0A-EF72EAEA84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12223" y="4109477"/>
            <a:ext cx="2735635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6100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1956">
          <p15:clr>
            <a:srgbClr val="FBAE40"/>
          </p15:clr>
        </p15:guide>
        <p15:guide id="13" orient="horz" pos="2364">
          <p15:clr>
            <a:srgbClr val="FBAE40"/>
          </p15:clr>
        </p15:guide>
        <p15:guide id="14" pos="2842">
          <p15:clr>
            <a:srgbClr val="FBAE40"/>
          </p15:clr>
        </p15:guide>
        <p15:guide id="15" pos="4997">
          <p15:clr>
            <a:srgbClr val="FBAE40"/>
          </p15:clr>
        </p15:guide>
        <p15:guide id="16" pos="4566">
          <p15:clr>
            <a:srgbClr val="FBAE40"/>
          </p15:clr>
        </p15:guide>
        <p15:guide id="17" pos="2252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BFFF-1238-4D45-B85C-DD3C77B6A1B3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EC9A2BA0-83F8-A52C-11C7-35303AF8C8A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54600" y="0"/>
            <a:ext cx="10985500" cy="6858000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1455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D54EC-0AB2-4552-9ADD-BBD0B527ABFC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05EEFBD4-5316-FFB3-24F6-73B604284AD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3848100" y="0"/>
            <a:ext cx="10985500" cy="6858000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E7F84A-BE43-B4E5-E6FC-AC04CC816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110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A0B91E0A-2790-418A-4537-6F31ED805B6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33109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DFE4A12-CC0A-8E75-1A8D-664988A7C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3109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69815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4997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CF8A-59B0-4BE6-A47F-1BC418FEEF92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33596125-0518-777B-1F5B-8ED58BC4E7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41900" y="1379282"/>
            <a:ext cx="9448800" cy="4173954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9717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E3B72-F958-4A65-87C9-C57A53E377FC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157F19DF-1D13-EB8D-A6D5-A4828FCAB5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283954" y="1379282"/>
            <a:ext cx="9448800" cy="4173954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7E1B59D-5516-7447-4F23-F6D9FCD9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110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75DFB9D-F8DA-12F2-BDCA-6AA8DDE3385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33109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9D88DC8B-1413-9E5B-7270-64B7725647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3109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6468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4997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a Placeholder 3">
            <a:extLst>
              <a:ext uri="{FF2B5EF4-FFF2-40B4-BE49-F238E27FC236}">
                <a16:creationId xmlns:a16="http://schemas.microsoft.com/office/drawing/2014/main" id="{DC5DAE87-CC49-CF40-81F4-162979097B0B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4727575" y="1052736"/>
            <a:ext cx="6626225" cy="4860924"/>
          </a:xfrm>
          <a:prstGeom prst="roundRect">
            <a:avLst>
              <a:gd name="adj" fmla="val 3732"/>
            </a:avLst>
          </a:prstGeo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4D446-E7D3-47D1-93EF-8FCFCD24CA5D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5083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8">
          <p15:clr>
            <a:srgbClr val="FBAE40"/>
          </p15:clr>
        </p15:guide>
        <p15:guide id="4" orient="horz" pos="1185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a Placeholder 3">
            <a:extLst>
              <a:ext uri="{FF2B5EF4-FFF2-40B4-BE49-F238E27FC236}">
                <a16:creationId xmlns:a16="http://schemas.microsoft.com/office/drawing/2014/main" id="{DC5DAE87-CC49-CF40-81F4-162979097B0B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839416" y="1052736"/>
            <a:ext cx="6626225" cy="4860924"/>
          </a:xfrm>
          <a:prstGeom prst="roundRect">
            <a:avLst>
              <a:gd name="adj" fmla="val 3732"/>
            </a:avLst>
          </a:prstGeo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503E-11AF-4CCF-A7D1-599C284E0CCA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10D323-1578-356A-335B-C9FFF737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110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8697CFA-0731-1E67-27DB-44447FAC58C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33109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DF395CA-FFC8-AC5C-1C39-03E69FD781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3109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03036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7">
          <p15:clr>
            <a:srgbClr val="FBAE40"/>
          </p15:clr>
        </p15:guide>
        <p15:guide id="2" pos="4702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91EF0-08DC-4269-8EED-1DE56B0A557D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B419C058-4276-671E-1705-5964106A0F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75920" y="126813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B32E585C-AF5B-AD75-1ABD-E34D53C9A9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24091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1E527ACC-54D0-C62A-7291-E8380052562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72264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70510E85-810C-3EE9-2708-B84121810AD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020300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3C14E04-E3A4-1E02-99B5-B3A7B4CBD3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75920" y="278030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1F21F14C-FF17-A23D-FFB7-1188AE566AA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24091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955E5DEC-71AC-FAC0-3D08-6CC332AEFE9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472264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42C85FBD-AA9B-9B63-323F-BCEDC852283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020300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448A89C6-E95D-D3E3-1A52-BB69D29BC18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375920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8">
            <a:extLst>
              <a:ext uri="{FF2B5EF4-FFF2-40B4-BE49-F238E27FC236}">
                <a16:creationId xmlns:a16="http://schemas.microsoft.com/office/drawing/2014/main" id="{19D1383F-900C-C34D-760A-9E166A7B501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24091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F81C2E8-CC8A-E1F0-F1B2-8AFEA12170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72264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9E759721-E738-99B5-8DB2-E0BF478E78A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020300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869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86">
          <p15:clr>
            <a:srgbClr val="FBAE40"/>
          </p15:clr>
        </p15:guide>
        <p15:guide id="4" orient="horz" pos="1185">
          <p15:clr>
            <a:srgbClr val="FBAE40"/>
          </p15:clr>
        </p15:guide>
        <p15:guide id="5" pos="4226">
          <p15:clr>
            <a:srgbClr val="FBAE40"/>
          </p15:clr>
        </p15:guide>
        <p15:guide id="6" pos="4362">
          <p15:clr>
            <a:srgbClr val="FBAE40"/>
          </p15:clr>
        </p15:guide>
        <p15:guide id="7" pos="5201">
          <p15:clr>
            <a:srgbClr val="FBAE40"/>
          </p15:clr>
        </p15:guide>
        <p15:guide id="8" pos="5337">
          <p15:clr>
            <a:srgbClr val="FBAE40"/>
          </p15:clr>
        </p15:guide>
        <p15:guide id="9" pos="6176">
          <p15:clr>
            <a:srgbClr val="FBAE40"/>
          </p15:clr>
        </p15:guide>
        <p15:guide id="10" pos="6312">
          <p15:clr>
            <a:srgbClr val="FBAE40"/>
          </p15:clr>
        </p15:guide>
        <p15:guide id="11" orient="horz" pos="2160">
          <p15:clr>
            <a:srgbClr val="FBAE40"/>
          </p15:clr>
        </p15:guide>
        <p15:guide id="12" orient="horz" pos="1616">
          <p15:clr>
            <a:srgbClr val="FBAE40"/>
          </p15:clr>
        </p15:guide>
        <p15:guide id="13" orient="horz" pos="1752">
          <p15:clr>
            <a:srgbClr val="FBAE40"/>
          </p15:clr>
        </p15:guide>
        <p15:guide id="14" orient="horz" pos="2568">
          <p15:clr>
            <a:srgbClr val="FBAE40"/>
          </p15:clr>
        </p15:guide>
        <p15:guide id="15" orient="horz" pos="270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7BFC-A64B-4E8E-B2C7-9304F7A4227B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10D323-1578-356A-335B-C9FFF737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110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8697CFA-0731-1E67-27DB-44447FAC58C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33109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DF395CA-FFC8-AC5C-1C39-03E69FD781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3109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A2E45C6A-80D3-0500-347E-49CF43C733D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9416" y="126813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FB95CAAA-734E-C569-29AB-C05898F0F6F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387587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8">
            <a:extLst>
              <a:ext uri="{FF2B5EF4-FFF2-40B4-BE49-F238E27FC236}">
                <a16:creationId xmlns:a16="http://schemas.microsoft.com/office/drawing/2014/main" id="{9FE8B279-E19A-7F3F-68A5-D92B1831CEB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935760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DF764A1C-EAC7-5A68-E5AA-DE7B3EE9AB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83796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007D329-1E7E-9189-22B3-C7CEE99277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9416" y="278030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EDA6B52E-574A-7847-CF8C-8F7589F888E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387587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B4FCFF1F-F0E1-F02E-8D7B-D196F37A50B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35760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3D3C8A79-07E8-90C6-256F-3A13539911C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483796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4EDE0F6A-8662-0F6F-96BD-07EDC073FCE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9416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8">
            <a:extLst>
              <a:ext uri="{FF2B5EF4-FFF2-40B4-BE49-F238E27FC236}">
                <a16:creationId xmlns:a16="http://schemas.microsoft.com/office/drawing/2014/main" id="{224CB16E-3862-B861-148E-D91FAA842EE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387587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F42DC9E-FB9A-D8CC-D180-1227D4B263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35760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11C4C8BF-5582-6B3A-FE47-DF9B90A8B6A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483796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16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7">
          <p15:clr>
            <a:srgbClr val="FBAE40"/>
          </p15:clr>
        </p15:guide>
        <p15:guide id="3" pos="1368">
          <p15:clr>
            <a:srgbClr val="FBAE40"/>
          </p15:clr>
        </p15:guide>
        <p15:guide id="4" pos="1504">
          <p15:clr>
            <a:srgbClr val="FBAE40"/>
          </p15:clr>
        </p15:guide>
        <p15:guide id="5" pos="2343">
          <p15:clr>
            <a:srgbClr val="FBAE40"/>
          </p15:clr>
        </p15:guide>
        <p15:guide id="6" pos="2479">
          <p15:clr>
            <a:srgbClr val="FBAE40"/>
          </p15:clr>
        </p15:guide>
        <p15:guide id="7" pos="3318">
          <p15:clr>
            <a:srgbClr val="FBAE40"/>
          </p15:clr>
        </p15:guide>
        <p15:guide id="8" pos="3454">
          <p15:clr>
            <a:srgbClr val="FBAE40"/>
          </p15:clr>
        </p15:guide>
        <p15:guide id="9" pos="4294">
          <p15:clr>
            <a:srgbClr val="FBAE40"/>
          </p15:clr>
        </p15:guide>
        <p15:guide id="10" orient="horz" pos="1616">
          <p15:clr>
            <a:srgbClr val="FBAE40"/>
          </p15:clr>
        </p15:guide>
        <p15:guide id="11" orient="horz" pos="1752">
          <p15:clr>
            <a:srgbClr val="FBAE40"/>
          </p15:clr>
        </p15:guide>
        <p15:guide id="12" orient="horz" pos="2568">
          <p15:clr>
            <a:srgbClr val="FBAE40"/>
          </p15:clr>
        </p15:guide>
        <p15:guide id="13" orient="horz" pos="2704">
          <p15:clr>
            <a:srgbClr val="FBAE40"/>
          </p15:clr>
        </p15:guide>
        <p15:guide id="14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(Hero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E77F-D2E8-4546-825C-9B00975D067E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E56EF7D-88E4-2516-5D44-9D84509ABF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571CD83-24EF-7305-AF5A-D18AD04AA1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1917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Row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B04BC-1A33-F3D4-912D-8E4A06E71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A597CE-A975-AC45-8A1C-6604EA055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176DD-B81A-430F-B608-3ABF9D9A29A7}" type="datetime1">
              <a:rPr lang="en-GB" smtClean="0"/>
              <a:t>07/10/2025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DE3750-7BB8-269C-F820-45AFED9EC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63886-7828-BF03-6FFC-59A6B0151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3E6DFB3-33F9-867C-CDBD-46FCEAF57F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C07372C5-A391-44BE-F612-3E19488AF0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9416" y="224086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DEA30FCA-4894-979F-4E6A-A5FABB4C06B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387587" y="224086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8">
            <a:extLst>
              <a:ext uri="{FF2B5EF4-FFF2-40B4-BE49-F238E27FC236}">
                <a16:creationId xmlns:a16="http://schemas.microsoft.com/office/drawing/2014/main" id="{BE1F20FE-CB5D-593D-7105-699711648CC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935760" y="224086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1A3E100E-19CA-3B9E-A226-21067F4109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83796" y="224086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EC636691-0823-EF5F-69D3-CA04F39497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9416" y="375303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BDE7A3C8-273A-AC6C-4149-71A559F517C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387587" y="375303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6924D613-DC08-4520-61AD-FC4AC4382E9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35760" y="375303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71C1B738-B6F2-B4B9-81A3-8B5AB5EDEAB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483796" y="375303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026E4877-C638-2640-10BA-301EDAF0654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032104" y="224086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9D94D186-FA56-091F-76D0-AFC7608CB82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580277" y="224086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8C4D0222-3E60-BFAF-84AC-A6FE624E723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128313" y="224086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18">
            <a:extLst>
              <a:ext uri="{FF2B5EF4-FFF2-40B4-BE49-F238E27FC236}">
                <a16:creationId xmlns:a16="http://schemas.microsoft.com/office/drawing/2014/main" id="{1566FF73-7578-634F-49FC-4C8FF8995E1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032104" y="3753036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F62FD620-B215-FDD5-1B2A-1CB0DF2807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580277" y="3753036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8">
            <a:extLst>
              <a:ext uri="{FF2B5EF4-FFF2-40B4-BE49-F238E27FC236}">
                <a16:creationId xmlns:a16="http://schemas.microsoft.com/office/drawing/2014/main" id="{F4061F29-28C0-E280-02E4-F42784FE572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128313" y="3753036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693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12">
          <p15:clr>
            <a:srgbClr val="FBAE40"/>
          </p15:clr>
        </p15:guide>
        <p15:guide id="2" orient="horz" pos="3181">
          <p15:clr>
            <a:srgbClr val="FBAE40"/>
          </p15:clr>
        </p15:guide>
        <p15:guide id="3" orient="horz" pos="2228">
          <p15:clr>
            <a:srgbClr val="FBAE40"/>
          </p15:clr>
        </p15:guide>
        <p15:guide id="4" orient="horz" pos="2364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6A96-AA49-489F-A454-F0E6C3A35BAE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0767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4"/>
            <a:ext cx="3203576" cy="1576386"/>
          </a:xfrm>
        </p:spPr>
        <p:txBody>
          <a:bodyPr tIns="46800"/>
          <a:lstStyle>
            <a:lvl1pPr marL="0" indent="0" algn="l">
              <a:buNone/>
              <a:defRPr sz="1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E5FD-D33E-4269-A0A1-887E6DFFA245}" type="datetime1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782C2E0-FD5A-326E-A7E0-A6CD7E4E7E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35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6">
          <p15:clr>
            <a:srgbClr val="FBAE40"/>
          </p15:clr>
        </p15:guide>
        <p15:guide id="2" orient="horz" pos="1026">
          <p15:clr>
            <a:srgbClr val="FBAE40"/>
          </p15:clr>
        </p15:guide>
        <p15:guide id="3" orient="horz" pos="1457">
          <p15:clr>
            <a:srgbClr val="FBAE40"/>
          </p15:clr>
        </p15:guide>
        <p15:guide id="4" orient="horz" pos="2319">
          <p15:clr>
            <a:srgbClr val="FBAE40"/>
          </p15:clr>
        </p15:guide>
        <p15:guide id="5" pos="2547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 Storage Layout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2840FC9-B0E8-CE50-04A9-75DF04EBB87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8201" y="6148389"/>
            <a:ext cx="1676399" cy="335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5AEDE0-E8FE-8D76-D686-9695FF6B71F1}"/>
              </a:ext>
            </a:extLst>
          </p:cNvPr>
          <p:cNvSpPr/>
          <p:nvPr userDrawn="1"/>
        </p:nvSpPr>
        <p:spPr>
          <a:xfrm>
            <a:off x="-2472952" y="5913276"/>
            <a:ext cx="2340260" cy="944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100" dirty="0"/>
              <a:t>To insert the correct logo: &gt; UpSlide Library &gt; Logos &gt; Right click on the logo &gt; Select ‘Insert in Master’</a:t>
            </a:r>
          </a:p>
        </p:txBody>
      </p:sp>
      <p:sp>
        <p:nvSpPr>
          <p:cNvPr id="17" name="Plot Area">
            <a:extLst>
              <a:ext uri="{FF2B5EF4-FFF2-40B4-BE49-F238E27FC236}">
                <a16:creationId xmlns:a16="http://schemas.microsoft.com/office/drawing/2014/main" id="{73A10293-8ECD-4023-AA8A-D89BE8F481FE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>
          <a:xfrm>
            <a:off x="838201" y="2019300"/>
            <a:ext cx="6265912" cy="3898900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1000" cap="all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Workspace (DO NOT DELETE): this shape delimits the vertical space where UpSlide will draw the Agenda.</a:t>
            </a:r>
          </a:p>
        </p:txBody>
      </p:sp>
      <p:sp>
        <p:nvSpPr>
          <p:cNvPr id="25" name="Slide Page Box">
            <a:extLst>
              <a:ext uri="{FF2B5EF4-FFF2-40B4-BE49-F238E27FC236}">
                <a16:creationId xmlns:a16="http://schemas.microsoft.com/office/drawing/2014/main" id="{FFD1721C-424C-4885-B4AB-22A8C3A1D2B5}"/>
              </a:ext>
            </a:extLst>
          </p:cNvPr>
          <p:cNvSpPr txBox="1">
            <a:spLocks/>
          </p:cNvSpPr>
          <p:nvPr userDrawn="1">
            <p:custDataLst>
              <p:tags r:id="rId2"/>
            </p:custDataLst>
          </p:nvPr>
        </p:nvSpPr>
        <p:spPr>
          <a:xfrm>
            <a:off x="7104112" y="3028955"/>
            <a:ext cx="0" cy="28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algn="r"/>
            <a:r>
              <a:rPr lang="en-US" sz="1200" b="0" i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</a:t>
            </a:r>
            <a:endParaRPr lang="en-GB" sz="1200" b="0" i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Slide Title Box">
            <a:hlinkClick r:id="" action="ppaction://noaction"/>
            <a:extLst>
              <a:ext uri="{FF2B5EF4-FFF2-40B4-BE49-F238E27FC236}">
                <a16:creationId xmlns:a16="http://schemas.microsoft.com/office/drawing/2014/main" id="{18E8BD9E-DBE5-4D4A-8544-9A8133E934BA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1343473" y="3028956"/>
            <a:ext cx="5220579" cy="472155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1200" b="0" i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Slide Title (DO NOT DELETE)</a:t>
            </a:r>
            <a:endParaRPr lang="fr-FR" sz="1200" b="0" i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Subsection Title Box">
            <a:hlinkClick r:id="" action="ppaction://noaction"/>
            <a:extLst>
              <a:ext uri="{FF2B5EF4-FFF2-40B4-BE49-F238E27FC236}">
                <a16:creationId xmlns:a16="http://schemas.microsoft.com/office/drawing/2014/main" id="{4C086C46-F893-4DA3-A21F-0A71CFF0442C}"/>
              </a:ext>
            </a:extLst>
          </p:cNvPr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1343473" y="2528900"/>
            <a:ext cx="5220579" cy="4721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4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Subsection Title (DO NOT DELETE)</a:t>
            </a:r>
            <a:endParaRPr lang="fr-FR" sz="1400" b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1" name="Subsection Page Box">
            <a:hlinkClick r:id="" action="ppaction://noaction"/>
            <a:extLst>
              <a:ext uri="{FF2B5EF4-FFF2-40B4-BE49-F238E27FC236}">
                <a16:creationId xmlns:a16="http://schemas.microsoft.com/office/drawing/2014/main" id="{F09B9DA0-533C-4293-996C-3E63ECF00DB0}"/>
              </a:ext>
            </a:extLst>
          </p:cNvPr>
          <p:cNvSpPr txBox="1">
            <a:spLocks/>
          </p:cNvSpPr>
          <p:nvPr userDrawn="1">
            <p:custDataLst>
              <p:tags r:id="rId5"/>
            </p:custDataLst>
          </p:nvPr>
        </p:nvSpPr>
        <p:spPr>
          <a:xfrm>
            <a:off x="7104112" y="2528901"/>
            <a:ext cx="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4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Subsection Index Box">
            <a:hlinkClick r:id="" action="ppaction://noaction"/>
            <a:extLst>
              <a:ext uri="{FF2B5EF4-FFF2-40B4-BE49-F238E27FC236}">
                <a16:creationId xmlns:a16="http://schemas.microsoft.com/office/drawing/2014/main" id="{51F04C58-750F-410F-AD8B-B5061B06CBE8}"/>
              </a:ext>
            </a:extLst>
          </p:cNvPr>
          <p:cNvSpPr txBox="1">
            <a:spLocks/>
          </p:cNvSpPr>
          <p:nvPr userDrawn="1">
            <p:custDataLst>
              <p:tags r:id="rId6"/>
            </p:custDataLst>
          </p:nvPr>
        </p:nvSpPr>
        <p:spPr bwMode="auto">
          <a:xfrm>
            <a:off x="838199" y="2528901"/>
            <a:ext cx="0" cy="288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60000"/>
              <a:buFont typeface="Garamond" pitchFamily="18" charset="0"/>
            </a:pPr>
            <a:r>
              <a:rPr lang="fr-FR" sz="14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Arial" panose="020B0604020202020204" pitchFamily="34" charset="0"/>
              </a:rPr>
              <a:t>1.1</a:t>
            </a:r>
          </a:p>
        </p:txBody>
      </p:sp>
      <p:sp>
        <p:nvSpPr>
          <p:cNvPr id="23" name="Section Page Box">
            <a:extLst>
              <a:ext uri="{FF2B5EF4-FFF2-40B4-BE49-F238E27FC236}">
                <a16:creationId xmlns:a16="http://schemas.microsoft.com/office/drawing/2014/main" id="{E9EF7E3E-2217-4C1A-BE64-BAE6B39BEA40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7104112" y="1999455"/>
            <a:ext cx="0" cy="288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</a:t>
            </a:r>
            <a:endParaRPr lang="en-GB" sz="1400" b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4" name="Section Title Box">
            <a:extLst>
              <a:ext uri="{FF2B5EF4-FFF2-40B4-BE49-F238E27FC236}">
                <a16:creationId xmlns:a16="http://schemas.microsoft.com/office/drawing/2014/main" id="{18BDB993-8955-4DCC-A2B2-E258988EE007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1343473" y="2020741"/>
            <a:ext cx="5220579" cy="3281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1400" b="0" cap="all" baseline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Section Title (DO NOT DELETE)</a:t>
            </a:r>
          </a:p>
        </p:txBody>
      </p:sp>
      <p:sp>
        <p:nvSpPr>
          <p:cNvPr id="27" name="Section Index Box">
            <a:extLst>
              <a:ext uri="{FF2B5EF4-FFF2-40B4-BE49-F238E27FC236}">
                <a16:creationId xmlns:a16="http://schemas.microsoft.com/office/drawing/2014/main" id="{F704B190-216E-4C27-8F41-A5FDAA407FEC}"/>
              </a:ext>
            </a:extLst>
          </p:cNvPr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838199" y="2020741"/>
            <a:ext cx="0" cy="2880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t" anchorCtr="0">
            <a:noAutofit/>
          </a:bodyPr>
          <a:lstStyle/>
          <a:p>
            <a:pPr algn="l"/>
            <a:r>
              <a:rPr lang="en-US" sz="1400" b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</a:t>
            </a:r>
            <a:endParaRPr lang="en-GB" sz="1400" b="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A02DFC-4CF1-4A58-FC4D-C23B8D6C6C6C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BDBD"/>
          </a:solidFill>
          <a:ln>
            <a:solidFill>
              <a:srgbClr val="BDB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0735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8113EE-3D27-EF6C-B022-DD46892669A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  <p:sp>
        <p:nvSpPr>
          <p:cNvPr id="12" name="Plot Area">
            <a:extLst>
              <a:ext uri="{FF2B5EF4-FFF2-40B4-BE49-F238E27FC236}">
                <a16:creationId xmlns:a16="http://schemas.microsoft.com/office/drawing/2014/main" id="{89B558BF-B25E-47E4-BFDB-942A9B471A77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>
          <a:xfrm>
            <a:off x="838200" y="2311400"/>
            <a:ext cx="6413499" cy="1371600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/>
            <a:r>
              <a:rPr lang="en-GB" sz="600" cap="all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Workspace (DO NOT DELETE): this shape delimits the vertical space where UpSlide will draw the Agenda.</a:t>
            </a:r>
          </a:p>
        </p:txBody>
      </p:sp>
      <p:sp>
        <p:nvSpPr>
          <p:cNvPr id="14" name="Slide Page Box">
            <a:extLst>
              <a:ext uri="{FF2B5EF4-FFF2-40B4-BE49-F238E27FC236}">
                <a16:creationId xmlns:a16="http://schemas.microsoft.com/office/drawing/2014/main" id="{C643A264-BB23-498A-8BAB-D00ACEF42453}"/>
              </a:ext>
            </a:extLst>
          </p:cNvPr>
          <p:cNvSpPr txBox="1">
            <a:spLocks/>
          </p:cNvSpPr>
          <p:nvPr userDrawn="1">
            <p:custDataLst>
              <p:tags r:id="rId2"/>
            </p:custDataLst>
          </p:nvPr>
        </p:nvSpPr>
        <p:spPr>
          <a:xfrm>
            <a:off x="10649432" y="4401130"/>
            <a:ext cx="0" cy="216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algn="r"/>
            <a:r>
              <a:rPr lang="en-US" sz="1200" b="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12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lide Title Box">
            <a:hlinkClick r:id="" action="ppaction://noaction"/>
            <a:extLst>
              <a:ext uri="{FF2B5EF4-FFF2-40B4-BE49-F238E27FC236}">
                <a16:creationId xmlns:a16="http://schemas.microsoft.com/office/drawing/2014/main" id="{7E0FAB53-6797-4B79-8B1A-557A0011DDC1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838201" y="4401132"/>
            <a:ext cx="6413500" cy="216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1200" b="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Title (DO NOT DELETE)</a:t>
            </a:r>
            <a:endParaRPr lang="fr-FR" sz="12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ubsection Title Box">
            <a:hlinkClick r:id="" action="ppaction://noaction"/>
            <a:extLst>
              <a:ext uri="{FF2B5EF4-FFF2-40B4-BE49-F238E27FC236}">
                <a16:creationId xmlns:a16="http://schemas.microsoft.com/office/drawing/2014/main" id="{EEA25597-8858-4D5A-8E8F-E9245A7457C8}"/>
              </a:ext>
            </a:extLst>
          </p:cNvPr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838201" y="3901076"/>
            <a:ext cx="6413500" cy="216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Subsection Title (DO NOT DELETE)</a:t>
            </a:r>
            <a:endParaRPr lang="fr-F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ubsection Page Box">
            <a:hlinkClick r:id="" action="ppaction://noaction"/>
            <a:extLst>
              <a:ext uri="{FF2B5EF4-FFF2-40B4-BE49-F238E27FC236}">
                <a16:creationId xmlns:a16="http://schemas.microsoft.com/office/drawing/2014/main" id="{460C00C9-8A5D-421A-8C0F-090EA6EDAACC}"/>
              </a:ext>
            </a:extLst>
          </p:cNvPr>
          <p:cNvSpPr txBox="1">
            <a:spLocks/>
          </p:cNvSpPr>
          <p:nvPr userDrawn="1">
            <p:custDataLst>
              <p:tags r:id="rId5"/>
            </p:custDataLst>
          </p:nvPr>
        </p:nvSpPr>
        <p:spPr>
          <a:xfrm>
            <a:off x="10649432" y="3901076"/>
            <a:ext cx="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Subsection Index Box">
            <a:hlinkClick r:id="" action="ppaction://noaction"/>
            <a:extLst>
              <a:ext uri="{FF2B5EF4-FFF2-40B4-BE49-F238E27FC236}">
                <a16:creationId xmlns:a16="http://schemas.microsoft.com/office/drawing/2014/main" id="{9EA541A5-AB46-4690-9609-6B4E68C365F5}"/>
              </a:ext>
            </a:extLst>
          </p:cNvPr>
          <p:cNvSpPr txBox="1">
            <a:spLocks/>
          </p:cNvSpPr>
          <p:nvPr userDrawn="1">
            <p:custDataLst>
              <p:tags r:id="rId6"/>
            </p:custDataLst>
          </p:nvPr>
        </p:nvSpPr>
        <p:spPr bwMode="auto">
          <a:xfrm>
            <a:off x="839416" y="3901076"/>
            <a:ext cx="0" cy="216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60000"/>
              <a:buFont typeface="Garamond" pitchFamily="18" charset="0"/>
            </a:pPr>
            <a:r>
              <a:rPr lang="fr-FR" sz="1400" b="1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1.1</a:t>
            </a:r>
          </a:p>
        </p:txBody>
      </p:sp>
      <p:sp>
        <p:nvSpPr>
          <p:cNvPr id="28" name="Section Page Box">
            <a:extLst>
              <a:ext uri="{FF2B5EF4-FFF2-40B4-BE49-F238E27FC236}">
                <a16:creationId xmlns:a16="http://schemas.microsoft.com/office/drawing/2014/main" id="{CA315595-3B03-412F-8285-D31A0D52090E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10649432" y="2311400"/>
            <a:ext cx="0" cy="1371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/>
            <a:r>
              <a:rPr lang="en-US" sz="100" b="1" dirty="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GB" sz="100" b="1" dirty="0">
              <a:ln>
                <a:noFill/>
              </a:ln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ection Title Box">
            <a:extLst>
              <a:ext uri="{FF2B5EF4-FFF2-40B4-BE49-F238E27FC236}">
                <a16:creationId xmlns:a16="http://schemas.microsoft.com/office/drawing/2014/main" id="{25D7D304-892D-41C7-A69B-C0807E92661E}"/>
              </a:ext>
            </a:extLst>
          </p:cNvPr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838201" y="2311400"/>
            <a:ext cx="6413500" cy="1371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Section Title (DO NOT DELETE)</a:t>
            </a:r>
          </a:p>
        </p:txBody>
      </p:sp>
      <p:sp>
        <p:nvSpPr>
          <p:cNvPr id="30" name="Section Index Box">
            <a:extLst>
              <a:ext uri="{FF2B5EF4-FFF2-40B4-BE49-F238E27FC236}">
                <a16:creationId xmlns:a16="http://schemas.microsoft.com/office/drawing/2014/main" id="{F8BD24EF-2C53-4460-8E5C-AF3FBB0E73DB}"/>
              </a:ext>
            </a:extLst>
          </p:cNvPr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839416" y="2311400"/>
            <a:ext cx="0" cy="1371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t" anchorCtr="0">
            <a:noAutofit/>
          </a:bodyPr>
          <a:lstStyle/>
          <a:p>
            <a:pPr algn="r"/>
            <a:r>
              <a:rPr lang="en-US" sz="1800" b="1" dirty="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1800" b="1" dirty="0">
              <a:ln>
                <a:noFill/>
              </a:ln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3EC782-9D53-7C21-41F7-0DAC84BB2FB4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BDBD"/>
          </a:solidFill>
          <a:ln>
            <a:solidFill>
              <a:srgbClr val="BDB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019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8">
          <p15:clr>
            <a:srgbClr val="FBAE40"/>
          </p15:clr>
        </p15:guide>
        <p15:guide id="2" orient="horz" pos="1024">
          <p15:clr>
            <a:srgbClr val="FBAE40"/>
          </p15:clr>
        </p15:guide>
        <p15:guide id="3" orient="horz" pos="1456">
          <p15:clr>
            <a:srgbClr val="FBAE40"/>
          </p15:clr>
        </p15:guide>
        <p15:guide id="4" orient="horz" pos="2320">
          <p15:clr>
            <a:srgbClr val="FBAE40"/>
          </p15:clr>
        </p15:guide>
        <p15:guide id="5" pos="2544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ot Area">
            <a:extLst>
              <a:ext uri="{FF2B5EF4-FFF2-40B4-BE49-F238E27FC236}">
                <a16:creationId xmlns:a16="http://schemas.microsoft.com/office/drawing/2014/main" id="{7A95D33B-E165-4202-A4C1-FA77D8C342B4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>
          <a:xfrm>
            <a:off x="593964" y="1341438"/>
            <a:ext cx="10783121" cy="4895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8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Workspace (do not delete)</a:t>
            </a:r>
            <a:endParaRPr lang="en-GB" sz="2800" cap="all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lide Page Box">
            <a:extLst>
              <a:ext uri="{FF2B5EF4-FFF2-40B4-BE49-F238E27FC236}">
                <a16:creationId xmlns:a16="http://schemas.microsoft.com/office/drawing/2014/main" id="{B3C0DA66-91DA-49F0-9093-D47F02484E82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11024669" y="2266948"/>
            <a:ext cx="344763" cy="216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algn="r"/>
            <a:r>
              <a:rPr lang="en-US" sz="12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12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Title Box">
            <a:hlinkClick r:id="" action="ppaction://noaction"/>
            <a:extLst>
              <a:ext uri="{FF2B5EF4-FFF2-40B4-BE49-F238E27FC236}">
                <a16:creationId xmlns:a16="http://schemas.microsoft.com/office/drawing/2014/main" id="{AEC30E46-B9DE-4E9E-9254-E61DD9DAD08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2159562" y="2266950"/>
            <a:ext cx="8258337" cy="216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12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r>
              <a:rPr lang="fr-FR" sz="1200" b="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fr-FR" sz="12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ubsection Title Box">
            <a:hlinkClick r:id="" action="ppaction://noaction"/>
            <a:extLst>
              <a:ext uri="{FF2B5EF4-FFF2-40B4-BE49-F238E27FC236}">
                <a16:creationId xmlns:a16="http://schemas.microsoft.com/office/drawing/2014/main" id="{4BF26BBD-2029-4EAB-A3DC-5B5614BC7EC1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159563" y="1766894"/>
            <a:ext cx="8258336" cy="216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Subsection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fr-FR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ubsection Page Box">
            <a:hlinkClick r:id="" action="ppaction://noaction"/>
            <a:extLst>
              <a:ext uri="{FF2B5EF4-FFF2-40B4-BE49-F238E27FC236}">
                <a16:creationId xmlns:a16="http://schemas.microsoft.com/office/drawing/2014/main" id="{84BEDEAE-F90D-425B-8770-D9A7F81D8CA4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0649432" y="1766894"/>
            <a:ext cx="720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Subsection Index Box">
            <a:hlinkClick r:id="" action="ppaction://noaction"/>
            <a:extLst>
              <a:ext uri="{FF2B5EF4-FFF2-40B4-BE49-F238E27FC236}">
                <a16:creationId xmlns:a16="http://schemas.microsoft.com/office/drawing/2014/main" id="{9F5595BE-961C-4342-AA03-E1E62E2E0C20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1313963" y="1766894"/>
            <a:ext cx="625696" cy="216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60000"/>
              <a:buFont typeface="Garamond" pitchFamily="18" charset="0"/>
            </a:pPr>
            <a:r>
              <a:rPr lang="fr-FR" sz="14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1.1</a:t>
            </a:r>
          </a:p>
        </p:txBody>
      </p:sp>
      <p:sp>
        <p:nvSpPr>
          <p:cNvPr id="28" name="Section Page Box">
            <a:extLst>
              <a:ext uri="{FF2B5EF4-FFF2-40B4-BE49-F238E27FC236}">
                <a16:creationId xmlns:a16="http://schemas.microsoft.com/office/drawing/2014/main" id="{215ABE46-8FF6-4483-B60C-327F18A896F9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0649432" y="1341437"/>
            <a:ext cx="720000" cy="288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ection Title Box">
            <a:extLst>
              <a:ext uri="{FF2B5EF4-FFF2-40B4-BE49-F238E27FC236}">
                <a16:creationId xmlns:a16="http://schemas.microsoft.com/office/drawing/2014/main" id="{101C34E6-2610-42D5-A7E1-02CD18D6207D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1600198" y="1362723"/>
            <a:ext cx="8817703" cy="28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Section Title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ection Index Box">
            <a:extLst>
              <a:ext uri="{FF2B5EF4-FFF2-40B4-BE49-F238E27FC236}">
                <a16:creationId xmlns:a16="http://schemas.microsoft.com/office/drawing/2014/main" id="{D5786366-B41E-477D-8973-D8B012711EB5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593963" y="1362723"/>
            <a:ext cx="720000" cy="2880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t" anchorCtr="0">
            <a:noAutofit/>
          </a:bodyPr>
          <a:lstStyle/>
          <a:p>
            <a:pPr algn="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0052FF-6AAE-498D-0B9C-3A03FB828DF7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BDBD"/>
          </a:solidFill>
          <a:ln>
            <a:solidFill>
              <a:srgbClr val="BDB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4194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35B67E-9EEA-8D80-4066-D0804B633D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BDBD"/>
          </a:solidFill>
          <a:ln>
            <a:solidFill>
              <a:srgbClr val="BDB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0524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pSlide Breadcrumb (Disabl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D903495-6C86-3022-0081-BC19AA1CD8F3}"/>
              </a:ext>
            </a:extLst>
          </p:cNvPr>
          <p:cNvGrpSpPr/>
          <p:nvPr userDrawn="1"/>
        </p:nvGrpSpPr>
        <p:grpSpPr>
          <a:xfrm>
            <a:off x="594513" y="635732"/>
            <a:ext cx="3386667" cy="1442998"/>
            <a:chOff x="504151" y="381000"/>
            <a:chExt cx="2540000" cy="14429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BCB104-436F-BBBB-1B5A-9A77C4729922}"/>
                </a:ext>
              </a:extLst>
            </p:cNvPr>
            <p:cNvSpPr txBox="1"/>
            <p:nvPr userDrawn="1"/>
          </p:nvSpPr>
          <p:spPr>
            <a:xfrm>
              <a:off x="504151" y="1270000"/>
              <a:ext cx="2540000" cy="553998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en-US" sz="1000" dirty="0"/>
                <a:t>Edit alt text on the non-current shape for display options.</a:t>
              </a:r>
            </a:p>
            <a:p>
              <a:r>
                <a:rPr lang="en-US" sz="1000" b="1" dirty="0"/>
                <a:t>See </a:t>
              </a:r>
              <a:r>
                <a:rPr lang="en-US" sz="1000" b="1" dirty="0">
                  <a:hlinkClick r:id="rId3"/>
                </a:rPr>
                <a:t>here</a:t>
              </a:r>
              <a:r>
                <a:rPr lang="en-US" sz="1000" b="1" dirty="0"/>
                <a:t> for the options you can apply and other instructions to build a breadcrumb using UpSlide.</a:t>
              </a:r>
              <a:endParaRPr lang="en-SG" sz="1000" b="1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14FABF3-A81A-B657-347B-ABB76BC17C88}"/>
                </a:ext>
              </a:extLst>
            </p:cNvPr>
            <p:cNvCxnSpPr/>
            <p:nvPr userDrawn="1"/>
          </p:nvCxnSpPr>
          <p:spPr>
            <a:xfrm>
              <a:off x="1016000" y="381000"/>
              <a:ext cx="0" cy="889000"/>
            </a:xfrm>
            <a:prstGeom prst="straightConnector1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E2276E-BAF0-8822-85B6-33257E82603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570367" y="510391"/>
            <a:ext cx="2169075" cy="5293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A3621396-E21E-E97B-A4FB-5B24DE8A2BBE}"/>
              </a:ext>
            </a:extLst>
          </p:cNvPr>
          <p:cNvGrpSpPr/>
          <p:nvPr userDrawn="1"/>
        </p:nvGrpSpPr>
        <p:grpSpPr>
          <a:xfrm>
            <a:off x="135972" y="508732"/>
            <a:ext cx="1235443" cy="807998"/>
            <a:chOff x="0" y="254000"/>
            <a:chExt cx="926582" cy="80799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DBB9B2-958C-C761-A6C9-F3E39FB91B54}"/>
                </a:ext>
              </a:extLst>
            </p:cNvPr>
            <p:cNvSpPr txBox="1"/>
            <p:nvPr userDrawn="1"/>
          </p:nvSpPr>
          <p:spPr>
            <a:xfrm>
              <a:off x="0" y="508000"/>
              <a:ext cx="926582" cy="55399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SG" sz="1000" dirty="0"/>
                <a:t>First shape </a:t>
              </a:r>
              <a:br>
                <a:rPr lang="en-SG" sz="1000" dirty="0"/>
              </a:br>
              <a:r>
                <a:rPr lang="en-SG" sz="1000" dirty="0"/>
                <a:t>left margin from page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480E05F-680C-18A3-F47E-C4B960161569}"/>
                </a:ext>
              </a:extLst>
            </p:cNvPr>
            <p:cNvCxnSpPr/>
            <p:nvPr userDrawn="1"/>
          </p:nvCxnSpPr>
          <p:spPr>
            <a:xfrm>
              <a:off x="190500" y="254000"/>
              <a:ext cx="0" cy="254000"/>
            </a:xfrm>
            <a:prstGeom prst="straightConnector1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212671E-C5B9-A999-AE7E-34F73535CEF7}"/>
              </a:ext>
            </a:extLst>
          </p:cNvPr>
          <p:cNvSpPr txBox="1"/>
          <p:nvPr userDrawn="1"/>
        </p:nvSpPr>
        <p:spPr>
          <a:xfrm>
            <a:off x="3739442" y="1016732"/>
            <a:ext cx="1693333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SG" sz="1000" dirty="0"/>
              <a:t>Margin between shapes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ADA74A-9AA4-63B4-2034-FDADCC5E24A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BDBD"/>
          </a:solidFill>
          <a:ln>
            <a:solidFill>
              <a:srgbClr val="BDB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795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slideLayout" Target="../slideLayouts/slideLayout95.xml"/><Relationship Id="rId7" Type="http://schemas.openxmlformats.org/officeDocument/2006/relationships/tags" Target="../tags/tag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theme" Target="../theme/theme11.xml"/><Relationship Id="rId11" Type="http://schemas.openxmlformats.org/officeDocument/2006/relationships/image" Target="../media/image19.svg"/><Relationship Id="rId5" Type="http://schemas.openxmlformats.org/officeDocument/2006/relationships/slideLayout" Target="../slideLayouts/slideLayout97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96.xml"/><Relationship Id="rId9" Type="http://schemas.openxmlformats.org/officeDocument/2006/relationships/image" Target="../media/image6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2312988"/>
            <a:ext cx="6408737" cy="1368425"/>
          </a:xfrm>
          <a:prstGeom prst="rect">
            <a:avLst/>
          </a:prstGeom>
        </p:spPr>
        <p:txBody>
          <a:bodyPr vert="horz" lIns="0" tIns="46800" rIns="0" bIns="0" rtlCol="0" anchor="t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F576340-8D0B-41D5-9CA6-334D1ED9EE85}" type="datetime1">
              <a:rPr lang="en-GB" smtClean="0"/>
              <a:t>07/10/2025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" i="1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050" smtClean="0">
                <a:solidFill>
                  <a:schemeClr val="tx1">
                    <a:alpha val="50000"/>
                  </a:schemeClr>
                </a:solidFill>
                <a:latin typeface="F37 Neuro" pitchFamily="2" charset="77"/>
              </a:defRPr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1BDE47-28A8-4A7D-0ABD-7A027EA6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To change text level: Alt + Shift + Right/Left arrow</a:t>
            </a:r>
          </a:p>
          <a:p>
            <a:pPr lvl="1"/>
            <a:r>
              <a:rPr lang="en-US" dirty="0"/>
              <a:t>Second text level</a:t>
            </a:r>
          </a:p>
          <a:p>
            <a:pPr lvl="2"/>
            <a:r>
              <a:rPr lang="en-US" dirty="0"/>
              <a:t>Third text level</a:t>
            </a:r>
          </a:p>
          <a:p>
            <a:pPr lvl="3"/>
            <a:r>
              <a:rPr lang="en-US" dirty="0"/>
              <a:t>Fourth text level</a:t>
            </a:r>
          </a:p>
          <a:p>
            <a:pPr lvl="4"/>
            <a:r>
              <a:rPr lang="en-US" dirty="0"/>
              <a:t>Fifth text level</a:t>
            </a:r>
          </a:p>
        </p:txBody>
      </p:sp>
    </p:spTree>
    <p:extLst>
      <p:ext uri="{BB962C8B-B14F-4D97-AF65-F5344CB8AC3E}">
        <p14:creationId xmlns:p14="http://schemas.microsoft.com/office/powerpoint/2010/main" val="132144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1" kern="1200" cap="none" baseline="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230400" indent="-2304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defRPr lang="en-US" sz="1200" b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0" kern="1200" cap="all" baseline="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b="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>
          <a:solidFill>
            <a:schemeClr val="bg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29">
          <p15:clr>
            <a:srgbClr val="F26B43"/>
          </p15:clr>
        </p15:guide>
        <p15:guide id="5" orient="horz" pos="1457">
          <p15:clr>
            <a:srgbClr val="F26B43"/>
          </p15:clr>
        </p15:guide>
        <p15:guide id="6" orient="horz" pos="3317">
          <p15:clr>
            <a:srgbClr val="F26B43"/>
          </p15:clr>
        </p15:guide>
        <p15:guide id="8" pos="2547">
          <p15:clr>
            <a:srgbClr val="F26B43"/>
          </p15:clr>
        </p15:guide>
        <p15:guide id="9" orient="horz" pos="1026">
          <p15:clr>
            <a:srgbClr val="F26B43"/>
          </p15:clr>
        </p15:guide>
        <p15:guide id="10" pos="4566">
          <p15:clr>
            <a:srgbClr val="F26B43"/>
          </p15:clr>
        </p15:guide>
        <p15:guide id="11" orient="horz" pos="2319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024063"/>
            <a:ext cx="10512425" cy="3889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Second text level</a:t>
            </a:r>
          </a:p>
          <a:p>
            <a:pPr lvl="2"/>
            <a:r>
              <a:rPr lang="en-US" dirty="0"/>
              <a:t>Third text level</a:t>
            </a:r>
          </a:p>
          <a:p>
            <a:pPr lvl="3">
              <a:spcBef>
                <a:spcPts val="600"/>
              </a:spcBef>
            </a:pPr>
            <a:r>
              <a:rPr lang="en-US" dirty="0"/>
              <a:t>Fourth text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Fifth text level</a:t>
            </a:r>
          </a:p>
          <a:p>
            <a:pPr lvl="5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Sixth text level</a:t>
            </a:r>
          </a:p>
          <a:p>
            <a:pPr lvl="6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Seventh text level</a:t>
            </a:r>
          </a:p>
          <a:p>
            <a:pPr lvl="7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Eighth text level</a:t>
            </a:r>
          </a:p>
          <a:p>
            <a:pPr lvl="8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Ninth text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8646DE-DCA1-442D-A488-3AA98EF1F026}" type="datetime1">
              <a:rPr lang="en-GB" smtClean="0"/>
              <a:t>07/10/2025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" i="1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050" smtClean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3B7B2E-6C60-1BDF-1548-CC0447D2FFD9}"/>
              </a:ext>
            </a:extLst>
          </p:cNvPr>
          <p:cNvGrpSpPr/>
          <p:nvPr userDrawn="1"/>
        </p:nvGrpSpPr>
        <p:grpSpPr>
          <a:xfrm>
            <a:off x="-2472952" y="937"/>
            <a:ext cx="2340260" cy="3176034"/>
            <a:chOff x="-2472952" y="5013175"/>
            <a:chExt cx="2340260" cy="116898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FB0668-612A-08EB-761F-60BBBFF1800B}"/>
                </a:ext>
              </a:extLst>
            </p:cNvPr>
            <p:cNvSpPr/>
            <p:nvPr userDrawn="1"/>
          </p:nvSpPr>
          <p:spPr>
            <a:xfrm>
              <a:off x="-2472952" y="5294090"/>
              <a:ext cx="2340260" cy="888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50" b="1" u="sng" cap="all" baseline="0" dirty="0">
                <a:solidFill>
                  <a:schemeClr val="tx1"/>
                </a:solidFill>
              </a:endParaRP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Select your slide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Open the UpSlide Library 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Open the </a:t>
              </a:r>
              <a:r>
                <a:rPr lang="en-GB" sz="1100" b="0" i="1" cap="none" baseline="0" dirty="0">
                  <a:solidFill>
                    <a:schemeClr val="tx1"/>
                  </a:solidFill>
                </a:rPr>
                <a:t>Gradient Backgrounds  </a:t>
              </a:r>
              <a:r>
                <a:rPr lang="en-GB" sz="1100" b="0" cap="none" baseline="0" dirty="0">
                  <a:solidFill>
                    <a:schemeClr val="tx1"/>
                  </a:solidFill>
                </a:rPr>
                <a:t>folder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Right click on the gradient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Select ‘Insert and resize’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The gradient will be inserted into the background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79B634-0582-48CB-7B09-1C064857743B}"/>
                </a:ext>
              </a:extLst>
            </p:cNvPr>
            <p:cNvSpPr/>
            <p:nvPr userDrawn="1"/>
          </p:nvSpPr>
          <p:spPr>
            <a:xfrm>
              <a:off x="-2472952" y="5013175"/>
              <a:ext cx="2340260" cy="307618"/>
            </a:xfrm>
            <a:prstGeom prst="rect">
              <a:avLst/>
            </a:prstGeom>
            <a:gradFill flip="none" rotWithShape="1">
              <a:gsLst>
                <a:gs pos="32000">
                  <a:schemeClr val="accent3"/>
                </a:gs>
                <a:gs pos="74000">
                  <a:schemeClr val="bg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cap="all" baseline="0" dirty="0">
                  <a:latin typeface="+mj-lt"/>
                </a:rPr>
                <a:t>To insert a Gradient Background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5B312E-717F-1E03-3FEA-50CFF3349CB2}"/>
              </a:ext>
            </a:extLst>
          </p:cNvPr>
          <p:cNvGrpSpPr/>
          <p:nvPr userDrawn="1"/>
        </p:nvGrpSpPr>
        <p:grpSpPr>
          <a:xfrm>
            <a:off x="-2472952" y="4617132"/>
            <a:ext cx="2340260" cy="2240868"/>
            <a:chOff x="-2472952" y="2672916"/>
            <a:chExt cx="2340260" cy="22408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C53989-101F-FF24-154F-016F261F796C}"/>
                </a:ext>
              </a:extLst>
            </p:cNvPr>
            <p:cNvSpPr/>
            <p:nvPr userDrawn="1"/>
          </p:nvSpPr>
          <p:spPr>
            <a:xfrm>
              <a:off x="-2472952" y="3248980"/>
              <a:ext cx="2340260" cy="16648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50" b="1" u="sng" cap="all" baseline="0" dirty="0">
                <a:solidFill>
                  <a:schemeClr val="tx1"/>
                </a:solidFill>
              </a:endParaRP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Open the UpSlide Library 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Find the Logos folder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Right click on the logo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Select ‘Insert/ remove from Master’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338EC6-5A7A-66AC-FA31-8618E8106CF7}"/>
                </a:ext>
              </a:extLst>
            </p:cNvPr>
            <p:cNvSpPr/>
            <p:nvPr userDrawn="1"/>
          </p:nvSpPr>
          <p:spPr>
            <a:xfrm>
              <a:off x="-2472952" y="2672916"/>
              <a:ext cx="2340260" cy="792088"/>
            </a:xfrm>
            <a:prstGeom prst="rect">
              <a:avLst/>
            </a:prstGeom>
            <a:gradFill flip="none" rotWithShape="1">
              <a:gsLst>
                <a:gs pos="32000">
                  <a:schemeClr val="accent3"/>
                </a:gs>
                <a:gs pos="74000">
                  <a:schemeClr val="bg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cap="all" baseline="0" dirty="0">
                  <a:latin typeface="+mj-lt"/>
                </a:rPr>
                <a:t>To insert a new 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611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  <p:sldLayoutId id="2147484106" r:id="rId14"/>
    <p:sldLayoutId id="2147484107" r:id="rId15"/>
    <p:sldLayoutId id="2147484111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000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1" kern="1200" cap="none" baseline="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230400" indent="-2304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defRPr lang="en-US" sz="1200" b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50000"/>
        </a:lnSpc>
        <a:spcBef>
          <a:spcPts val="1200"/>
        </a:spcBef>
        <a:buFont typeface="Arial" panose="020B0604020202020204" pitchFamily="34" charset="0"/>
        <a:buNone/>
        <a:defRPr lang="en-US" sz="1200" b="0" kern="1200" cap="all" baseline="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b="0" kern="1200" dirty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800" kern="1200" dirty="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800" kern="1200" cap="all" baseline="0" dirty="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800" kern="1200" cap="all" baseline="0" dirty="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800" kern="1200" dirty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890">
          <p15:clr>
            <a:srgbClr val="F26B43"/>
          </p15:clr>
        </p15:guide>
        <p15:guide id="3" pos="529">
          <p15:clr>
            <a:srgbClr val="F26B43"/>
          </p15:clr>
        </p15:guide>
        <p15:guide id="4" pos="7151">
          <p15:clr>
            <a:srgbClr val="F26B43"/>
          </p15:clr>
        </p15:guide>
        <p15:guide id="5" orient="horz" pos="1275">
          <p15:clr>
            <a:srgbClr val="F26B43"/>
          </p15:clr>
        </p15:guide>
        <p15:guide id="6" orient="horz" pos="3725">
          <p15:clr>
            <a:srgbClr val="F26B43"/>
          </p15:clr>
        </p15:guide>
        <p15:guide id="8" pos="2683">
          <p15:clr>
            <a:srgbClr val="F26B43"/>
          </p15:clr>
        </p15:guide>
        <p15:guide id="9" orient="horz" pos="663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B029897-1310-E79E-F7CD-656B4073FE45}"/>
              </a:ext>
            </a:extLst>
          </p:cNvPr>
          <p:cNvGrpSpPr/>
          <p:nvPr userDrawn="1"/>
        </p:nvGrpSpPr>
        <p:grpSpPr>
          <a:xfrm>
            <a:off x="851743" y="1816483"/>
            <a:ext cx="10488515" cy="3225034"/>
            <a:chOff x="638807" y="479804"/>
            <a:chExt cx="7866386" cy="3225034"/>
          </a:xfrm>
        </p:grpSpPr>
        <p:sp>
          <p:nvSpPr>
            <p:cNvPr id="9" name="Titre 3">
              <a:extLst>
                <a:ext uri="{FF2B5EF4-FFF2-40B4-BE49-F238E27FC236}">
                  <a16:creationId xmlns:a16="http://schemas.microsoft.com/office/drawing/2014/main" id="{D989D08B-F61E-3CD0-3846-1FE84FAE74F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38807" y="2204864"/>
              <a:ext cx="7866386" cy="443198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defPPr>
                <a:defRPr lang="fr-FR"/>
              </a:defPPr>
              <a:lvl1pPr lvl="0" defTabSz="914400">
                <a:lnSpc>
                  <a:spcPct val="90000"/>
                </a:lnSpc>
                <a:spcBef>
                  <a:spcPct val="0"/>
                </a:spcBef>
                <a:buNone/>
                <a:def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3200" i="0" noProof="0" dirty="0">
                  <a:solidFill>
                    <a:srgbClr val="FF4747"/>
                  </a:solidFill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rPr>
                <a:t>Coming soon – customize your agenda</a:t>
              </a: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E35BBA9E-2255-9041-C269-D24C06BC8D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4937" y="479804"/>
              <a:ext cx="1161129" cy="143702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BE6484-FFED-386C-9FBD-28A6ADE4E1BD}"/>
                </a:ext>
              </a:extLst>
            </p:cNvPr>
            <p:cNvSpPr txBox="1"/>
            <p:nvPr userDrawn="1"/>
          </p:nvSpPr>
          <p:spPr>
            <a:xfrm>
              <a:off x="638807" y="2996952"/>
              <a:ext cx="78663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Font typeface="+mj-lt"/>
                <a:buNone/>
              </a:pPr>
              <a:r>
                <a:rPr lang="en-US" sz="2000" b="0" i="0" dirty="0">
                  <a:solidFill>
                    <a:schemeClr val="bg1"/>
                  </a:solidFill>
                  <a:effectLst/>
                  <a:latin typeface="Inter" panose="020B05020300000000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For more information, please reach out to your designated UpSlide consultant/customer success manager</a:t>
              </a: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C196CD39-D72B-8C9A-D761-6BBE9476474E}"/>
              </a:ext>
            </a:extLst>
          </p:cNvPr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39416" y="6189846"/>
            <a:ext cx="1676018" cy="3354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99FE85-D297-16EF-1519-1B177B11374B}"/>
              </a:ext>
            </a:extLst>
          </p:cNvPr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2"/>
          <a:srcRect/>
          <a:stretch/>
        </p:blipFill>
        <p:spPr>
          <a:xfrm>
            <a:off x="838202" y="6148389"/>
            <a:ext cx="1676396" cy="3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6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dirty="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lang="en-US" sz="11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lang="en-US" sz="20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88" userDrawn="1">
          <p15:clr>
            <a:srgbClr val="F26B43"/>
          </p15:clr>
        </p15:guide>
        <p15:guide id="2" pos="528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orient="horz" pos="1272" userDrawn="1">
          <p15:clr>
            <a:srgbClr val="F26B43"/>
          </p15:clr>
        </p15:guide>
        <p15:guide id="5" orient="horz" pos="3728" userDrawn="1">
          <p15:clr>
            <a:srgbClr val="F26B43"/>
          </p15:clr>
        </p15:guide>
        <p15:guide id="6" pos="2680" userDrawn="1">
          <p15:clr>
            <a:srgbClr val="F26B43"/>
          </p15:clr>
        </p15:guide>
        <p15:guide id="7" orient="horz" pos="6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2312988"/>
            <a:ext cx="6408737" cy="1368425"/>
          </a:xfrm>
          <a:prstGeom prst="rect">
            <a:avLst/>
          </a:prstGeom>
        </p:spPr>
        <p:txBody>
          <a:bodyPr vert="horz" lIns="0" tIns="46800" rIns="0" bIns="0" rtlCol="0" anchor="t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641B53A-F655-4D97-828E-E3F08C6BC522}" type="datetime1">
              <a:rPr lang="en-GB" smtClean="0"/>
              <a:t>07/10/2025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" i="1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1BDE47-28A8-4A7D-0ABD-7A027EA6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To change text level: Alt + Shift + Right/Left arrow</a:t>
            </a:r>
          </a:p>
          <a:p>
            <a:pPr lvl="1"/>
            <a:r>
              <a:rPr lang="en-US" dirty="0"/>
              <a:t>Second text level</a:t>
            </a:r>
          </a:p>
          <a:p>
            <a:pPr lvl="2"/>
            <a:r>
              <a:rPr lang="en-US" dirty="0"/>
              <a:t>Third text level</a:t>
            </a:r>
          </a:p>
          <a:p>
            <a:pPr lvl="3"/>
            <a:r>
              <a:rPr lang="en-US" dirty="0"/>
              <a:t>Fourth text level</a:t>
            </a:r>
          </a:p>
          <a:p>
            <a:pPr lvl="4"/>
            <a:r>
              <a:rPr lang="en-US" dirty="0"/>
              <a:t>Fifth text level</a:t>
            </a:r>
          </a:p>
        </p:txBody>
      </p:sp>
    </p:spTree>
    <p:extLst>
      <p:ext uri="{BB962C8B-B14F-4D97-AF65-F5344CB8AC3E}">
        <p14:creationId xmlns:p14="http://schemas.microsoft.com/office/powerpoint/2010/main" val="363403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dirty="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1" kern="1200" cap="none" baseline="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230400" indent="-2304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defRPr lang="en-US" sz="12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0" kern="1200" cap="all" baseline="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b="0" kern="1200" dirty="0" smtClean="0">
          <a:solidFill>
            <a:schemeClr val="bg1"/>
          </a:solidFill>
          <a:latin typeface="+mj-lt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>
          <a:solidFill>
            <a:schemeClr val="bg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29" userDrawn="1">
          <p15:clr>
            <a:srgbClr val="F26B43"/>
          </p15:clr>
        </p15:guide>
        <p15:guide id="5" orient="horz" pos="1457" userDrawn="1">
          <p15:clr>
            <a:srgbClr val="F26B43"/>
          </p15:clr>
        </p15:guide>
        <p15:guide id="6" orient="horz" pos="3317" userDrawn="1">
          <p15:clr>
            <a:srgbClr val="F26B43"/>
          </p15:clr>
        </p15:guide>
        <p15:guide id="8" pos="2547" userDrawn="1">
          <p15:clr>
            <a:srgbClr val="F26B43"/>
          </p15:clr>
        </p15:guide>
        <p15:guide id="9" orient="horz" pos="1026" userDrawn="1">
          <p15:clr>
            <a:srgbClr val="F26B43"/>
          </p15:clr>
        </p15:guide>
        <p15:guide id="10" pos="4566" userDrawn="1">
          <p15:clr>
            <a:srgbClr val="F26B43"/>
          </p15:clr>
        </p15:guide>
        <p15:guide id="11" orient="horz" pos="231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2312988"/>
            <a:ext cx="6408737" cy="1368425"/>
          </a:xfrm>
          <a:prstGeom prst="rect">
            <a:avLst/>
          </a:prstGeom>
        </p:spPr>
        <p:txBody>
          <a:bodyPr vert="horz" lIns="0" tIns="46800" rIns="0" bIns="0" rtlCol="0" anchor="t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6C8298-84E8-46D9-AC23-74C0FB26EE44}" type="datetime1">
              <a:rPr lang="en-GB" smtClean="0"/>
              <a:t>07/10/2025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" i="1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1BDE47-28A8-4A7D-0ABD-7A027EA6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To change text level: Alt + Shift + Right/Left arrow</a:t>
            </a:r>
          </a:p>
          <a:p>
            <a:pPr lvl="1"/>
            <a:r>
              <a:rPr lang="en-US" dirty="0"/>
              <a:t>Second text level</a:t>
            </a:r>
          </a:p>
          <a:p>
            <a:pPr lvl="2"/>
            <a:r>
              <a:rPr lang="en-US" dirty="0"/>
              <a:t>Third text level</a:t>
            </a:r>
          </a:p>
          <a:p>
            <a:pPr lvl="3"/>
            <a:r>
              <a:rPr lang="en-US" dirty="0"/>
              <a:t>Fourth text level</a:t>
            </a:r>
          </a:p>
          <a:p>
            <a:pPr lvl="4"/>
            <a:r>
              <a:rPr lang="en-US" dirty="0"/>
              <a:t>Fifth text level</a:t>
            </a:r>
          </a:p>
        </p:txBody>
      </p:sp>
    </p:spTree>
    <p:extLst>
      <p:ext uri="{BB962C8B-B14F-4D97-AF65-F5344CB8AC3E}">
        <p14:creationId xmlns:p14="http://schemas.microsoft.com/office/powerpoint/2010/main" val="86538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1" kern="1200" cap="none" baseline="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230400" indent="-2304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defRPr lang="en-US" sz="1200" b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0" kern="1200" cap="all" baseline="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b="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>
          <a:solidFill>
            <a:schemeClr val="bg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29">
          <p15:clr>
            <a:srgbClr val="F26B43"/>
          </p15:clr>
        </p15:guide>
        <p15:guide id="5" orient="horz" pos="1457">
          <p15:clr>
            <a:srgbClr val="F26B43"/>
          </p15:clr>
        </p15:guide>
        <p15:guide id="6" orient="horz" pos="3317">
          <p15:clr>
            <a:srgbClr val="F26B43"/>
          </p15:clr>
        </p15:guide>
        <p15:guide id="8" pos="2547">
          <p15:clr>
            <a:srgbClr val="F26B43"/>
          </p15:clr>
        </p15:guide>
        <p15:guide id="9" orient="horz" pos="1026">
          <p15:clr>
            <a:srgbClr val="F26B43"/>
          </p15:clr>
        </p15:guide>
        <p15:guide id="10" pos="4566">
          <p15:clr>
            <a:srgbClr val="F26B43"/>
          </p15:clr>
        </p15:guide>
        <p15:guide id="11" orient="horz" pos="231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2312988"/>
            <a:ext cx="6408737" cy="1368425"/>
          </a:xfrm>
          <a:prstGeom prst="rect">
            <a:avLst/>
          </a:prstGeom>
        </p:spPr>
        <p:txBody>
          <a:bodyPr vert="horz" lIns="0" tIns="46800" rIns="0" bIns="0" rtlCol="0" anchor="t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743FA49-4FF9-42D8-91C3-F56A10E97251}" type="datetime1">
              <a:rPr lang="en-GB" smtClean="0"/>
              <a:t>07/10/2025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" i="1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1BDE47-28A8-4A7D-0ABD-7A027EA6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To change text level: Alt + Shift + Right/Left arrow</a:t>
            </a:r>
          </a:p>
          <a:p>
            <a:pPr lvl="1"/>
            <a:r>
              <a:rPr lang="en-US" dirty="0"/>
              <a:t>Second text level</a:t>
            </a:r>
          </a:p>
          <a:p>
            <a:pPr lvl="2"/>
            <a:r>
              <a:rPr lang="en-US" dirty="0"/>
              <a:t>Third text level</a:t>
            </a:r>
          </a:p>
          <a:p>
            <a:pPr lvl="3"/>
            <a:r>
              <a:rPr lang="en-US" dirty="0"/>
              <a:t>Fourth text level</a:t>
            </a:r>
          </a:p>
          <a:p>
            <a:pPr lvl="4"/>
            <a:r>
              <a:rPr lang="en-US" dirty="0"/>
              <a:t>Fifth text level</a:t>
            </a:r>
          </a:p>
        </p:txBody>
      </p:sp>
    </p:spTree>
    <p:extLst>
      <p:ext uri="{BB962C8B-B14F-4D97-AF65-F5344CB8AC3E}">
        <p14:creationId xmlns:p14="http://schemas.microsoft.com/office/powerpoint/2010/main" val="4055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dirty="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1" kern="1200" cap="none" baseline="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230400" indent="-2304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defRPr lang="en-US" sz="12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0" kern="1200" cap="all" baseline="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b="0" kern="1200" dirty="0" smtClean="0">
          <a:solidFill>
            <a:schemeClr val="bg1"/>
          </a:solidFill>
          <a:latin typeface="+mj-lt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>
          <a:solidFill>
            <a:schemeClr val="bg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29">
          <p15:clr>
            <a:srgbClr val="F26B43"/>
          </p15:clr>
        </p15:guide>
        <p15:guide id="5" orient="horz" pos="1457">
          <p15:clr>
            <a:srgbClr val="F26B43"/>
          </p15:clr>
        </p15:guide>
        <p15:guide id="6" orient="horz" pos="3317">
          <p15:clr>
            <a:srgbClr val="F26B43"/>
          </p15:clr>
        </p15:guide>
        <p15:guide id="8" pos="2547">
          <p15:clr>
            <a:srgbClr val="F26B43"/>
          </p15:clr>
        </p15:guide>
        <p15:guide id="9" orient="horz" pos="1026">
          <p15:clr>
            <a:srgbClr val="F26B43"/>
          </p15:clr>
        </p15:guide>
        <p15:guide id="10" pos="4566">
          <p15:clr>
            <a:srgbClr val="F26B43"/>
          </p15:clr>
        </p15:guide>
        <p15:guide id="11" orient="horz" pos="231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2312988"/>
            <a:ext cx="6408737" cy="1368425"/>
          </a:xfrm>
          <a:prstGeom prst="rect">
            <a:avLst/>
          </a:prstGeom>
        </p:spPr>
        <p:txBody>
          <a:bodyPr vert="horz" lIns="0" tIns="46800" rIns="0" bIns="0" rtlCol="0" anchor="t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6C8298-84E8-46D9-AC23-74C0FB26EE44}" type="datetime1">
              <a:rPr lang="en-GB" smtClean="0"/>
              <a:t>07/10/2025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" i="1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1BDE47-28A8-4A7D-0ABD-7A027EA6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To change text level: Alt + Shift + Right/Left arrow</a:t>
            </a:r>
          </a:p>
          <a:p>
            <a:pPr lvl="1"/>
            <a:r>
              <a:rPr lang="en-US" dirty="0"/>
              <a:t>Second text level</a:t>
            </a:r>
          </a:p>
          <a:p>
            <a:pPr lvl="2"/>
            <a:r>
              <a:rPr lang="en-US" dirty="0"/>
              <a:t>Third text level</a:t>
            </a:r>
          </a:p>
          <a:p>
            <a:pPr lvl="3"/>
            <a:r>
              <a:rPr lang="en-US" dirty="0"/>
              <a:t>Fourth text level</a:t>
            </a:r>
          </a:p>
          <a:p>
            <a:pPr lvl="4"/>
            <a:r>
              <a:rPr lang="en-US" dirty="0"/>
              <a:t>Fifth text level</a:t>
            </a:r>
          </a:p>
        </p:txBody>
      </p:sp>
    </p:spTree>
    <p:extLst>
      <p:ext uri="{BB962C8B-B14F-4D97-AF65-F5344CB8AC3E}">
        <p14:creationId xmlns:p14="http://schemas.microsoft.com/office/powerpoint/2010/main" val="282420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1" kern="1200" cap="none" baseline="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230400" indent="-2304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defRPr lang="en-US" sz="1200" b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0" kern="1200" cap="all" baseline="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b="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>
          <a:solidFill>
            <a:schemeClr val="bg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29">
          <p15:clr>
            <a:srgbClr val="F26B43"/>
          </p15:clr>
        </p15:guide>
        <p15:guide id="5" orient="horz" pos="1457">
          <p15:clr>
            <a:srgbClr val="F26B43"/>
          </p15:clr>
        </p15:guide>
        <p15:guide id="6" orient="horz" pos="3317">
          <p15:clr>
            <a:srgbClr val="F26B43"/>
          </p15:clr>
        </p15:guide>
        <p15:guide id="8" pos="2547">
          <p15:clr>
            <a:srgbClr val="F26B43"/>
          </p15:clr>
        </p15:guide>
        <p15:guide id="9" orient="horz" pos="1026">
          <p15:clr>
            <a:srgbClr val="F26B43"/>
          </p15:clr>
        </p15:guide>
        <p15:guide id="10" pos="4566">
          <p15:clr>
            <a:srgbClr val="F26B43"/>
          </p15:clr>
        </p15:guide>
        <p15:guide id="11" orient="horz" pos="231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2312988"/>
            <a:ext cx="6408737" cy="1368425"/>
          </a:xfrm>
          <a:prstGeom prst="rect">
            <a:avLst/>
          </a:prstGeom>
        </p:spPr>
        <p:txBody>
          <a:bodyPr vert="horz" lIns="0" tIns="46800" rIns="0" bIns="0" rtlCol="0" anchor="t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846898-9B3B-4D98-8489-A9129CC50774}" type="datetime1">
              <a:rPr lang="en-GB" smtClean="0"/>
              <a:t>07/10/2025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" i="1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1BDE47-28A8-4A7D-0ABD-7A027EA6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To change text level: Alt + Shift + Right/Left arrow</a:t>
            </a:r>
          </a:p>
          <a:p>
            <a:pPr lvl="1"/>
            <a:r>
              <a:rPr lang="en-US" dirty="0"/>
              <a:t>Second text level</a:t>
            </a:r>
          </a:p>
          <a:p>
            <a:pPr lvl="2"/>
            <a:r>
              <a:rPr lang="en-US" dirty="0"/>
              <a:t>Third text level</a:t>
            </a:r>
          </a:p>
          <a:p>
            <a:pPr lvl="3"/>
            <a:r>
              <a:rPr lang="en-US" dirty="0"/>
              <a:t>Fourth text level</a:t>
            </a:r>
          </a:p>
          <a:p>
            <a:pPr lvl="4"/>
            <a:r>
              <a:rPr lang="en-US" dirty="0"/>
              <a:t>Fifth text level</a:t>
            </a:r>
          </a:p>
        </p:txBody>
      </p:sp>
    </p:spTree>
    <p:extLst>
      <p:ext uri="{BB962C8B-B14F-4D97-AF65-F5344CB8AC3E}">
        <p14:creationId xmlns:p14="http://schemas.microsoft.com/office/powerpoint/2010/main" val="108849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dirty="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1" kern="1200" cap="none" baseline="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230400" indent="-2304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defRPr lang="en-US" sz="12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0" kern="1200" cap="all" baseline="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b="0" kern="1200" dirty="0">
          <a:solidFill>
            <a:schemeClr val="bg1"/>
          </a:solidFill>
          <a:latin typeface="+mj-lt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>
          <a:solidFill>
            <a:schemeClr val="bg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29">
          <p15:clr>
            <a:srgbClr val="F26B43"/>
          </p15:clr>
        </p15:guide>
        <p15:guide id="5" orient="horz" pos="1457">
          <p15:clr>
            <a:srgbClr val="F26B43"/>
          </p15:clr>
        </p15:guide>
        <p15:guide id="6" orient="horz" pos="3317">
          <p15:clr>
            <a:srgbClr val="F26B43"/>
          </p15:clr>
        </p15:guide>
        <p15:guide id="8" pos="2547">
          <p15:clr>
            <a:srgbClr val="F26B43"/>
          </p15:clr>
        </p15:guide>
        <p15:guide id="9" orient="horz" pos="1026">
          <p15:clr>
            <a:srgbClr val="F26B43"/>
          </p15:clr>
        </p15:guide>
        <p15:guide id="10" pos="4566">
          <p15:clr>
            <a:srgbClr val="F26B43"/>
          </p15:clr>
        </p15:guide>
        <p15:guide id="11" orient="horz" pos="231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2312988"/>
            <a:ext cx="6408737" cy="1368425"/>
          </a:xfrm>
          <a:prstGeom prst="rect">
            <a:avLst/>
          </a:prstGeom>
        </p:spPr>
        <p:txBody>
          <a:bodyPr vert="horz" lIns="0" tIns="46800" rIns="0" bIns="0" rtlCol="0" anchor="t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6C8298-84E8-46D9-AC23-74C0FB26EE44}" type="datetime1">
              <a:rPr lang="en-GB" smtClean="0"/>
              <a:t>07/10/2025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" i="1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1BDE47-28A8-4A7D-0ABD-7A027EA6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To change text level: Alt + Shift + Right/Left arrow</a:t>
            </a:r>
          </a:p>
          <a:p>
            <a:pPr lvl="1"/>
            <a:r>
              <a:rPr lang="en-US" dirty="0"/>
              <a:t>Second text level</a:t>
            </a:r>
          </a:p>
          <a:p>
            <a:pPr lvl="2"/>
            <a:r>
              <a:rPr lang="en-US" dirty="0"/>
              <a:t>Third text level</a:t>
            </a:r>
          </a:p>
          <a:p>
            <a:pPr lvl="3"/>
            <a:r>
              <a:rPr lang="en-US" dirty="0"/>
              <a:t>Fourth text level</a:t>
            </a:r>
          </a:p>
          <a:p>
            <a:pPr lvl="4"/>
            <a:r>
              <a:rPr lang="en-US" dirty="0"/>
              <a:t>Fifth text level</a:t>
            </a:r>
          </a:p>
        </p:txBody>
      </p:sp>
    </p:spTree>
    <p:extLst>
      <p:ext uri="{BB962C8B-B14F-4D97-AF65-F5344CB8AC3E}">
        <p14:creationId xmlns:p14="http://schemas.microsoft.com/office/powerpoint/2010/main" val="105450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1" kern="1200" cap="none" baseline="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230400" indent="-2304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defRPr lang="en-US" sz="1200" b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0" kern="1200" cap="all" baseline="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b="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>
          <a:solidFill>
            <a:schemeClr val="bg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29">
          <p15:clr>
            <a:srgbClr val="F26B43"/>
          </p15:clr>
        </p15:guide>
        <p15:guide id="5" orient="horz" pos="1457">
          <p15:clr>
            <a:srgbClr val="F26B43"/>
          </p15:clr>
        </p15:guide>
        <p15:guide id="6" orient="horz" pos="3317">
          <p15:clr>
            <a:srgbClr val="F26B43"/>
          </p15:clr>
        </p15:guide>
        <p15:guide id="8" pos="2547">
          <p15:clr>
            <a:srgbClr val="F26B43"/>
          </p15:clr>
        </p15:guide>
        <p15:guide id="9" orient="horz" pos="1026">
          <p15:clr>
            <a:srgbClr val="F26B43"/>
          </p15:clr>
        </p15:guide>
        <p15:guide id="10" pos="4566">
          <p15:clr>
            <a:srgbClr val="F26B43"/>
          </p15:clr>
        </p15:guide>
        <p15:guide id="11" orient="horz" pos="2319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2312988"/>
            <a:ext cx="6408737" cy="1368425"/>
          </a:xfrm>
          <a:prstGeom prst="rect">
            <a:avLst/>
          </a:prstGeom>
        </p:spPr>
        <p:txBody>
          <a:bodyPr vert="horz" lIns="0" tIns="46800" rIns="0" bIns="0" rtlCol="0" anchor="t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19613E3-6170-4B77-BA54-6A12A413F3C6}" type="datetime1">
              <a:rPr lang="en-GB" smtClean="0"/>
              <a:t>07/10/2025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" i="1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1BDE47-28A8-4A7D-0ABD-7A027EA6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To change text level: Alt + Shift + Right/Left arrow</a:t>
            </a:r>
          </a:p>
          <a:p>
            <a:pPr lvl="1"/>
            <a:r>
              <a:rPr lang="en-US" dirty="0"/>
              <a:t>Second text level</a:t>
            </a:r>
          </a:p>
          <a:p>
            <a:pPr lvl="2"/>
            <a:r>
              <a:rPr lang="en-US" dirty="0"/>
              <a:t>Third text level</a:t>
            </a:r>
          </a:p>
          <a:p>
            <a:pPr lvl="3"/>
            <a:r>
              <a:rPr lang="en-US" dirty="0"/>
              <a:t>Fourth text level</a:t>
            </a:r>
          </a:p>
          <a:p>
            <a:pPr lvl="4"/>
            <a:r>
              <a:rPr lang="en-US" dirty="0"/>
              <a:t>Fifth text level</a:t>
            </a:r>
          </a:p>
        </p:txBody>
      </p:sp>
    </p:spTree>
    <p:extLst>
      <p:ext uri="{BB962C8B-B14F-4D97-AF65-F5344CB8AC3E}">
        <p14:creationId xmlns:p14="http://schemas.microsoft.com/office/powerpoint/2010/main" val="302646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dirty="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1" kern="1200" cap="none" baseline="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230400" indent="-2304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defRPr lang="en-US" sz="12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0" kern="1200" cap="all" baseline="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b="0" kern="1200" dirty="0">
          <a:solidFill>
            <a:schemeClr val="bg1"/>
          </a:solidFill>
          <a:latin typeface="+mj-lt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>
          <a:solidFill>
            <a:schemeClr val="bg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29">
          <p15:clr>
            <a:srgbClr val="F26B43"/>
          </p15:clr>
        </p15:guide>
        <p15:guide id="5" orient="horz" pos="1457">
          <p15:clr>
            <a:srgbClr val="F26B43"/>
          </p15:clr>
        </p15:guide>
        <p15:guide id="6" orient="horz" pos="3317">
          <p15:clr>
            <a:srgbClr val="F26B43"/>
          </p15:clr>
        </p15:guide>
        <p15:guide id="8" pos="2547">
          <p15:clr>
            <a:srgbClr val="F26B43"/>
          </p15:clr>
        </p15:guide>
        <p15:guide id="9" orient="horz" pos="1026">
          <p15:clr>
            <a:srgbClr val="F26B43"/>
          </p15:clr>
        </p15:guide>
        <p15:guide id="10" pos="4566">
          <p15:clr>
            <a:srgbClr val="F26B43"/>
          </p15:clr>
        </p15:guide>
        <p15:guide id="11" orient="horz" pos="2319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024063"/>
            <a:ext cx="10512425" cy="3889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Second text level</a:t>
            </a:r>
          </a:p>
          <a:p>
            <a:pPr lvl="2"/>
            <a:r>
              <a:rPr lang="en-US" dirty="0"/>
              <a:t>Third text level</a:t>
            </a:r>
          </a:p>
          <a:p>
            <a:pPr lvl="3">
              <a:spcBef>
                <a:spcPts val="600"/>
              </a:spcBef>
            </a:pPr>
            <a:r>
              <a:rPr lang="en-US" dirty="0"/>
              <a:t>Fourth text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Fifth text level</a:t>
            </a:r>
          </a:p>
          <a:p>
            <a:pPr lvl="5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Sixth text level</a:t>
            </a:r>
          </a:p>
          <a:p>
            <a:pPr lvl="6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Seventh text level</a:t>
            </a:r>
          </a:p>
          <a:p>
            <a:pPr lvl="7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Eighth text level</a:t>
            </a:r>
          </a:p>
          <a:p>
            <a:pPr lvl="8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Ninth text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39FAF3-5141-4EBA-84F0-33FFE053267D}" type="datetime1">
              <a:rPr lang="en-GB" smtClean="0"/>
              <a:t>07/10/2025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" i="1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050" smtClean="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416E54-2B0E-D820-813F-7546BE71E47F}"/>
              </a:ext>
            </a:extLst>
          </p:cNvPr>
          <p:cNvGrpSpPr/>
          <p:nvPr userDrawn="1"/>
        </p:nvGrpSpPr>
        <p:grpSpPr>
          <a:xfrm>
            <a:off x="-2472952" y="937"/>
            <a:ext cx="2340260" cy="3176034"/>
            <a:chOff x="-2472952" y="5013175"/>
            <a:chExt cx="2340260" cy="116898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799D46F-DA2B-B2F4-3BDF-4786C9F7AA66}"/>
                </a:ext>
              </a:extLst>
            </p:cNvPr>
            <p:cNvSpPr/>
            <p:nvPr userDrawn="1"/>
          </p:nvSpPr>
          <p:spPr>
            <a:xfrm>
              <a:off x="-2472952" y="5294090"/>
              <a:ext cx="2340260" cy="888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50" b="1" u="sng" cap="all" baseline="0" dirty="0">
                <a:solidFill>
                  <a:schemeClr val="tx1"/>
                </a:solidFill>
              </a:endParaRP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Select your slide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Open the UpSlide Library 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Open the </a:t>
              </a:r>
              <a:r>
                <a:rPr lang="en-GB" sz="1100" b="0" i="1" cap="none" baseline="0" dirty="0">
                  <a:solidFill>
                    <a:schemeClr val="tx1"/>
                  </a:solidFill>
                </a:rPr>
                <a:t>Gradient Backgrounds  </a:t>
              </a:r>
              <a:r>
                <a:rPr lang="en-GB" sz="1100" b="0" cap="none" baseline="0" dirty="0">
                  <a:solidFill>
                    <a:schemeClr val="tx1"/>
                  </a:solidFill>
                </a:rPr>
                <a:t>folder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Right click on the gradient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Select ‘Insert and resize’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The gradient will be inserted into the background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5713107-6BBD-41C9-00AF-96D9CB98DFA0}"/>
                </a:ext>
              </a:extLst>
            </p:cNvPr>
            <p:cNvSpPr/>
            <p:nvPr userDrawn="1"/>
          </p:nvSpPr>
          <p:spPr>
            <a:xfrm>
              <a:off x="-2472952" y="5013175"/>
              <a:ext cx="2340260" cy="307618"/>
            </a:xfrm>
            <a:prstGeom prst="rect">
              <a:avLst/>
            </a:prstGeom>
            <a:gradFill flip="none" rotWithShape="1">
              <a:gsLst>
                <a:gs pos="32000">
                  <a:schemeClr val="accent3"/>
                </a:gs>
                <a:gs pos="74000">
                  <a:schemeClr val="bg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cap="all" baseline="0" dirty="0">
                  <a:latin typeface="+mj-lt"/>
                </a:rPr>
                <a:t>To insert a Gradient Background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50FB11-8693-BC49-61B4-EC0D3624FA40}"/>
              </a:ext>
            </a:extLst>
          </p:cNvPr>
          <p:cNvGrpSpPr/>
          <p:nvPr userDrawn="1"/>
        </p:nvGrpSpPr>
        <p:grpSpPr>
          <a:xfrm>
            <a:off x="-2472952" y="4617132"/>
            <a:ext cx="2340260" cy="2240868"/>
            <a:chOff x="-2472952" y="2672916"/>
            <a:chExt cx="2340260" cy="22408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752561-5BA1-CAB5-C203-BF2B4E58D23E}"/>
                </a:ext>
              </a:extLst>
            </p:cNvPr>
            <p:cNvSpPr/>
            <p:nvPr userDrawn="1"/>
          </p:nvSpPr>
          <p:spPr>
            <a:xfrm>
              <a:off x="-2472952" y="3248980"/>
              <a:ext cx="2340260" cy="16648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50" b="1" u="sng" cap="all" baseline="0" dirty="0">
                <a:solidFill>
                  <a:schemeClr val="tx1"/>
                </a:solidFill>
              </a:endParaRP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Open the UpSlide Library 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Find the Logos folder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Right click on the logo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Select ‘Insert/ remove from Master’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0BBBB8-5C2A-4367-FC4D-403EC6365747}"/>
                </a:ext>
              </a:extLst>
            </p:cNvPr>
            <p:cNvSpPr/>
            <p:nvPr userDrawn="1"/>
          </p:nvSpPr>
          <p:spPr>
            <a:xfrm>
              <a:off x="-2472952" y="2672916"/>
              <a:ext cx="2340260" cy="792088"/>
            </a:xfrm>
            <a:prstGeom prst="rect">
              <a:avLst/>
            </a:prstGeom>
            <a:gradFill flip="none" rotWithShape="1">
              <a:gsLst>
                <a:gs pos="32000">
                  <a:schemeClr val="accent3"/>
                </a:gs>
                <a:gs pos="74000">
                  <a:schemeClr val="bg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cap="all" baseline="0" dirty="0">
                  <a:latin typeface="+mj-lt"/>
                </a:rPr>
                <a:t>To insert a new 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304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900" r:id="rId16"/>
    <p:sldLayoutId id="2147483899" r:id="rId17"/>
    <p:sldLayoutId id="2147484128" r:id="rId18"/>
    <p:sldLayoutId id="2147484130" r:id="rId19"/>
    <p:sldLayoutId id="2147484131" r:id="rId20"/>
    <p:sldLayoutId id="2147484132" r:id="rId21"/>
    <p:sldLayoutId id="2147484133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000" kern="1200" dirty="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1" kern="1200" cap="none" baseline="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230400" indent="-2304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defRPr lang="en-US" sz="12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50000"/>
        </a:lnSpc>
        <a:spcBef>
          <a:spcPts val="1200"/>
        </a:spcBef>
        <a:buFont typeface="Arial" panose="020B0604020202020204" pitchFamily="34" charset="0"/>
        <a:buNone/>
        <a:defRPr lang="en-US" sz="1200" b="0" kern="1200" cap="all" baseline="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b="0" kern="1200" dirty="0">
          <a:solidFill>
            <a:schemeClr val="bg1"/>
          </a:solidFill>
          <a:latin typeface="+mj-lt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800" kern="1200" dirty="0">
          <a:solidFill>
            <a:schemeClr val="bg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800" kern="1200" cap="all" baseline="0" dirty="0">
          <a:solidFill>
            <a:schemeClr val="bg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800" kern="1200" cap="all" baseline="0" dirty="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800" kern="1200" dirty="0">
          <a:solidFill>
            <a:schemeClr val="bg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890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pos="7151" userDrawn="1">
          <p15:clr>
            <a:srgbClr val="F26B43"/>
          </p15:clr>
        </p15:guide>
        <p15:guide id="5" orient="horz" pos="1275" userDrawn="1">
          <p15:clr>
            <a:srgbClr val="F26B43"/>
          </p15:clr>
        </p15:guide>
        <p15:guide id="6" orient="horz" pos="3725" userDrawn="1">
          <p15:clr>
            <a:srgbClr val="F26B43"/>
          </p15:clr>
        </p15:guide>
        <p15:guide id="8" pos="2683" userDrawn="1">
          <p15:clr>
            <a:srgbClr val="F26B43"/>
          </p15:clr>
        </p15:guide>
        <p15:guide id="9" orient="horz" pos="6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rycetech.com/reports/report-documents/Bryce_Start_Up_Space_2023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52.xml"/><Relationship Id="rId5" Type="http://schemas.openxmlformats.org/officeDocument/2006/relationships/image" Target="../media/image10.png"/><Relationship Id="rId4" Type="http://schemas.openxmlformats.org/officeDocument/2006/relationships/image" Target="../media/image8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ckinsey.com/industries/aerospace-and-defense/our-insights/space-the-1-point-8-trillion-dollar-opportunity-for-global-economic-growth" TargetMode="External"/><Relationship Id="rId13" Type="http://schemas.openxmlformats.org/officeDocument/2006/relationships/hyperlink" Target="https://www.technavio.com/report/artificial-intelligence-ai-market-industry-analysis?utm_source=prnewswire&amp;utm_medium=pressrelease&amp;utm_campaign=ai_rfsreport_week50_2024&amp;utm_content=IRTNTR70513" TargetMode="External"/><Relationship Id="rId18" Type="http://schemas.openxmlformats.org/officeDocument/2006/relationships/hyperlink" Target="https://finance.yahoo.com/news/global-climate-tech-market-size-060000476.html" TargetMode="External"/><Relationship Id="rId3" Type="http://schemas.openxmlformats.org/officeDocument/2006/relationships/notesSlide" Target="../notesSlides/notesSlide1.xml"/><Relationship Id="rId7" Type="http://schemas.openxmlformats.org/officeDocument/2006/relationships/hyperlink" Target="https://www.businessresearchinsights.com/market-reports/defence-market-109136" TargetMode="External"/><Relationship Id="rId12" Type="http://schemas.openxmlformats.org/officeDocument/2006/relationships/hyperlink" Target="https://www.statista.com/forecasts/1474143/global-ai-market-size" TargetMode="External"/><Relationship Id="rId17" Type="http://schemas.openxmlformats.org/officeDocument/2006/relationships/hyperlink" Target="https://www.skyquestt.com/report/artificial-intelligence-market" TargetMode="External"/><Relationship Id="rId2" Type="http://schemas.openxmlformats.org/officeDocument/2006/relationships/slideLayout" Target="../slideLayouts/slideLayout74.xml"/><Relationship Id="rId16" Type="http://schemas.openxmlformats.org/officeDocument/2006/relationships/hyperlink" Target="https://www.fortunebusinessinsights.com/industry-reports/artificial-intelligence-market-100114" TargetMode="External"/><Relationship Id="rId1" Type="http://schemas.openxmlformats.org/officeDocument/2006/relationships/tags" Target="../tags/tag43.xml"/><Relationship Id="rId6" Type="http://schemas.openxmlformats.org/officeDocument/2006/relationships/hyperlink" Target="https://www.fortunebusinessinsights.com/industry-reports/medical-devices-market-100085" TargetMode="External"/><Relationship Id="rId11" Type="http://schemas.openxmlformats.org/officeDocument/2006/relationships/hyperlink" Target="https://www.grandviewresearch.com/industry-analysis/artificial-intelligence-ai-market" TargetMode="External"/><Relationship Id="rId5" Type="http://schemas.openxmlformats.org/officeDocument/2006/relationships/hyperlink" Target="https://www.novaoneadvisor.com/report/pharmaceutical-market" TargetMode="External"/><Relationship Id="rId15" Type="http://schemas.openxmlformats.org/officeDocument/2006/relationships/hyperlink" Target="https://www.deloitte.com/global/en/issues/climate/powering-ai.html" TargetMode="External"/><Relationship Id="rId10" Type="http://schemas.openxmlformats.org/officeDocument/2006/relationships/hyperlink" Target="https://www.bloomberg.com/company/press/generative-ai-to-become-a-1-3-trillion-market-by-2032-research-finds/" TargetMode="External"/><Relationship Id="rId4" Type="http://schemas.openxmlformats.org/officeDocument/2006/relationships/hyperlink" Target="https://www.globenewswire.com/news-release/2024/08/06/2925299/0/en/Biotechnology-Market-Size-and-Growth-USD-4-25-Trillion-by-2033.html" TargetMode="External"/><Relationship Id="rId9" Type="http://schemas.openxmlformats.org/officeDocument/2006/relationships/hyperlink" Target="https://www.bain.com/insights/ais-trillion-dollar-opportunity-tech-report-2024/" TargetMode="External"/><Relationship Id="rId14" Type="http://schemas.openxmlformats.org/officeDocument/2006/relationships/hyperlink" Target="https://www.globaldata.com/store/report/ai-in-financial-services-theme-analysi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0.jpeg"/><Relationship Id="rId4" Type="http://schemas.openxmlformats.org/officeDocument/2006/relationships/image" Target="../media/image6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4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45.xml"/><Relationship Id="rId5" Type="http://schemas.openxmlformats.org/officeDocument/2006/relationships/chart" Target="../charts/char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46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47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10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chart" Target="../charts/chart9.xml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10.png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B0BEE-C36F-D6A7-39B3-D8CAE237E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080" y="1412776"/>
            <a:ext cx="11180576" cy="1368425"/>
          </a:xfrm>
        </p:spPr>
        <p:txBody>
          <a:bodyPr/>
          <a:lstStyle/>
          <a:p>
            <a:r>
              <a:rPr lang="en-GB" dirty="0"/>
              <a:t>Investing in Space Sustainability:  </a:t>
            </a:r>
            <a:br>
              <a:rPr lang="en-GB" dirty="0"/>
            </a:br>
            <a:r>
              <a:rPr lang="en-GB" dirty="0"/>
              <a:t>The private sector perspective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EBE6E-18DE-5719-9916-149D3C6F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9927-066A-4E42-B902-7FE3DF2732F9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F55FD-2A5C-CE55-3E14-27AF1D0C1BAD}"/>
              </a:ext>
            </a:extLst>
          </p:cNvPr>
          <p:cNvSpPr txBox="1"/>
          <p:nvPr/>
        </p:nvSpPr>
        <p:spPr>
          <a:xfrm>
            <a:off x="695400" y="4869160"/>
            <a:ext cx="4648191" cy="147732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+mj-lt"/>
              </a:rPr>
              <a:t>Candace Johnson</a:t>
            </a:r>
          </a:p>
          <a:p>
            <a:pPr algn="l"/>
            <a:endParaRPr lang="en-GB" dirty="0">
              <a:solidFill>
                <a:schemeClr val="bg1"/>
              </a:solidFill>
            </a:endParaRPr>
          </a:p>
          <a:p>
            <a:pPr algn="l"/>
            <a:r>
              <a:rPr lang="en-GB" i="1" dirty="0">
                <a:solidFill>
                  <a:schemeClr val="bg1"/>
                </a:solidFill>
              </a:rPr>
              <a:t>Chair Advisory Board, Investment Advisory Committee and Partner </a:t>
            </a:r>
          </a:p>
          <a:p>
            <a:pPr algn="l"/>
            <a:r>
              <a:rPr lang="en-GB" i="1" dirty="0">
                <a:solidFill>
                  <a:schemeClr val="bg1"/>
                </a:solidFill>
              </a:rPr>
              <a:t>Seraphim Space </a:t>
            </a:r>
          </a:p>
        </p:txBody>
      </p:sp>
    </p:spTree>
    <p:extLst>
      <p:ext uri="{BB962C8B-B14F-4D97-AF65-F5344CB8AC3E}">
        <p14:creationId xmlns:p14="http://schemas.microsoft.com/office/powerpoint/2010/main" val="1426353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Placeholder 17">
            <a:extLst>
              <a:ext uri="{FF2B5EF4-FFF2-40B4-BE49-F238E27FC236}">
                <a16:creationId xmlns:a16="http://schemas.microsoft.com/office/drawing/2014/main" id="{BDDC40D8-0B11-71C6-9B5C-492530570A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1000"/>
          </a:blip>
          <a:srcRect l="10000" r="10000"/>
          <a:stretch/>
        </p:blipFill>
        <p:spPr>
          <a:xfrm>
            <a:off x="9310620" y="4370522"/>
            <a:ext cx="1609191" cy="1638723"/>
          </a:xfrm>
          <a:prstGeom prst="roundRect">
            <a:avLst>
              <a:gd name="adj" fmla="val 12935"/>
            </a:avLst>
          </a:prstGeom>
        </p:spPr>
      </p:pic>
      <p:pic>
        <p:nvPicPr>
          <p:cNvPr id="35" name="Picture Placeholder 17">
            <a:extLst>
              <a:ext uri="{FF2B5EF4-FFF2-40B4-BE49-F238E27FC236}">
                <a16:creationId xmlns:a16="http://schemas.microsoft.com/office/drawing/2014/main" id="{C2F0F185-91FB-9819-73AE-9282F9EEB3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17185" r="17185"/>
          <a:stretch/>
        </p:blipFill>
        <p:spPr>
          <a:xfrm>
            <a:off x="1415480" y="2348880"/>
            <a:ext cx="1609191" cy="1609191"/>
          </a:xfrm>
          <a:prstGeom prst="roundRect">
            <a:avLst>
              <a:gd name="adj" fmla="val 12935"/>
            </a:avLst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9D2049D-73FC-7604-6DCA-4E7A617827D6}"/>
              </a:ext>
            </a:extLst>
          </p:cNvPr>
          <p:cNvSpPr txBox="1"/>
          <p:nvPr/>
        </p:nvSpPr>
        <p:spPr>
          <a:xfrm>
            <a:off x="1483585" y="2751010"/>
            <a:ext cx="147298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</a:rPr>
              <a:t>Worlds</a:t>
            </a:r>
            <a:endParaRPr lang="en-GB" sz="1100" dirty="0">
              <a:solidFill>
                <a:srgbClr val="FFFFFF"/>
              </a:solidFill>
              <a:latin typeface="Osiris" panose="020006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</a:rPr>
              <a:t>leading and most prolific Space Investor</a:t>
            </a:r>
          </a:p>
        </p:txBody>
      </p:sp>
      <p:pic>
        <p:nvPicPr>
          <p:cNvPr id="37" name="Picture Placeholder 17">
            <a:extLst>
              <a:ext uri="{FF2B5EF4-FFF2-40B4-BE49-F238E27FC236}">
                <a16:creationId xmlns:a16="http://schemas.microsoft.com/office/drawing/2014/main" id="{C6F69B7F-30B3-A4AF-EE94-5365296F0D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6000"/>
          </a:blip>
          <a:srcRect t="5273" b="5273"/>
          <a:stretch/>
        </p:blipFill>
        <p:spPr>
          <a:xfrm>
            <a:off x="7242618" y="2339002"/>
            <a:ext cx="1609191" cy="1609191"/>
          </a:xfrm>
          <a:prstGeom prst="roundRect">
            <a:avLst>
              <a:gd name="adj" fmla="val 12935"/>
            </a:avLst>
          </a:prstGeom>
        </p:spPr>
      </p:pic>
      <p:pic>
        <p:nvPicPr>
          <p:cNvPr id="38" name="Picture Placeholder 17">
            <a:extLst>
              <a:ext uri="{FF2B5EF4-FFF2-40B4-BE49-F238E27FC236}">
                <a16:creationId xmlns:a16="http://schemas.microsoft.com/office/drawing/2014/main" id="{BE9B0A41-914E-C82D-0C56-092EC8C6E44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 l="23916" r="23916"/>
          <a:stretch/>
        </p:blipFill>
        <p:spPr>
          <a:xfrm>
            <a:off x="1415480" y="4378907"/>
            <a:ext cx="1609191" cy="1609191"/>
          </a:xfrm>
          <a:prstGeom prst="roundRect">
            <a:avLst>
              <a:gd name="adj" fmla="val 12935"/>
            </a:avLst>
          </a:prstGeom>
        </p:spPr>
      </p:pic>
      <p:pic>
        <p:nvPicPr>
          <p:cNvPr id="39" name="Picture Placeholder 17">
            <a:extLst>
              <a:ext uri="{FF2B5EF4-FFF2-40B4-BE49-F238E27FC236}">
                <a16:creationId xmlns:a16="http://schemas.microsoft.com/office/drawing/2014/main" id="{71CE9764-9260-B500-4292-B43A8ECBA81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7000"/>
          </a:blip>
          <a:srcRect l="15030" r="15030"/>
          <a:stretch>
            <a:fillRect/>
          </a:stretch>
        </p:blipFill>
        <p:spPr>
          <a:xfrm>
            <a:off x="3401763" y="4370522"/>
            <a:ext cx="1609191" cy="1609191"/>
          </a:xfrm>
          <a:prstGeom prst="roundRect">
            <a:avLst>
              <a:gd name="adj" fmla="val 12935"/>
            </a:avLst>
          </a:prstGeom>
        </p:spPr>
      </p:pic>
      <p:pic>
        <p:nvPicPr>
          <p:cNvPr id="40" name="Picture Placeholder 17">
            <a:extLst>
              <a:ext uri="{FF2B5EF4-FFF2-40B4-BE49-F238E27FC236}">
                <a16:creationId xmlns:a16="http://schemas.microsoft.com/office/drawing/2014/main" id="{6958D122-E4AE-5EC0-C61B-B5D91B35C7F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47000"/>
          </a:blip>
          <a:srcRect t="566" b="566"/>
          <a:stretch/>
        </p:blipFill>
        <p:spPr>
          <a:xfrm>
            <a:off x="5388049" y="4378909"/>
            <a:ext cx="1609191" cy="1609191"/>
          </a:xfrm>
          <a:prstGeom prst="roundRect">
            <a:avLst>
              <a:gd name="adj" fmla="val 12935"/>
            </a:avLst>
          </a:prstGeom>
        </p:spPr>
      </p:pic>
      <p:pic>
        <p:nvPicPr>
          <p:cNvPr id="41" name="Picture Placeholder 17">
            <a:extLst>
              <a:ext uri="{FF2B5EF4-FFF2-40B4-BE49-F238E27FC236}">
                <a16:creationId xmlns:a16="http://schemas.microsoft.com/office/drawing/2014/main" id="{D83AD2B3-DC8F-F5CE-3879-A2A60C127E6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47000"/>
          </a:blip>
          <a:srcRect l="15020" r="15020"/>
          <a:stretch/>
        </p:blipFill>
        <p:spPr>
          <a:xfrm>
            <a:off x="7310722" y="4385119"/>
            <a:ext cx="1609191" cy="1638723"/>
          </a:xfrm>
          <a:prstGeom prst="roundRect">
            <a:avLst>
              <a:gd name="adj" fmla="val 12935"/>
            </a:avLst>
          </a:prstGeom>
        </p:spPr>
      </p:pic>
      <p:pic>
        <p:nvPicPr>
          <p:cNvPr id="42" name="Picture Placeholder 17">
            <a:extLst>
              <a:ext uri="{FF2B5EF4-FFF2-40B4-BE49-F238E27FC236}">
                <a16:creationId xmlns:a16="http://schemas.microsoft.com/office/drawing/2014/main" id="{A8A1F874-6C64-FD2C-8940-B8AF4F72D95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0"/>
          </a:blip>
          <a:srcRect l="13783" r="13783"/>
          <a:stretch/>
        </p:blipFill>
        <p:spPr>
          <a:xfrm>
            <a:off x="3401764" y="2315747"/>
            <a:ext cx="1609191" cy="1609191"/>
          </a:xfrm>
          <a:prstGeom prst="roundRect">
            <a:avLst>
              <a:gd name="adj" fmla="val 12935"/>
            </a:avLst>
          </a:prstGeom>
        </p:spPr>
      </p:pic>
      <p:pic>
        <p:nvPicPr>
          <p:cNvPr id="43" name="Picture Placeholder 17">
            <a:extLst>
              <a:ext uri="{FF2B5EF4-FFF2-40B4-BE49-F238E27FC236}">
                <a16:creationId xmlns:a16="http://schemas.microsoft.com/office/drawing/2014/main" id="{577A38D0-25C8-433B-E841-EB1F32ACD26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47000"/>
          </a:blip>
          <a:srcRect l="13813" r="13813"/>
          <a:stretch/>
        </p:blipFill>
        <p:spPr>
          <a:xfrm>
            <a:off x="5388048" y="2342632"/>
            <a:ext cx="1609191" cy="1609191"/>
          </a:xfrm>
          <a:prstGeom prst="roundRect">
            <a:avLst>
              <a:gd name="adj" fmla="val 12935"/>
            </a:avLst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784EF53-540B-73A2-938C-D51B6E70B3F0}"/>
              </a:ext>
            </a:extLst>
          </p:cNvPr>
          <p:cNvSpPr txBox="1"/>
          <p:nvPr/>
        </p:nvSpPr>
        <p:spPr>
          <a:xfrm>
            <a:off x="5383673" y="2725081"/>
            <a:ext cx="16091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Worlds 1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SpaceTech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 Accelerator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Calibri" panose="020F0502020204030204" pitchFamily="34" charset="0"/>
              </a:rPr>
              <a:t>$</a:t>
            </a:r>
            <a:r>
              <a:rPr lang="en-GB" sz="1100" dirty="0">
                <a:solidFill>
                  <a:srgbClr val="FFFFFF"/>
                </a:solidFill>
                <a:latin typeface="Osiris" panose="02000600000000000000" pitchFamily="2" charset="0"/>
                <a:ea typeface="Calibri" panose="020F0502020204030204" pitchFamily="34" charset="0"/>
              </a:rPr>
              <a:t>800m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Calibri" panose="020F0502020204030204" pitchFamily="34" charset="0"/>
              </a:rPr>
              <a:t>+ invested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Calibri" panose="020F0502020204030204" pitchFamily="34" charset="0"/>
              </a:rPr>
              <a:t>EU/USA/Asia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rgbClr val="FFFFFF"/>
                </a:solidFill>
                <a:latin typeface="Osiris" panose="02000600000000000000" pitchFamily="2" charset="0"/>
                <a:ea typeface="Calibri" panose="020F0502020204030204" pitchFamily="34" charset="0"/>
              </a:rPr>
              <a:t>2018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6EB980-E154-3752-402B-CB940F61C63E}"/>
              </a:ext>
            </a:extLst>
          </p:cNvPr>
          <p:cNvSpPr txBox="1"/>
          <p:nvPr/>
        </p:nvSpPr>
        <p:spPr>
          <a:xfrm>
            <a:off x="5456151" y="4714142"/>
            <a:ext cx="147298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Visibility of 75% of all global SpaceTech deals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9A5F3BD-F678-1734-5614-79A46031A0CB}"/>
              </a:ext>
            </a:extLst>
          </p:cNvPr>
          <p:cNvSpPr txBox="1"/>
          <p:nvPr/>
        </p:nvSpPr>
        <p:spPr>
          <a:xfrm>
            <a:off x="7257244" y="2725081"/>
            <a:ext cx="160919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world’s 1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 Listed Growth Fund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LSE SSIT Plc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Calibri" panose="020F0502020204030204" pitchFamily="34" charset="0"/>
              </a:rPr>
              <a:t>$350m AUM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rgbClr val="FFFFFF"/>
                </a:solidFill>
                <a:latin typeface="Osiris" panose="02000600000000000000" pitchFamily="2" charset="0"/>
                <a:ea typeface="Calibri" panose="020F0502020204030204" pitchFamily="34" charset="0"/>
              </a:rPr>
              <a:t>2021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487F266-94A0-32D9-0D47-88F1E39DF574}"/>
              </a:ext>
            </a:extLst>
          </p:cNvPr>
          <p:cNvSpPr txBox="1"/>
          <p:nvPr/>
        </p:nvSpPr>
        <p:spPr>
          <a:xfrm>
            <a:off x="1447528" y="4819757"/>
            <a:ext cx="147298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rgbClr val="FFFFFF"/>
                </a:solidFill>
                <a:latin typeface="Osiris" panose="02000600000000000000" pitchFamily="2" charset="0"/>
                <a:ea typeface="Times New Roman" panose="02020603050405020304" pitchFamily="18" charset="0"/>
              </a:rPr>
              <a:t>5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 Unicorn IPOs to date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Calibri" panose="020F0502020204030204" pitchFamily="34" charset="0"/>
              </a:rPr>
              <a:t>2 Private unicorns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E73067-124F-679E-9B0D-3B700AB825AA}"/>
              </a:ext>
            </a:extLst>
          </p:cNvPr>
          <p:cNvSpPr txBox="1"/>
          <p:nvPr/>
        </p:nvSpPr>
        <p:spPr>
          <a:xfrm>
            <a:off x="3494869" y="4735120"/>
            <a:ext cx="14729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Fund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Top decile  Performance Globally PE/VC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158218A-4BB8-7B78-324F-358BF73E5F1C}"/>
              </a:ext>
            </a:extLst>
          </p:cNvPr>
          <p:cNvSpPr txBox="1"/>
          <p:nvPr/>
        </p:nvSpPr>
        <p:spPr>
          <a:xfrm>
            <a:off x="9351597" y="4396565"/>
            <a:ext cx="147298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Leading the world from the UK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dirty="0">
              <a:solidFill>
                <a:srgbClr val="FFFFFF"/>
              </a:solidFill>
              <a:latin typeface="Osiris" panose="02000600000000000000" pitchFamily="2" charset="0"/>
              <a:ea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Calibri" panose="020F0502020204030204" pitchFamily="34" charset="0"/>
              </a:rPr>
              <a:t>UK HQ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rgbClr val="FFFFFF"/>
                </a:solidFill>
                <a:latin typeface="Osiris" panose="02000600000000000000" pitchFamily="2" charset="0"/>
                <a:ea typeface="Calibri" panose="020F0502020204030204" pitchFamily="34" charset="0"/>
              </a:rPr>
              <a:t>British Founders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Calibri" panose="020F0502020204030204" pitchFamily="34" charset="0"/>
              </a:rPr>
              <a:t>San Fran Offices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A9C8D9-C49E-EC2F-DB63-9D14A8114B4B}"/>
              </a:ext>
            </a:extLst>
          </p:cNvPr>
          <p:cNvSpPr txBox="1"/>
          <p:nvPr/>
        </p:nvSpPr>
        <p:spPr>
          <a:xfrm>
            <a:off x="3459134" y="2884270"/>
            <a:ext cx="1472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Worlds 1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 Space VC Fund 2016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AC512EB-E2BE-FAFF-C417-A08490FD68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85918" y="2340762"/>
            <a:ext cx="1607431" cy="160743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2890C21-7831-67D7-1541-B192A733EC73}"/>
              </a:ext>
            </a:extLst>
          </p:cNvPr>
          <p:cNvSpPr txBox="1"/>
          <p:nvPr/>
        </p:nvSpPr>
        <p:spPr>
          <a:xfrm>
            <a:off x="9355142" y="2712776"/>
            <a:ext cx="13977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</a:rPr>
              <a:t>145 Companies across 33 countries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rgbClr val="FFFFFF"/>
                </a:solidFill>
                <a:latin typeface="Osiris" panose="02000600000000000000" pitchFamily="2" charset="0"/>
              </a:rPr>
              <a:t>Raised over $7bn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</a:endParaRPr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3285666A-A4C6-1334-58D7-D940237D1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4479" y="1420241"/>
            <a:ext cx="8127577" cy="593400"/>
          </a:xfrm>
        </p:spPr>
        <p:txBody>
          <a:bodyPr/>
          <a:lstStyle/>
          <a:p>
            <a:pPr algn="ctr"/>
            <a:r>
              <a:rPr lang="en-US" sz="2000" dirty="0"/>
              <a:t>Seraphim –the WORLD’S LEADING SPACE INVESTMENT GROUP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8DB2E9-BBF4-16F0-6547-9F327B400082}"/>
              </a:ext>
            </a:extLst>
          </p:cNvPr>
          <p:cNvSpPr txBox="1"/>
          <p:nvPr/>
        </p:nvSpPr>
        <p:spPr>
          <a:xfrm>
            <a:off x="7405358" y="4735119"/>
            <a:ext cx="14729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Supporting from Inception to Exit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Calibri" panose="020F0502020204030204" pitchFamily="34" charset="0"/>
              </a:rPr>
              <a:t>$250k to $25m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rgbClr val="FFFFFF"/>
                </a:solidFill>
                <a:latin typeface="Osiris" panose="02000600000000000000" pitchFamily="2" charset="0"/>
                <a:ea typeface="Calibri" panose="020F0502020204030204" pitchFamily="34" charset="0"/>
              </a:rPr>
              <a:t>$400+ AUM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460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4DB59-5BD1-C32C-8AEF-770C7D65F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81C851-9B8C-7600-CF88-5B93E6393109}"/>
              </a:ext>
            </a:extLst>
          </p:cNvPr>
          <p:cNvSpPr/>
          <p:nvPr/>
        </p:nvSpPr>
        <p:spPr>
          <a:xfrm>
            <a:off x="767408" y="620688"/>
            <a:ext cx="2664296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5F380BA4-4E31-7E03-989B-75F7302C3FF7}"/>
              </a:ext>
            </a:extLst>
          </p:cNvPr>
          <p:cNvSpPr txBox="1">
            <a:spLocks/>
          </p:cNvSpPr>
          <p:nvPr/>
        </p:nvSpPr>
        <p:spPr>
          <a:xfrm>
            <a:off x="192524" y="282219"/>
            <a:ext cx="11235649" cy="689906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Osiris" panose="02000600000000000000" pitchFamily="2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siris" panose="02000600000000000000" pitchFamily="2" charset="0"/>
                <a:ea typeface="+mj-ea"/>
                <a:cs typeface="+mj-cs"/>
              </a:rPr>
              <a:t>A global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siris" panose="02000600000000000000" pitchFamily="2" charset="0"/>
                <a:ea typeface="+mj-ea"/>
                <a:cs typeface="+mj-cs"/>
              </a:rPr>
              <a:t>vc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siris" panose="02000600000000000000" pitchFamily="2" charset="0"/>
                <a:ea typeface="+mj-ea"/>
                <a:cs typeface="+mj-cs"/>
              </a:rPr>
              <a:t> strategy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siris" panose="02000600000000000000" pitchFamily="2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BE69E1-D53E-D3E7-7677-7B24DB2AD017}"/>
              </a:ext>
            </a:extLst>
          </p:cNvPr>
          <p:cNvSpPr txBox="1"/>
          <p:nvPr/>
        </p:nvSpPr>
        <p:spPr>
          <a:xfrm>
            <a:off x="206002" y="685836"/>
            <a:ext cx="122166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Calibri" panose="020F0502020204030204" pitchFamily="34" charset="0"/>
                <a:cs typeface="Times New Roman" panose="02020603050405020304" pitchFamily="18" charset="0"/>
              </a:rPr>
              <a:t>Seraphim has 140+ SpaceTech portfolio companies across the accelerator, venture and growth funds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25B9-BE24-A7BD-27A2-1570DB2DAA3C}"/>
              </a:ext>
            </a:extLst>
          </p:cNvPr>
          <p:cNvSpPr txBox="1"/>
          <p:nvPr/>
        </p:nvSpPr>
        <p:spPr>
          <a:xfrm>
            <a:off x="9334913" y="6545543"/>
            <a:ext cx="3406084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Source: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Bryce Space Startup Report 2023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 descr="A graph of sales&#10;&#10;Description automatically generated with medium confidence">
            <a:extLst>
              <a:ext uri="{FF2B5EF4-FFF2-40B4-BE49-F238E27FC236}">
                <a16:creationId xmlns:a16="http://schemas.microsoft.com/office/drawing/2014/main" id="{1CA81707-8F16-004D-1D81-BFBE430CB9E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</a:extLst>
          </a:blip>
          <a:srcRect r="17549" b="14200"/>
          <a:stretch/>
        </p:blipFill>
        <p:spPr>
          <a:xfrm>
            <a:off x="136522" y="2155569"/>
            <a:ext cx="9332344" cy="4139982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19BF6428-475E-5C2C-2988-8C62D74A3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1160" y="1312354"/>
            <a:ext cx="1205279" cy="241817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38FCE40A-B819-BA7E-C663-3CD61007705B}"/>
              </a:ext>
            </a:extLst>
          </p:cNvPr>
          <p:cNvSpPr/>
          <p:nvPr/>
        </p:nvSpPr>
        <p:spPr>
          <a:xfrm>
            <a:off x="9982200" y="1321186"/>
            <a:ext cx="570514" cy="238335"/>
          </a:xfrm>
          <a:prstGeom prst="rightArrow">
            <a:avLst/>
          </a:prstGeom>
          <a:noFill/>
          <a:ln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FF3A5539-40C4-9FB9-92F8-D3C94BD90D10}"/>
              </a:ext>
            </a:extLst>
          </p:cNvPr>
          <p:cNvSpPr/>
          <p:nvPr/>
        </p:nvSpPr>
        <p:spPr>
          <a:xfrm flipV="1">
            <a:off x="10675108" y="1250250"/>
            <a:ext cx="1493733" cy="375629"/>
          </a:xfrm>
          <a:prstGeom prst="roundRect">
            <a:avLst>
              <a:gd name="adj" fmla="val 40140"/>
            </a:avLst>
          </a:prstGeom>
          <a:noFill/>
          <a:ln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graph of sales&#10;&#10;Description automatically generated with medium confidence">
            <a:extLst>
              <a:ext uri="{FF2B5EF4-FFF2-40B4-BE49-F238E27FC236}">
                <a16:creationId xmlns:a16="http://schemas.microsoft.com/office/drawing/2014/main" id="{BE0E8043-B619-5A65-587C-A08D9281B51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</a:extLst>
          </a:blip>
          <a:srcRect l="82374" t="8448" b="14200"/>
          <a:stretch/>
        </p:blipFill>
        <p:spPr>
          <a:xfrm>
            <a:off x="9426991" y="2543033"/>
            <a:ext cx="1994984" cy="37323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C7279D4-C047-1C58-6DA5-936F2FA62203}"/>
              </a:ext>
            </a:extLst>
          </p:cNvPr>
          <p:cNvSpPr/>
          <p:nvPr/>
        </p:nvSpPr>
        <p:spPr>
          <a:xfrm>
            <a:off x="7056101" y="4819556"/>
            <a:ext cx="628002" cy="91910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237201-4DDB-3AC9-5F22-A4BCAB95C522}"/>
              </a:ext>
            </a:extLst>
          </p:cNvPr>
          <p:cNvSpPr/>
          <p:nvPr/>
        </p:nvSpPr>
        <p:spPr>
          <a:xfrm>
            <a:off x="7924858" y="4725144"/>
            <a:ext cx="628002" cy="91910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8C855C-B412-2A96-2729-08A111C86970}"/>
              </a:ext>
            </a:extLst>
          </p:cNvPr>
          <p:cNvSpPr/>
          <p:nvPr/>
        </p:nvSpPr>
        <p:spPr>
          <a:xfrm>
            <a:off x="8706910" y="4509120"/>
            <a:ext cx="682823" cy="91910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5B5148-9C64-2F97-FB00-59D1B1052025}"/>
              </a:ext>
            </a:extLst>
          </p:cNvPr>
          <p:cNvSpPr/>
          <p:nvPr/>
        </p:nvSpPr>
        <p:spPr>
          <a:xfrm>
            <a:off x="6187138" y="5059055"/>
            <a:ext cx="686481" cy="91910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713B24-7A00-1DAC-8631-2017394C1740}"/>
              </a:ext>
            </a:extLst>
          </p:cNvPr>
          <p:cNvSpPr/>
          <p:nvPr/>
        </p:nvSpPr>
        <p:spPr>
          <a:xfrm>
            <a:off x="5391805" y="5131300"/>
            <a:ext cx="647564" cy="91910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C63909-B1AD-8FD6-3224-F05EF2EBE38B}"/>
              </a:ext>
            </a:extLst>
          </p:cNvPr>
          <p:cNvSpPr/>
          <p:nvPr/>
        </p:nvSpPr>
        <p:spPr>
          <a:xfrm>
            <a:off x="4544023" y="5272440"/>
            <a:ext cx="647564" cy="91910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4AA1C7-7E67-BF34-2EE6-C7097CBD3B0B}"/>
              </a:ext>
            </a:extLst>
          </p:cNvPr>
          <p:cNvSpPr/>
          <p:nvPr/>
        </p:nvSpPr>
        <p:spPr>
          <a:xfrm>
            <a:off x="3692381" y="5644251"/>
            <a:ext cx="647564" cy="61775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F4C3D7-397D-C94B-97DB-B7727969AD53}"/>
              </a:ext>
            </a:extLst>
          </p:cNvPr>
          <p:cNvSpPr/>
          <p:nvPr/>
        </p:nvSpPr>
        <p:spPr>
          <a:xfrm>
            <a:off x="2895774" y="5664658"/>
            <a:ext cx="647564" cy="62614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7B3ED4-7172-425C-A314-A726618C7887}"/>
              </a:ext>
            </a:extLst>
          </p:cNvPr>
          <p:cNvSpPr/>
          <p:nvPr/>
        </p:nvSpPr>
        <p:spPr>
          <a:xfrm>
            <a:off x="2042061" y="5776450"/>
            <a:ext cx="625005" cy="5112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BE46A1-19E7-CCFF-05A7-5D0674673397}"/>
              </a:ext>
            </a:extLst>
          </p:cNvPr>
          <p:cNvSpPr/>
          <p:nvPr/>
        </p:nvSpPr>
        <p:spPr>
          <a:xfrm>
            <a:off x="1216345" y="5954051"/>
            <a:ext cx="647564" cy="33264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41B418-2FE4-7700-C1D2-15A81FBEF99E}"/>
              </a:ext>
            </a:extLst>
          </p:cNvPr>
          <p:cNvSpPr/>
          <p:nvPr/>
        </p:nvSpPr>
        <p:spPr>
          <a:xfrm>
            <a:off x="368567" y="6113682"/>
            <a:ext cx="647564" cy="17712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7C01C6B-A691-DC2C-2E75-A7AD08623219}"/>
              </a:ext>
            </a:extLst>
          </p:cNvPr>
          <p:cNvSpPr/>
          <p:nvPr/>
        </p:nvSpPr>
        <p:spPr>
          <a:xfrm>
            <a:off x="11199942" y="3327208"/>
            <a:ext cx="709454" cy="29481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24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4B9297D4-0B99-4930-C83C-0E329509B87E}"/>
              </a:ext>
            </a:extLst>
          </p:cNvPr>
          <p:cNvSpPr/>
          <p:nvPr/>
        </p:nvSpPr>
        <p:spPr>
          <a:xfrm flipH="1">
            <a:off x="11199942" y="2949256"/>
            <a:ext cx="709454" cy="26246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74CCF6-503F-81F0-E500-3635B3FFEF89}"/>
              </a:ext>
            </a:extLst>
          </p:cNvPr>
          <p:cNvCxnSpPr>
            <a:cxnSpLocks/>
          </p:cNvCxnSpPr>
          <p:nvPr/>
        </p:nvCxnSpPr>
        <p:spPr>
          <a:xfrm flipV="1">
            <a:off x="11136560" y="3033801"/>
            <a:ext cx="872722" cy="323191"/>
          </a:xfrm>
          <a:prstGeom prst="line">
            <a:avLst/>
          </a:prstGeom>
          <a:noFill/>
          <a:ln w="28575"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6B77C1-408F-9077-CBFF-3001065D76B3}"/>
              </a:ext>
            </a:extLst>
          </p:cNvPr>
          <p:cNvCxnSpPr>
            <a:cxnSpLocks/>
          </p:cNvCxnSpPr>
          <p:nvPr/>
        </p:nvCxnSpPr>
        <p:spPr>
          <a:xfrm flipV="1">
            <a:off x="11118308" y="2933167"/>
            <a:ext cx="872722" cy="323191"/>
          </a:xfrm>
          <a:prstGeom prst="line">
            <a:avLst/>
          </a:prstGeom>
          <a:noFill/>
          <a:ln w="28575"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A1AF1F72-2AFB-6450-E7FB-5E6425449971}"/>
              </a:ext>
            </a:extLst>
          </p:cNvPr>
          <p:cNvSpPr/>
          <p:nvPr/>
        </p:nvSpPr>
        <p:spPr>
          <a:xfrm>
            <a:off x="11199942" y="1710424"/>
            <a:ext cx="709454" cy="12563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24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43B0705B-D53E-61F5-F087-FEE0BE58292D}"/>
              </a:ext>
            </a:extLst>
          </p:cNvPr>
          <p:cNvSpPr/>
          <p:nvPr/>
        </p:nvSpPr>
        <p:spPr>
          <a:xfrm flipV="1">
            <a:off x="11209068" y="2949256"/>
            <a:ext cx="709454" cy="26246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6500E6-111F-9FA6-C94B-05AB9AC4EE7B}"/>
              </a:ext>
            </a:extLst>
          </p:cNvPr>
          <p:cNvSpPr/>
          <p:nvPr/>
        </p:nvSpPr>
        <p:spPr>
          <a:xfrm>
            <a:off x="9533108" y="4166077"/>
            <a:ext cx="628002" cy="91910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11976C0-36B0-9996-44C9-F40E01AFD600}"/>
              </a:ext>
            </a:extLst>
          </p:cNvPr>
          <p:cNvSpPr/>
          <p:nvPr/>
        </p:nvSpPr>
        <p:spPr>
          <a:xfrm>
            <a:off x="10400775" y="3893923"/>
            <a:ext cx="628002" cy="91910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102D5E-8750-7C17-0AA8-A03A81974347}"/>
              </a:ext>
            </a:extLst>
          </p:cNvPr>
          <p:cNvSpPr txBox="1"/>
          <p:nvPr/>
        </p:nvSpPr>
        <p:spPr>
          <a:xfrm>
            <a:off x="11152899" y="3406929"/>
            <a:ext cx="75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latin typeface="F37 Neuro" pitchFamily="50" charset="0"/>
              </a:rPr>
              <a:t>140+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E622F9-27F7-B5AC-69FD-8D5941CB398E}"/>
              </a:ext>
            </a:extLst>
          </p:cNvPr>
          <p:cNvSpPr txBox="1"/>
          <p:nvPr/>
        </p:nvSpPr>
        <p:spPr>
          <a:xfrm>
            <a:off x="10373365" y="3673692"/>
            <a:ext cx="693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latin typeface="F37 Neuro" pitchFamily="50" charset="0"/>
              </a:rPr>
              <a:t>20+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859DBE-9455-85CE-39F1-518162E4DA33}"/>
              </a:ext>
            </a:extLst>
          </p:cNvPr>
          <p:cNvSpPr txBox="1"/>
          <p:nvPr/>
        </p:nvSpPr>
        <p:spPr>
          <a:xfrm>
            <a:off x="9530541" y="4145148"/>
            <a:ext cx="693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latin typeface="F37 Neuro" pitchFamily="50" charset="0"/>
              </a:rPr>
              <a:t>18+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494B10-D080-C6E1-FF2B-736E232B91E6}"/>
              </a:ext>
            </a:extLst>
          </p:cNvPr>
          <p:cNvSpPr txBox="1"/>
          <p:nvPr/>
        </p:nvSpPr>
        <p:spPr>
          <a:xfrm>
            <a:off x="8707757" y="4277695"/>
            <a:ext cx="693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latin typeface="F37 Neuro" pitchFamily="50" charset="0"/>
              </a:rPr>
              <a:t>17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4ADD3D-3AA3-D3D8-806B-7F7FF257D3CA}"/>
              </a:ext>
            </a:extLst>
          </p:cNvPr>
          <p:cNvSpPr txBox="1"/>
          <p:nvPr/>
        </p:nvSpPr>
        <p:spPr>
          <a:xfrm>
            <a:off x="7865019" y="4428899"/>
            <a:ext cx="693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latin typeface="F37 Neuro" pitchFamily="50" charset="0"/>
              </a:rPr>
              <a:t>16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E1C10D-485D-CFA8-3325-2F666ED7A99C}"/>
              </a:ext>
            </a:extLst>
          </p:cNvPr>
          <p:cNvSpPr txBox="1"/>
          <p:nvPr/>
        </p:nvSpPr>
        <p:spPr>
          <a:xfrm>
            <a:off x="7023126" y="4731190"/>
            <a:ext cx="693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latin typeface="F37 Neuro" pitchFamily="50" charset="0"/>
              </a:rPr>
              <a:t>13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A5E11B-FFDC-9EAB-1D53-3AF75A58A2AC}"/>
              </a:ext>
            </a:extLst>
          </p:cNvPr>
          <p:cNvSpPr txBox="1"/>
          <p:nvPr/>
        </p:nvSpPr>
        <p:spPr>
          <a:xfrm>
            <a:off x="6179669" y="4872362"/>
            <a:ext cx="693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latin typeface="F37 Neuro" pitchFamily="50" charset="0"/>
              </a:rPr>
              <a:t>12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0EDE2EB-99C0-E663-35C2-1A6D355A9C9C}"/>
              </a:ext>
            </a:extLst>
          </p:cNvPr>
          <p:cNvSpPr txBox="1"/>
          <p:nvPr/>
        </p:nvSpPr>
        <p:spPr>
          <a:xfrm>
            <a:off x="5330929" y="5059055"/>
            <a:ext cx="693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latin typeface="F37 Neuro" pitchFamily="50" charset="0"/>
              </a:rPr>
              <a:t>11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95BFDD-725F-4C0F-99DB-DB5DFCF9401E}"/>
              </a:ext>
            </a:extLst>
          </p:cNvPr>
          <p:cNvSpPr txBox="1"/>
          <p:nvPr/>
        </p:nvSpPr>
        <p:spPr>
          <a:xfrm>
            <a:off x="4505551" y="5190230"/>
            <a:ext cx="693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latin typeface="F37 Neuro" pitchFamily="50" charset="0"/>
              </a:rPr>
              <a:t>10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2A148E-2D02-CED7-1C03-D7EEAEDE6663}"/>
              </a:ext>
            </a:extLst>
          </p:cNvPr>
          <p:cNvSpPr txBox="1"/>
          <p:nvPr/>
        </p:nvSpPr>
        <p:spPr>
          <a:xfrm>
            <a:off x="3648065" y="5376340"/>
            <a:ext cx="744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latin typeface="F37 Neuro" pitchFamily="50" charset="0"/>
              </a:rPr>
              <a:t>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F784D2-1E2C-62DD-F276-1DCB318E646A}"/>
              </a:ext>
            </a:extLst>
          </p:cNvPr>
          <p:cNvSpPr txBox="1"/>
          <p:nvPr/>
        </p:nvSpPr>
        <p:spPr>
          <a:xfrm>
            <a:off x="2830065" y="5569791"/>
            <a:ext cx="693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latin typeface="F37 Neuro" pitchFamily="50" charset="0"/>
              </a:rPr>
              <a:t>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0FD6259-7BF9-5567-6654-E3A2E5B74B31}"/>
              </a:ext>
            </a:extLst>
          </p:cNvPr>
          <p:cNvSpPr txBox="1"/>
          <p:nvPr/>
        </p:nvSpPr>
        <p:spPr>
          <a:xfrm>
            <a:off x="1993297" y="5751135"/>
            <a:ext cx="693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latin typeface="F37 Neuro" pitchFamily="50" charset="0"/>
              </a:rPr>
              <a:t>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16B0CD-1C8E-EFE2-B9B9-581F0B177111}"/>
              </a:ext>
            </a:extLst>
          </p:cNvPr>
          <p:cNvSpPr txBox="1"/>
          <p:nvPr/>
        </p:nvSpPr>
        <p:spPr>
          <a:xfrm>
            <a:off x="1133322" y="5920318"/>
            <a:ext cx="801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latin typeface="F37 Neuro" pitchFamily="50" charset="0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BA94B8-6057-B4AF-579C-988650F09503}"/>
              </a:ext>
            </a:extLst>
          </p:cNvPr>
          <p:cNvSpPr txBox="1"/>
          <p:nvPr/>
        </p:nvSpPr>
        <p:spPr>
          <a:xfrm>
            <a:off x="3431704" y="6396447"/>
            <a:ext cx="58666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FFFFFF"/>
                </a:solidFill>
                <a:latin typeface="F37 Neuro"/>
                <a:ea typeface="Calibri" panose="020F0502020204030204" pitchFamily="34" charset="0"/>
                <a:cs typeface="Times New Roman" panose="02020603050405020304" pitchFamily="18" charset="0"/>
              </a:rPr>
              <a:t>Size of </a:t>
            </a:r>
            <a:r>
              <a:rPr lang="en-US" sz="1600" b="1" dirty="0" err="1">
                <a:solidFill>
                  <a:srgbClr val="FFFFFF"/>
                </a:solidFill>
                <a:latin typeface="F37 Neuro"/>
                <a:ea typeface="Calibri" panose="020F0502020204030204" pitchFamily="34" charset="0"/>
                <a:cs typeface="Times New Roman" panose="02020603050405020304" pitchFamily="18" charset="0"/>
              </a:rPr>
              <a:t>SpaceTech</a:t>
            </a:r>
            <a:r>
              <a:rPr lang="en-US" sz="1600" b="1" dirty="0">
                <a:solidFill>
                  <a:srgbClr val="FFFFFF"/>
                </a:solidFill>
                <a:latin typeface="F37 Neuro"/>
                <a:ea typeface="Calibri" panose="020F0502020204030204" pitchFamily="34" charset="0"/>
                <a:cs typeface="Times New Roman" panose="02020603050405020304" pitchFamily="18" charset="0"/>
              </a:rPr>
              <a:t> Portfolio</a:t>
            </a:r>
            <a:endParaRPr kumimoji="0" lang="en-US" sz="1600" b="1" i="0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Neur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33135B-0E3A-0CD8-AC7A-6E7321AD02FA}"/>
              </a:ext>
            </a:extLst>
          </p:cNvPr>
          <p:cNvSpPr/>
          <p:nvPr/>
        </p:nvSpPr>
        <p:spPr>
          <a:xfrm>
            <a:off x="282604" y="6247454"/>
            <a:ext cx="11635918" cy="120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94A256-6C14-0942-EA58-967219635D19}"/>
              </a:ext>
            </a:extLst>
          </p:cNvPr>
          <p:cNvSpPr txBox="1"/>
          <p:nvPr/>
        </p:nvSpPr>
        <p:spPr>
          <a:xfrm>
            <a:off x="258024" y="6032050"/>
            <a:ext cx="801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latin typeface="F37 Neuro" pitchFamily="50" charset="0"/>
              </a:rPr>
              <a:t>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D9D4557-D39C-77E5-F1AA-FC2C3CD6E7EF}"/>
              </a:ext>
            </a:extLst>
          </p:cNvPr>
          <p:cNvSpPr/>
          <p:nvPr/>
        </p:nvSpPr>
        <p:spPr>
          <a:xfrm>
            <a:off x="282604" y="6088895"/>
            <a:ext cx="80503" cy="247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70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E0F725-E4B6-D69A-92A5-150A9672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53" y="1330933"/>
            <a:ext cx="3419474" cy="611969"/>
          </a:xfrm>
        </p:spPr>
        <p:txBody>
          <a:bodyPr/>
          <a:lstStyle/>
          <a:p>
            <a:r>
              <a:rPr lang="en-GB" dirty="0"/>
              <a:t>Will affect the world tomorrow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E4FA5A-B668-F3CB-96B4-3E412FFF3B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376" y="1988840"/>
            <a:ext cx="3419475" cy="37245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Seraphim Space has invested in and supported over 145+ industry-leading SpaceTech startups and is the world’s leading space-focused investor headquartered in the UK with offices in London, San Francisco, and Berlin</a:t>
            </a:r>
          </a:p>
          <a:p>
            <a:pPr marL="0" indent="0">
              <a:buNone/>
            </a:pPr>
            <a:r>
              <a:rPr lang="en-US" dirty="0"/>
              <a:t>We believe that this is just the beginning… </a:t>
            </a:r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06706C-17CF-AAEC-112C-3F391C1FC5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8718" y="1059399"/>
            <a:ext cx="3419475" cy="254699"/>
          </a:xfrm>
        </p:spPr>
        <p:txBody>
          <a:bodyPr/>
          <a:lstStyle/>
          <a:p>
            <a:r>
              <a:rPr lang="en-GB" dirty="0"/>
              <a:t>What we do today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6454B-EF66-A82A-68FE-4D0E2227E675}"/>
              </a:ext>
            </a:extLst>
          </p:cNvPr>
          <p:cNvSpPr txBox="1"/>
          <p:nvPr/>
        </p:nvSpPr>
        <p:spPr>
          <a:xfrm>
            <a:off x="5519936" y="1263038"/>
            <a:ext cx="439248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The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outlook remains positive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with strong government support, geo security threats, growing investor confidence, and accelerating technological advancements!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F10382C-746E-DD46-1524-46F13C7628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23191" y="6395142"/>
            <a:ext cx="1436748" cy="28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00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18C168F1-8E10-E154-29F9-F4195DDC554F}"/>
              </a:ext>
            </a:extLst>
          </p:cNvPr>
          <p:cNvSpPr/>
          <p:nvPr/>
        </p:nvSpPr>
        <p:spPr>
          <a:xfrm>
            <a:off x="10258997" y="4445064"/>
            <a:ext cx="468000" cy="468000"/>
          </a:xfrm>
          <a:prstGeom prst="ellipse">
            <a:avLst/>
          </a:prstGeom>
          <a:noFill/>
          <a:ln w="12700" cap="flat" cmpd="sng" algn="ctr"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Neuro" pitchFamily="50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E77047-ECB0-ADA5-A8C6-3F299B840248}"/>
              </a:ext>
            </a:extLst>
          </p:cNvPr>
          <p:cNvSpPr txBox="1"/>
          <p:nvPr/>
        </p:nvSpPr>
        <p:spPr>
          <a:xfrm>
            <a:off x="282142" y="154124"/>
            <a:ext cx="1217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n-ea"/>
                <a:cs typeface="+mn-cs"/>
              </a:rPr>
              <a:t>Spacetech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n-ea"/>
                <a:cs typeface="+mn-cs"/>
              </a:rPr>
              <a:t> core to </a:t>
            </a:r>
            <a:r>
              <a:rPr lang="en-US" sz="2800">
                <a:solidFill>
                  <a:srgbClr val="FFFFFF"/>
                </a:solidFill>
                <a:latin typeface="Osiris" panose="02000600000000000000" pitchFamily="2" charset="0"/>
              </a:rPr>
              <a:t>d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n-ea"/>
                <a:cs typeface="+mn-cs"/>
              </a:rPr>
              <a:t>eeptech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DD6E3AB-A048-DFF4-8E86-869148A3B5E7}"/>
              </a:ext>
            </a:extLst>
          </p:cNvPr>
          <p:cNvSpPr/>
          <p:nvPr/>
        </p:nvSpPr>
        <p:spPr>
          <a:xfrm>
            <a:off x="1631504" y="2204864"/>
            <a:ext cx="2700000" cy="2700000"/>
          </a:xfrm>
          <a:prstGeom prst="ellipse">
            <a:avLst/>
          </a:prstGeom>
          <a:noFill/>
          <a:ln w="12700" cap="flat" cmpd="sng" algn="ctr"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Neuro" pitchFamily="50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CE1FE42-1396-8362-BF6B-F949565E1B5D}"/>
              </a:ext>
            </a:extLst>
          </p:cNvPr>
          <p:cNvSpPr/>
          <p:nvPr/>
        </p:nvSpPr>
        <p:spPr>
          <a:xfrm>
            <a:off x="2104904" y="3068960"/>
            <a:ext cx="1832400" cy="1832400"/>
          </a:xfrm>
          <a:prstGeom prst="ellipse">
            <a:avLst/>
          </a:prstGeom>
          <a:noFill/>
          <a:ln w="12700" cap="flat" cmpd="sng" algn="ctr"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Neuro" pitchFamily="50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0A5C18-5FAF-179B-F2C2-FADB2735956C}"/>
              </a:ext>
            </a:extLst>
          </p:cNvPr>
          <p:cNvSpPr/>
          <p:nvPr/>
        </p:nvSpPr>
        <p:spPr>
          <a:xfrm>
            <a:off x="4528635" y="2986125"/>
            <a:ext cx="1908000" cy="1908000"/>
          </a:xfrm>
          <a:prstGeom prst="ellipse">
            <a:avLst/>
          </a:prstGeom>
          <a:noFill/>
          <a:ln w="12700" cap="flat" cmpd="sng" algn="ctr"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Neuro" pitchFamily="50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E3D7F6-EFF1-D6EF-EFDE-388AA041A1D1}"/>
              </a:ext>
            </a:extLst>
          </p:cNvPr>
          <p:cNvSpPr/>
          <p:nvPr/>
        </p:nvSpPr>
        <p:spPr>
          <a:xfrm>
            <a:off x="4714494" y="3353757"/>
            <a:ext cx="1530000" cy="1530000"/>
          </a:xfrm>
          <a:prstGeom prst="ellipse">
            <a:avLst/>
          </a:prstGeom>
          <a:noFill/>
          <a:ln w="12700" cap="flat" cmpd="sng" algn="ctr"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Neuro" pitchFamily="50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6144FC-305E-E329-BAE7-538DF1E1EBD4}"/>
              </a:ext>
            </a:extLst>
          </p:cNvPr>
          <p:cNvGrpSpPr/>
          <p:nvPr/>
        </p:nvGrpSpPr>
        <p:grpSpPr>
          <a:xfrm>
            <a:off x="6761314" y="3593646"/>
            <a:ext cx="1332000" cy="1332000"/>
            <a:chOff x="8524865" y="3590637"/>
            <a:chExt cx="1332000" cy="1332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A44BECD-563D-C6E5-C8F5-07319C433801}"/>
                </a:ext>
              </a:extLst>
            </p:cNvPr>
            <p:cNvSpPr/>
            <p:nvPr/>
          </p:nvSpPr>
          <p:spPr>
            <a:xfrm>
              <a:off x="8524865" y="3590637"/>
              <a:ext cx="1332000" cy="1332000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0">
                    <a:srgbClr val="70D0D9"/>
                  </a:gs>
                  <a:gs pos="50000">
                    <a:srgbClr val="8ADEAB"/>
                  </a:gs>
                  <a:gs pos="100000">
                    <a:srgbClr val="FFBA4A"/>
                  </a:gs>
                </a:gsLst>
                <a:lin ang="7200000" scaled="0"/>
              </a:gra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4CC704C-34FB-3273-E75A-70595AB34D8F}"/>
                </a:ext>
              </a:extLst>
            </p:cNvPr>
            <p:cNvSpPr/>
            <p:nvPr/>
          </p:nvSpPr>
          <p:spPr>
            <a:xfrm>
              <a:off x="8829148" y="4167136"/>
              <a:ext cx="748800" cy="748800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0">
                    <a:srgbClr val="70D0D9"/>
                  </a:gs>
                  <a:gs pos="50000">
                    <a:srgbClr val="8ADEAB"/>
                  </a:gs>
                  <a:gs pos="100000">
                    <a:srgbClr val="FFBA4A"/>
                  </a:gs>
                </a:gsLst>
                <a:lin ang="72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50" charset="0"/>
                <a:ea typeface="+mn-ea"/>
                <a:cs typeface="+mn-cs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C3E05596-01AC-2962-D32D-BCF1602FEC54}"/>
              </a:ext>
            </a:extLst>
          </p:cNvPr>
          <p:cNvSpPr/>
          <p:nvPr/>
        </p:nvSpPr>
        <p:spPr>
          <a:xfrm>
            <a:off x="10424597" y="4768470"/>
            <a:ext cx="136800" cy="136800"/>
          </a:xfrm>
          <a:prstGeom prst="ellipse">
            <a:avLst/>
          </a:prstGeom>
          <a:noFill/>
          <a:ln w="12700" cap="flat" cmpd="sng" algn="ctr"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Neuro" pitchFamily="50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40F936-3CCB-3F95-FF66-8E65665F67C0}"/>
              </a:ext>
            </a:extLst>
          </p:cNvPr>
          <p:cNvSpPr txBox="1"/>
          <p:nvPr/>
        </p:nvSpPr>
        <p:spPr>
          <a:xfrm>
            <a:off x="4780992" y="5012962"/>
            <a:ext cx="1390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n-ea"/>
                <a:cs typeface="+mn-cs"/>
              </a:rPr>
              <a:t>defence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n-ea"/>
                <a:cs typeface="+mn-cs"/>
              </a:rPr>
              <a:t>2</a:t>
            </a:r>
            <a:endParaRPr kumimoji="0" lang="en-GB" sz="14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C66208-AFF0-4C21-1845-9A13BFB3CD30}"/>
              </a:ext>
            </a:extLst>
          </p:cNvPr>
          <p:cNvSpPr txBox="1"/>
          <p:nvPr/>
        </p:nvSpPr>
        <p:spPr>
          <a:xfrm>
            <a:off x="2072391" y="5004021"/>
            <a:ext cx="1751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n-ea"/>
                <a:cs typeface="+mn-cs"/>
              </a:rPr>
              <a:t>Life sciences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n-ea"/>
                <a:cs typeface="+mn-cs"/>
              </a:rPr>
              <a:t>1</a:t>
            </a:r>
            <a:endParaRPr kumimoji="0" lang="en-GB" sz="14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29A0B1-EE68-8D4B-E2E0-AB28DAD5517D}"/>
              </a:ext>
            </a:extLst>
          </p:cNvPr>
          <p:cNvSpPr txBox="1"/>
          <p:nvPr/>
        </p:nvSpPr>
        <p:spPr>
          <a:xfrm>
            <a:off x="6729526" y="5012962"/>
            <a:ext cx="1390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n-ea"/>
                <a:cs typeface="+mn-cs"/>
              </a:rPr>
              <a:t>space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n-ea"/>
                <a:cs typeface="+mn-cs"/>
              </a:rPr>
              <a:t>3</a:t>
            </a:r>
            <a:endParaRPr kumimoji="0" lang="en-GB" sz="14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339A55-7FF7-B1BC-BB2E-67D17C8E0303}"/>
              </a:ext>
            </a:extLst>
          </p:cNvPr>
          <p:cNvSpPr txBox="1"/>
          <p:nvPr/>
        </p:nvSpPr>
        <p:spPr>
          <a:xfrm>
            <a:off x="8437861" y="5004021"/>
            <a:ext cx="1390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n-ea"/>
                <a:cs typeface="+mn-cs"/>
              </a:rPr>
              <a:t>a.I.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n-ea"/>
                <a:cs typeface="+mn-cs"/>
              </a:rPr>
              <a:t>4</a:t>
            </a:r>
            <a:endParaRPr kumimoji="0" lang="en-GB" sz="14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686090-5790-FAA4-E238-4B6475757C99}"/>
              </a:ext>
            </a:extLst>
          </p:cNvPr>
          <p:cNvSpPr txBox="1"/>
          <p:nvPr/>
        </p:nvSpPr>
        <p:spPr>
          <a:xfrm>
            <a:off x="9731240" y="5004021"/>
            <a:ext cx="1777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n-ea"/>
                <a:cs typeface="+mn-cs"/>
              </a:rPr>
              <a:t>Climate tech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n-ea"/>
                <a:cs typeface="+mn-cs"/>
              </a:rPr>
              <a:t>5</a:t>
            </a:r>
            <a:endParaRPr kumimoji="0" lang="en-GB" sz="14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1FB6EC-365D-6FDC-5AE0-5B6BDB926802}"/>
              </a:ext>
            </a:extLst>
          </p:cNvPr>
          <p:cNvSpPr txBox="1"/>
          <p:nvPr/>
        </p:nvSpPr>
        <p:spPr>
          <a:xfrm>
            <a:off x="2536747" y="2852936"/>
            <a:ext cx="889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50" charset="0"/>
                <a:ea typeface="+mn-ea"/>
                <a:cs typeface="+mn-cs"/>
              </a:rPr>
              <a:t>$3.4tn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268218-08CB-2C44-B623-F9A7D9EB3062}"/>
              </a:ext>
            </a:extLst>
          </p:cNvPr>
          <p:cNvSpPr txBox="1"/>
          <p:nvPr/>
        </p:nvSpPr>
        <p:spPr>
          <a:xfrm>
            <a:off x="2423592" y="1915329"/>
            <a:ext cx="175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50" charset="0"/>
                <a:ea typeface="+mn-ea"/>
                <a:cs typeface="+mn-cs"/>
              </a:rPr>
              <a:t>$</a:t>
            </a:r>
            <a:r>
              <a:rPr lang="en-GB" sz="1200" b="1">
                <a:solidFill>
                  <a:srgbClr val="FFFFFF"/>
                </a:solidFill>
                <a:latin typeface="F37 Neuro" pitchFamily="50" charset="0"/>
              </a:rPr>
              <a:t>7.4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50" charset="0"/>
                <a:ea typeface="+mn-ea"/>
                <a:cs typeface="+mn-cs"/>
              </a:rPr>
              <a:t>tn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50" charset="0"/>
                <a:ea typeface="+mn-ea"/>
                <a:cs typeface="+mn-cs"/>
              </a:rPr>
              <a:t>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50" charset="0"/>
                <a:ea typeface="+mn-ea"/>
                <a:cs typeface="+mn-cs"/>
              </a:rPr>
              <a:t>(8% CAGR)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3E628B-D543-94C8-1BE6-6FFFE60326AC}"/>
              </a:ext>
            </a:extLst>
          </p:cNvPr>
          <p:cNvSpPr txBox="1"/>
          <p:nvPr/>
        </p:nvSpPr>
        <p:spPr>
          <a:xfrm>
            <a:off x="4967028" y="2719953"/>
            <a:ext cx="1707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50" charset="0"/>
                <a:ea typeface="+mn-ea"/>
                <a:cs typeface="+mn-cs"/>
              </a:rPr>
              <a:t>$3.7tn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50" charset="0"/>
                <a:ea typeface="+mn-ea"/>
                <a:cs typeface="+mn-cs"/>
              </a:rPr>
              <a:t>(9% CAGR)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D09639-278E-235A-D9BE-8EBE2D5A5D57}"/>
              </a:ext>
            </a:extLst>
          </p:cNvPr>
          <p:cNvSpPr txBox="1"/>
          <p:nvPr/>
        </p:nvSpPr>
        <p:spPr>
          <a:xfrm>
            <a:off x="5057994" y="3140968"/>
            <a:ext cx="889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50" charset="0"/>
                <a:ea typeface="+mn-ea"/>
                <a:cs typeface="+mn-cs"/>
              </a:rPr>
              <a:t>$2.3tn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853BB4-BBB5-71F9-0F32-F0A5361F91E7}"/>
              </a:ext>
            </a:extLst>
          </p:cNvPr>
          <p:cNvSpPr txBox="1"/>
          <p:nvPr/>
        </p:nvSpPr>
        <p:spPr>
          <a:xfrm>
            <a:off x="6965994" y="3312974"/>
            <a:ext cx="1579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50" charset="0"/>
                <a:ea typeface="+mn-ea"/>
                <a:cs typeface="+mn-cs"/>
              </a:rPr>
              <a:t>$1.8tn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50" charset="0"/>
                <a:ea typeface="+mn-ea"/>
                <a:cs typeface="+mn-cs"/>
              </a:rPr>
              <a:t>(9% CAGR)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21E55D-15B1-AF02-FBBD-41FBAE23A2BC}"/>
              </a:ext>
            </a:extLst>
          </p:cNvPr>
          <p:cNvSpPr txBox="1"/>
          <p:nvPr/>
        </p:nvSpPr>
        <p:spPr>
          <a:xfrm>
            <a:off x="7014055" y="3910647"/>
            <a:ext cx="889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50" charset="0"/>
                <a:ea typeface="+mn-ea"/>
                <a:cs typeface="+mn-cs"/>
              </a:rPr>
              <a:t>$0.6tn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718D13-FFC7-B2F3-4413-F8486BB6EB7E}"/>
              </a:ext>
            </a:extLst>
          </p:cNvPr>
          <p:cNvSpPr txBox="1"/>
          <p:nvPr/>
        </p:nvSpPr>
        <p:spPr>
          <a:xfrm>
            <a:off x="10206655" y="4221088"/>
            <a:ext cx="2017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50" charset="0"/>
                <a:ea typeface="+mn-ea"/>
                <a:cs typeface="+mn-cs"/>
              </a:rPr>
              <a:t>$0.2tn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50" charset="0"/>
                <a:ea typeface="+mn-ea"/>
                <a:cs typeface="+mn-cs"/>
              </a:rPr>
              <a:t>(24% CAGR)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9E3F62-8986-A960-22CB-24A98AFB4A0C}"/>
              </a:ext>
            </a:extLst>
          </p:cNvPr>
          <p:cNvSpPr txBox="1"/>
          <p:nvPr/>
        </p:nvSpPr>
        <p:spPr>
          <a:xfrm>
            <a:off x="10076763" y="4543321"/>
            <a:ext cx="889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50" charset="0"/>
                <a:ea typeface="+mn-ea"/>
                <a:cs typeface="+mn-cs"/>
              </a:rPr>
              <a:t>$19bn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6FADAA8-7F83-AF3E-520A-350CCFA18E8F}"/>
              </a:ext>
            </a:extLst>
          </p:cNvPr>
          <p:cNvGrpSpPr/>
          <p:nvPr/>
        </p:nvGrpSpPr>
        <p:grpSpPr>
          <a:xfrm>
            <a:off x="9912424" y="1750185"/>
            <a:ext cx="1874863" cy="930588"/>
            <a:chOff x="9853010" y="2066364"/>
            <a:chExt cx="1874863" cy="93058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1B64E4-0592-254B-4CD7-62EAE207C6C2}"/>
                </a:ext>
              </a:extLst>
            </p:cNvPr>
            <p:cNvSpPr txBox="1"/>
            <p:nvPr/>
          </p:nvSpPr>
          <p:spPr>
            <a:xfrm>
              <a:off x="10200844" y="2221034"/>
              <a:ext cx="15117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37 Neuro" pitchFamily="50" charset="0"/>
                  <a:ea typeface="+mn-ea"/>
                  <a:cs typeface="+mn-cs"/>
                </a:rPr>
                <a:t>= 2023 market size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FB23E17-7423-6694-08EC-A4CC5BCC5983}"/>
                </a:ext>
              </a:extLst>
            </p:cNvPr>
            <p:cNvSpPr/>
            <p:nvPr/>
          </p:nvSpPr>
          <p:spPr>
            <a:xfrm>
              <a:off x="9959542" y="2245182"/>
              <a:ext cx="270000" cy="270000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0">
                    <a:srgbClr val="70D0D9"/>
                  </a:gs>
                  <a:gs pos="50000">
                    <a:srgbClr val="8ADEAB"/>
                  </a:gs>
                  <a:gs pos="100000">
                    <a:srgbClr val="FFBA4A"/>
                  </a:gs>
                </a:gsLst>
                <a:lin ang="72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50" charset="0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C47539A-401E-2486-A2F1-802F7D7915B3}"/>
                </a:ext>
              </a:extLst>
            </p:cNvPr>
            <p:cNvSpPr/>
            <p:nvPr/>
          </p:nvSpPr>
          <p:spPr>
            <a:xfrm>
              <a:off x="9959542" y="2574010"/>
              <a:ext cx="270000" cy="270000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0">
                    <a:srgbClr val="70D0D9"/>
                  </a:gs>
                  <a:gs pos="50000">
                    <a:srgbClr val="8ADEAB"/>
                  </a:gs>
                  <a:gs pos="100000">
                    <a:srgbClr val="FFBA4A"/>
                  </a:gs>
                </a:gsLst>
                <a:lin ang="7200000" scaled="0"/>
              </a:gra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50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4728663-3F1C-E3F5-F7DA-A3460EEF5666}"/>
                </a:ext>
              </a:extLst>
            </p:cNvPr>
            <p:cNvSpPr txBox="1"/>
            <p:nvPr/>
          </p:nvSpPr>
          <p:spPr>
            <a:xfrm>
              <a:off x="10216093" y="2564904"/>
              <a:ext cx="15117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37 Neuro" pitchFamily="50" charset="0"/>
                  <a:ea typeface="+mn-ea"/>
                  <a:cs typeface="+mn-cs"/>
                </a:rPr>
                <a:t>= future market size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0625D73-D223-E3A6-A41F-FD251A9AAE29}"/>
                </a:ext>
              </a:extLst>
            </p:cNvPr>
            <p:cNvSpPr/>
            <p:nvPr/>
          </p:nvSpPr>
          <p:spPr>
            <a:xfrm>
              <a:off x="9853010" y="2066364"/>
              <a:ext cx="1874863" cy="93058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TextBox 35">
            <a:extLst>
              <a:ext uri="{FF2B5EF4-FFF2-40B4-BE49-F238E27FC236}">
                <a16:creationId xmlns:a16="http://schemas.microsoft.com/office/drawing/2014/main" id="{130C7B23-1ADF-74C0-88E1-14F0976898A8}"/>
              </a:ext>
            </a:extLst>
          </p:cNvPr>
          <p:cNvSpPr txBox="1"/>
          <p:nvPr/>
        </p:nvSpPr>
        <p:spPr>
          <a:xfrm>
            <a:off x="358063" y="728503"/>
            <a:ext cx="11627716" cy="75816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defTabSz="60963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F37 Neuro"/>
                <a:cs typeface="F37 Neuro"/>
                <a:sym typeface="F37 Neuro"/>
              </a:rPr>
              <a:t>Space is a bigger market today than both A.I. and climate tech combined. It is projected to triple in size over the next decade, making it one of the largest deep tech categories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6E7DA2B-A964-833D-87DA-0EBF17C66670}"/>
              </a:ext>
            </a:extLst>
          </p:cNvPr>
          <p:cNvSpPr/>
          <p:nvPr/>
        </p:nvSpPr>
        <p:spPr>
          <a:xfrm>
            <a:off x="8447984" y="3575547"/>
            <a:ext cx="1404000" cy="1399789"/>
          </a:xfrm>
          <a:prstGeom prst="ellipse">
            <a:avLst/>
          </a:prstGeom>
          <a:noFill/>
          <a:ln w="12700" cap="flat" cmpd="sng" algn="ctr"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4D5086-8666-B6E3-4E70-1FDCBFE216DC}"/>
              </a:ext>
            </a:extLst>
          </p:cNvPr>
          <p:cNvSpPr/>
          <p:nvPr/>
        </p:nvSpPr>
        <p:spPr>
          <a:xfrm>
            <a:off x="8930384" y="4521710"/>
            <a:ext cx="439200" cy="439200"/>
          </a:xfrm>
          <a:prstGeom prst="ellipse">
            <a:avLst/>
          </a:prstGeom>
          <a:noFill/>
          <a:ln w="12700" cap="flat" cmpd="sng" algn="ctr"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Neuro" pitchFamily="50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2D1A2C-CBEC-E312-6AAC-7A2961F0722A}"/>
              </a:ext>
            </a:extLst>
          </p:cNvPr>
          <p:cNvSpPr txBox="1"/>
          <p:nvPr/>
        </p:nvSpPr>
        <p:spPr>
          <a:xfrm>
            <a:off x="8781267" y="3322541"/>
            <a:ext cx="1579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50" charset="0"/>
                <a:ea typeface="+mn-ea"/>
                <a:cs typeface="+mn-cs"/>
              </a:rPr>
              <a:t>$2.0tn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50" charset="0"/>
                <a:ea typeface="+mn-ea"/>
                <a:cs typeface="+mn-cs"/>
              </a:rPr>
              <a:t>(29% CAGR)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F13D3F-8346-CCC7-1A61-789733930EBE}"/>
              </a:ext>
            </a:extLst>
          </p:cNvPr>
          <p:cNvSpPr txBox="1"/>
          <p:nvPr/>
        </p:nvSpPr>
        <p:spPr>
          <a:xfrm>
            <a:off x="8781267" y="4306564"/>
            <a:ext cx="889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50" charset="0"/>
                <a:ea typeface="+mn-ea"/>
                <a:cs typeface="+mn-cs"/>
              </a:rPr>
              <a:t>$0.2tn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C90D80-0308-BF17-7509-48146B6B6729}"/>
              </a:ext>
            </a:extLst>
          </p:cNvPr>
          <p:cNvSpPr txBox="1"/>
          <p:nvPr/>
        </p:nvSpPr>
        <p:spPr>
          <a:xfrm>
            <a:off x="2255907" y="5933257"/>
            <a:ext cx="90246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37 Neuro" pitchFamily="50" charset="0"/>
              </a:rPr>
              <a:t>1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37 Neuro" pitchFamily="50" charset="0"/>
              </a:rPr>
              <a:t>Source:  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Precedence Research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</a:rPr>
              <a:t>, 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Nova1Advisors</a:t>
            </a:r>
            <a:r>
              <a:rPr lang="en-GB" sz="700" dirty="0">
                <a:solidFill>
                  <a:schemeClr val="bg1"/>
                </a:solidFill>
                <a:latin typeface="F37 Neuro" pitchFamily="50" charset="0"/>
              </a:rPr>
              <a:t> , 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Fortune Business Insights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</a:rPr>
              <a:t>. </a:t>
            </a:r>
            <a:r>
              <a:rPr lang="en-GB" sz="700" i="0" strike="noStrike" dirty="0">
                <a:solidFill>
                  <a:schemeClr val="bg1"/>
                </a:solidFill>
                <a:effectLst/>
                <a:latin typeface="F37 Neuro" pitchFamily="50" charset="0"/>
              </a:rPr>
              <a:t>Future market size projections for 2032 based on extrapolation of projected growth rates</a:t>
            </a:r>
            <a:r>
              <a:rPr lang="en-GB" sz="700" dirty="0">
                <a:solidFill>
                  <a:schemeClr val="bg1"/>
                </a:solidFill>
                <a:latin typeface="F37 Neuro" pitchFamily="50" charset="0"/>
              </a:rPr>
              <a:t> </a:t>
            </a:r>
            <a:r>
              <a:rPr lang="en-GB" sz="700" dirty="0">
                <a:latin typeface="F37 Neuro" pitchFamily="50" charset="0"/>
              </a:rPr>
              <a:t> , </a:t>
            </a:r>
            <a:endParaRPr kumimoji="0" lang="en-GB" sz="7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Neur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2 </a:t>
            </a:r>
            <a:r>
              <a:rPr lang="en-GB" sz="700" dirty="0">
                <a:solidFill>
                  <a:srgbClr val="FFFFFF"/>
                </a:solidFill>
                <a:latin typeface="F37 Neuro" pitchFamily="2" charset="0"/>
              </a:rPr>
              <a:t>Source: </a:t>
            </a:r>
            <a:r>
              <a:rPr lang="en-GB" sz="700" dirty="0">
                <a:solidFill>
                  <a:schemeClr val="bg1"/>
                </a:solidFill>
                <a:latin typeface="F37 Neuro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 Insights Research</a:t>
            </a:r>
            <a:r>
              <a:rPr lang="en-GB" sz="700" dirty="0">
                <a:solidFill>
                  <a:schemeClr val="bg1"/>
                </a:solidFill>
                <a:latin typeface="F37 Neuro" pitchFamily="2" charset="0"/>
              </a:rPr>
              <a:t>. </a:t>
            </a:r>
            <a:r>
              <a:rPr lang="en-GB" sz="700" dirty="0">
                <a:solidFill>
                  <a:srgbClr val="FFFFFF"/>
                </a:solidFill>
                <a:latin typeface="F37 Neuro" pitchFamily="2" charset="0"/>
              </a:rPr>
              <a:t>Future market size projections for 2032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Neuro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3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 Source: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McKinsey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. F</a:t>
            </a:r>
            <a:r>
              <a:rPr lang="en-GB" sz="700" dirty="0" err="1">
                <a:solidFill>
                  <a:schemeClr val="bg1"/>
                </a:solidFill>
                <a:latin typeface="F37 Neuro" pitchFamily="2" charset="0"/>
              </a:rPr>
              <a:t>uture</a:t>
            </a:r>
            <a:r>
              <a:rPr lang="en-GB" sz="700" dirty="0">
                <a:solidFill>
                  <a:schemeClr val="bg1"/>
                </a:solidFill>
                <a:latin typeface="F37 Neuro" pitchFamily="2" charset="0"/>
              </a:rPr>
              <a:t> market size projections </a:t>
            </a:r>
            <a:r>
              <a:rPr lang="en-GB" sz="700" dirty="0">
                <a:solidFill>
                  <a:srgbClr val="FFFFFF"/>
                </a:solidFill>
                <a:latin typeface="F37 Neuro" pitchFamily="2" charset="0"/>
              </a:rPr>
              <a:t>for 2035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Neuro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37 Neuro" pitchFamily="50" charset="0"/>
              </a:rPr>
              <a:t>4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37 Neuro" pitchFamily="50" charset="0"/>
              </a:rPr>
              <a:t> Source: Median composite market size based on reports including: 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Bain</a:t>
            </a:r>
            <a:r>
              <a:rPr lang="en-GB" sz="700" dirty="0">
                <a:solidFill>
                  <a:schemeClr val="bg1"/>
                </a:solidFill>
                <a:latin typeface="F37 Neuro" pitchFamily="50" charset="0"/>
              </a:rPr>
              <a:t>, 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BBG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</a:rPr>
              <a:t>,</a:t>
            </a:r>
            <a:r>
              <a:rPr lang="en-GB" sz="700" dirty="0">
                <a:solidFill>
                  <a:schemeClr val="bg1"/>
                </a:solidFill>
                <a:latin typeface="F37 Neuro" pitchFamily="50" charset="0"/>
              </a:rPr>
              <a:t> 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BBG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</a:rPr>
              <a:t>, 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Grand View Research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</a:rPr>
              <a:t>, 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Statista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</a:rPr>
              <a:t>, 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Technavio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</a:rPr>
              <a:t>, 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Data</a:t>
            </a:r>
            <a:r>
              <a:rPr lang="en-GB" sz="700" dirty="0">
                <a:solidFill>
                  <a:schemeClr val="bg1"/>
                </a:solidFill>
                <a:latin typeface="F37 Neuro" pitchFamily="50" charset="0"/>
              </a:rPr>
              <a:t>, 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Deloitte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</a:rPr>
              <a:t>,</a:t>
            </a:r>
            <a:r>
              <a:rPr lang="en-GB" sz="700" dirty="0">
                <a:solidFill>
                  <a:schemeClr val="bg1"/>
                </a:solidFill>
                <a:latin typeface="F37 Neuro" pitchFamily="50" charset="0"/>
              </a:rPr>
              <a:t> 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Fortune Business Insights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</a:rPr>
              <a:t>,</a:t>
            </a:r>
            <a:r>
              <a:rPr lang="en-GB" sz="700" dirty="0">
                <a:solidFill>
                  <a:schemeClr val="bg1"/>
                </a:solidFill>
                <a:latin typeface="F37 Neuro" pitchFamily="50" charset="0"/>
              </a:rPr>
              <a:t>  </a:t>
            </a:r>
            <a:r>
              <a:rPr lang="en-GB" sz="700" b="0" i="0" u="sng" strike="noStrike" dirty="0" err="1">
                <a:solidFill>
                  <a:schemeClr val="bg1"/>
                </a:solidFill>
                <a:effectLst/>
                <a:latin typeface="F37 Neuro" pitchFamily="50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SkyQuest</a:t>
            </a:r>
            <a:r>
              <a:rPr lang="en-GB" sz="700" u="sng" dirty="0">
                <a:solidFill>
                  <a:schemeClr val="bg1"/>
                </a:solidFill>
                <a:latin typeface="F37 Neuro" pitchFamily="50" charset="0"/>
              </a:rPr>
              <a:t>.</a:t>
            </a:r>
            <a:r>
              <a:rPr lang="en-GB" sz="700" dirty="0">
                <a:solidFill>
                  <a:schemeClr val="bg1"/>
                </a:solidFill>
                <a:latin typeface="F37 Neuro" pitchFamily="50" charset="0"/>
              </a:rPr>
              <a:t>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37 Neuro" pitchFamily="50" charset="0"/>
              </a:rPr>
              <a:t>F</a:t>
            </a:r>
            <a:r>
              <a:rPr lang="en-GB" sz="700" dirty="0" err="1">
                <a:solidFill>
                  <a:schemeClr val="bg1"/>
                </a:solidFill>
                <a:latin typeface="F37 Neuro" pitchFamily="50" charset="0"/>
              </a:rPr>
              <a:t>uture</a:t>
            </a:r>
            <a:r>
              <a:rPr lang="en-GB" sz="700" dirty="0">
                <a:solidFill>
                  <a:schemeClr val="bg1"/>
                </a:solidFill>
                <a:latin typeface="F37 Neuro" pitchFamily="50" charset="0"/>
              </a:rPr>
              <a:t> market size projections </a:t>
            </a:r>
            <a:r>
              <a:rPr lang="en-GB" sz="700" dirty="0">
                <a:solidFill>
                  <a:srgbClr val="FFFFFF"/>
                </a:solidFill>
                <a:latin typeface="F37 Neuro" pitchFamily="2" charset="0"/>
              </a:rPr>
              <a:t>for 2032 </a:t>
            </a:r>
            <a:r>
              <a:rPr lang="en-GB" sz="700" i="0" strike="noStrike" dirty="0">
                <a:solidFill>
                  <a:schemeClr val="bg1"/>
                </a:solidFill>
                <a:effectLst/>
                <a:latin typeface="F37 Neuro" pitchFamily="50" charset="0"/>
              </a:rPr>
              <a:t>based on extrapolation of projected growth rates</a:t>
            </a:r>
            <a:r>
              <a:rPr lang="en-GB" sz="700" dirty="0">
                <a:solidFill>
                  <a:schemeClr val="bg1"/>
                </a:solidFill>
                <a:latin typeface="F37 Neuro" pitchFamily="50" charset="0"/>
              </a:rPr>
              <a:t> </a:t>
            </a:r>
            <a:r>
              <a:rPr lang="en-GB" sz="700" dirty="0">
                <a:latin typeface="F37 Neuro" pitchFamily="50" charset="0"/>
              </a:rPr>
              <a:t> , 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Neuro" pitchFamily="2" charset="0"/>
              <a:ea typeface="+mn-ea"/>
              <a:cs typeface="+mn-cs"/>
            </a:endParaRPr>
          </a:p>
          <a:p>
            <a:pPr defTabSz="914400">
              <a:defRPr/>
            </a:pPr>
            <a:r>
              <a:rPr kumimoji="0" lang="en-GB" sz="7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5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 Source: </a:t>
            </a:r>
            <a:r>
              <a:rPr lang="en-GB" sz="700" b="0" i="0" u="sng" strike="noStrike" dirty="0">
                <a:solidFill>
                  <a:schemeClr val="bg1"/>
                </a:solidFill>
                <a:effectLst/>
                <a:latin typeface="F37 Neuro" pitchFamily="50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Spherical Insights</a:t>
            </a:r>
            <a:r>
              <a:rPr lang="en-GB" sz="700" dirty="0">
                <a:solidFill>
                  <a:schemeClr val="bg1"/>
                </a:solidFill>
                <a:latin typeface="F37 Neuro" pitchFamily="50" charset="0"/>
              </a:rPr>
              <a:t> .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F</a:t>
            </a:r>
            <a:r>
              <a:rPr lang="en-GB" sz="700" dirty="0" err="1">
                <a:solidFill>
                  <a:schemeClr val="bg1"/>
                </a:solidFill>
                <a:latin typeface="F37 Neuro" pitchFamily="2" charset="0"/>
              </a:rPr>
              <a:t>uture</a:t>
            </a:r>
            <a:r>
              <a:rPr lang="en-GB" sz="700" dirty="0">
                <a:solidFill>
                  <a:schemeClr val="bg1"/>
                </a:solidFill>
                <a:latin typeface="F37 Neuro" pitchFamily="2" charset="0"/>
              </a:rPr>
              <a:t> market size projections </a:t>
            </a:r>
            <a:r>
              <a:rPr lang="en-GB" sz="700" dirty="0">
                <a:solidFill>
                  <a:srgbClr val="FFFFFF"/>
                </a:solidFill>
                <a:latin typeface="F37 Neuro" pitchFamily="2" charset="0"/>
              </a:rPr>
              <a:t>for 2033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37 Neuro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481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7">
            <a:extLst>
              <a:ext uri="{FF2B5EF4-FFF2-40B4-BE49-F238E27FC236}">
                <a16:creationId xmlns:a16="http://schemas.microsoft.com/office/drawing/2014/main" id="{050B2635-4F51-A105-96ED-14312C2D22A7}"/>
              </a:ext>
            </a:extLst>
          </p:cNvPr>
          <p:cNvSpPr/>
          <p:nvPr/>
        </p:nvSpPr>
        <p:spPr>
          <a:xfrm flipV="1">
            <a:off x="5966645" y="894106"/>
            <a:ext cx="2798056" cy="5040000"/>
          </a:xfrm>
          <a:prstGeom prst="roundRect">
            <a:avLst>
              <a:gd name="adj" fmla="val 4935"/>
            </a:avLst>
          </a:prstGeom>
          <a:solidFill>
            <a:srgbClr val="F3702A">
              <a:alpha val="7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Neuro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E15B558-DA51-26F9-A36A-FF563DB5C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505" t="1791" b="10264"/>
          <a:stretch/>
        </p:blipFill>
        <p:spPr bwMode="auto">
          <a:xfrm>
            <a:off x="5959711" y="3400165"/>
            <a:ext cx="2798056" cy="2533941"/>
          </a:xfrm>
          <a:prstGeom prst="roundRect">
            <a:avLst>
              <a:gd name="adj" fmla="val 3083"/>
            </a:avLst>
          </a:prstGeom>
          <a:solidFill>
            <a:schemeClr val="accent2"/>
          </a:solidFill>
          <a:ln>
            <a:noFill/>
          </a:ln>
          <a:effectLst/>
        </p:spPr>
      </p:pic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319A1D1D-8AC7-826D-45DE-D40C399EDFFE}"/>
              </a:ext>
            </a:extLst>
          </p:cNvPr>
          <p:cNvSpPr/>
          <p:nvPr/>
        </p:nvSpPr>
        <p:spPr>
          <a:xfrm flipV="1">
            <a:off x="335360" y="895060"/>
            <a:ext cx="2798056" cy="5040000"/>
          </a:xfrm>
          <a:prstGeom prst="roundRect">
            <a:avLst>
              <a:gd name="adj" fmla="val 4935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Neur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9409C6-FBB8-6E88-ABE8-558199087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360" y="895059"/>
            <a:ext cx="2798056" cy="2533941"/>
          </a:xfrm>
          <a:prstGeom prst="roundRect">
            <a:avLst>
              <a:gd name="adj" fmla="val 3083"/>
            </a:avLst>
          </a:prstGeom>
          <a:solidFill>
            <a:schemeClr val="accent2"/>
          </a:solidFill>
          <a:ln>
            <a:noFill/>
          </a:ln>
          <a:effectLst/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B7CDC625-0CB9-8058-D7C5-A09CF258F536}"/>
              </a:ext>
            </a:extLst>
          </p:cNvPr>
          <p:cNvSpPr txBox="1">
            <a:spLocks/>
          </p:cNvSpPr>
          <p:nvPr/>
        </p:nvSpPr>
        <p:spPr>
          <a:xfrm>
            <a:off x="255625" y="282219"/>
            <a:ext cx="10952943" cy="689906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Osiris" panose="020006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j-ea"/>
                <a:cs typeface="+mj-cs"/>
              </a:rPr>
              <a:t>dual</a:t>
            </a:r>
            <a:r>
              <a:rPr lang="en-US" sz="2800" b="1">
                <a:solidFill>
                  <a:srgbClr val="FFFFFF"/>
                </a:solidFill>
              </a:rPr>
              <a:t>-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j-ea"/>
                <a:cs typeface="+mj-cs"/>
              </a:rPr>
              <a:t>use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791C"/>
                </a:solidFill>
                <a:effectLst/>
                <a:uLnTx/>
                <a:uFillTx/>
                <a:latin typeface="Osiris" panose="02000600000000000000" pitchFamily="2" charset="0"/>
                <a:ea typeface="+mj-ea"/>
                <a:cs typeface="+mj-cs"/>
              </a:rPr>
              <a:t>Key Themes &amp; powerful tailwinds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1476FB9F-049B-1331-6AC2-3D0ED2AEA077}"/>
              </a:ext>
            </a:extLst>
          </p:cNvPr>
          <p:cNvSpPr txBox="1">
            <a:spLocks/>
          </p:cNvSpPr>
          <p:nvPr/>
        </p:nvSpPr>
        <p:spPr>
          <a:xfrm>
            <a:off x="348388" y="3846100"/>
            <a:ext cx="2772000" cy="432000"/>
          </a:xfrm>
          <a:prstGeom prst="rect">
            <a:avLst/>
          </a:prstGeom>
          <a:ln>
            <a:noFill/>
          </a:ln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Osiris" panose="020006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j-ea"/>
                <a:cs typeface="+mj-cs"/>
              </a:rPr>
              <a:t>Global Security</a:t>
            </a:r>
            <a:endParaRPr kumimoji="0" lang="en-US" sz="2000" b="0" i="0" u="none" strike="noStrike" kern="1200" cap="none" spc="0" normalizeH="0" baseline="5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6C30E9-FCF7-E66C-078A-E7724CC82627}"/>
              </a:ext>
            </a:extLst>
          </p:cNvPr>
          <p:cNvSpPr txBox="1"/>
          <p:nvPr/>
        </p:nvSpPr>
        <p:spPr>
          <a:xfrm>
            <a:off x="388105" y="4333304"/>
            <a:ext cx="26925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Space provides the insights and the resilience to protect democracies and combat geo-political tensions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89CC7D-BC09-1A82-7440-89F83BEB796B}"/>
              </a:ext>
            </a:extLst>
          </p:cNvPr>
          <p:cNvSpPr txBox="1"/>
          <p:nvPr/>
        </p:nvSpPr>
        <p:spPr>
          <a:xfrm>
            <a:off x="618953" y="1961974"/>
            <a:ext cx="223087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Radar image of Kerch Strait Bridge in Crimea taken by ICEYE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78B6F9-B7F4-ECEF-67FC-F0EA39BF9AA8}"/>
              </a:ext>
            </a:extLst>
          </p:cNvPr>
          <p:cNvSpPr txBox="1"/>
          <p:nvPr/>
        </p:nvSpPr>
        <p:spPr>
          <a:xfrm>
            <a:off x="6387325" y="4467080"/>
            <a:ext cx="194282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Infrared thermal image of Rome taken by </a:t>
            </a:r>
            <a:r>
              <a:rPr kumimoji="0" lang="en-US" sz="1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SatVu</a:t>
            </a: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Neuro" pitchFamily="2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D97635-0B53-5E01-2D0E-977A18E1634A}"/>
              </a:ext>
            </a:extLst>
          </p:cNvPr>
          <p:cNvGrpSpPr/>
          <p:nvPr/>
        </p:nvGrpSpPr>
        <p:grpSpPr>
          <a:xfrm>
            <a:off x="5968011" y="1196169"/>
            <a:ext cx="2798056" cy="1727905"/>
            <a:chOff x="3226752" y="1347625"/>
            <a:chExt cx="2798056" cy="172790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9BE989-7805-ABE4-2309-3EF1CC247D2D}"/>
                </a:ext>
              </a:extLst>
            </p:cNvPr>
            <p:cNvSpPr txBox="1"/>
            <p:nvPr/>
          </p:nvSpPr>
          <p:spPr>
            <a:xfrm>
              <a:off x="3238414" y="1347625"/>
              <a:ext cx="2772000" cy="6463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siris" panose="02000600000000000000" pitchFamily="2" charset="0"/>
                  <a:ea typeface="+mn-ea"/>
                  <a:cs typeface="+mn-cs"/>
                </a:rPr>
                <a:t>Climate &amp; Sustainability</a:t>
              </a:r>
              <a:endParaRPr kumimoji="0" lang="en-US" sz="2000" b="0" i="0" u="none" strike="noStrike" kern="1200" cap="none" spc="0" normalizeH="0" baseline="5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68540E-FFCA-8F13-DA28-FE4F893A700D}"/>
                </a:ext>
              </a:extLst>
            </p:cNvPr>
            <p:cNvSpPr txBox="1"/>
            <p:nvPr/>
          </p:nvSpPr>
          <p:spPr>
            <a:xfrm>
              <a:off x="3226752" y="1998312"/>
              <a:ext cx="279805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37 Neuro" pitchFamily="2" charset="0"/>
                  <a:ea typeface="+mn-ea"/>
                  <a:cs typeface="+mn-cs"/>
                </a:rPr>
                <a:t>Only with space-derived ‘earth intelligence’ can we combat global challenges and drive to Net Zero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312330F-BAA4-DAEB-B737-D34E668386B9}"/>
              </a:ext>
            </a:extLst>
          </p:cNvPr>
          <p:cNvSpPr txBox="1"/>
          <p:nvPr/>
        </p:nvSpPr>
        <p:spPr>
          <a:xfrm>
            <a:off x="8910732" y="972125"/>
            <a:ext cx="269112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GB" sz="24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F37 Neuro" pitchFamily="50" charset="0"/>
              </a:rPr>
              <a:t>Bloomberg NEF estimated that global climate tech investment would reach </a:t>
            </a:r>
            <a:r>
              <a:rPr lang="en-GB" sz="1600" b="1" dirty="0">
                <a:solidFill>
                  <a:schemeClr val="accent1"/>
                </a:solidFill>
                <a:latin typeface="F37 Neuro" pitchFamily="50" charset="0"/>
              </a:rPr>
              <a:t>$1.1 trillion per year </a:t>
            </a:r>
            <a:r>
              <a:rPr lang="en-GB" sz="1600" dirty="0">
                <a:solidFill>
                  <a:schemeClr val="bg1"/>
                </a:solidFill>
                <a:latin typeface="F37 Neuro" pitchFamily="50" charset="0"/>
              </a:rPr>
              <a:t>by 2030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F37 Neuro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F37 Neuro" pitchFamily="50" charset="0"/>
              </a:rPr>
              <a:t>The IEA (International Energy Agency) has highlighted that to reach net-zero emissions by 2050, </a:t>
            </a:r>
            <a:r>
              <a:rPr lang="en-GB" sz="1600" b="1" dirty="0">
                <a:solidFill>
                  <a:schemeClr val="accent1"/>
                </a:solidFill>
                <a:latin typeface="F37 Neuro" pitchFamily="50" charset="0"/>
              </a:rPr>
              <a:t>$4 trillion per year </a:t>
            </a:r>
            <a:r>
              <a:rPr lang="en-GB" sz="1600" dirty="0">
                <a:solidFill>
                  <a:schemeClr val="bg1"/>
                </a:solidFill>
                <a:latin typeface="F37 Neuro" pitchFamily="50" charset="0"/>
              </a:rPr>
              <a:t>would be needed by 2030 across all sectors, including energy, transport, and industry 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D3C3E0-1C8F-266A-C0D6-D249731E89C6}"/>
              </a:ext>
            </a:extLst>
          </p:cNvPr>
          <p:cNvSpPr txBox="1"/>
          <p:nvPr/>
        </p:nvSpPr>
        <p:spPr>
          <a:xfrm>
            <a:off x="3380702" y="1314545"/>
            <a:ext cx="215139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F37 Neuro" pitchFamily="50" charset="0"/>
              </a:rPr>
              <a:t>In USA Donald Trump’s </a:t>
            </a:r>
            <a:r>
              <a:rPr lang="en-GB" sz="1600" b="1" dirty="0">
                <a:solidFill>
                  <a:schemeClr val="accent1"/>
                </a:solidFill>
                <a:latin typeface="F37 Neuro" pitchFamily="50" charset="0"/>
              </a:rPr>
              <a:t>$1 trillion</a:t>
            </a:r>
            <a:r>
              <a:rPr lang="en-GB" sz="1600" b="1" dirty="0">
                <a:solidFill>
                  <a:schemeClr val="bg1"/>
                </a:solidFill>
                <a:latin typeface="F37 Neuro" pitchFamily="50" charset="0"/>
              </a:rPr>
              <a:t> </a:t>
            </a:r>
            <a:r>
              <a:rPr lang="en-GB" sz="1600" dirty="0">
                <a:solidFill>
                  <a:schemeClr val="bg1"/>
                </a:solidFill>
                <a:latin typeface="F37 Neuro" pitchFamily="50" charset="0"/>
              </a:rPr>
              <a:t>Defence budget includes </a:t>
            </a:r>
            <a:r>
              <a:rPr lang="en-GB" sz="1600" b="1" dirty="0">
                <a:solidFill>
                  <a:schemeClr val="accent1"/>
                </a:solidFill>
                <a:latin typeface="F37 Neuro" pitchFamily="50" charset="0"/>
              </a:rPr>
              <a:t>$250 billion </a:t>
            </a:r>
            <a:r>
              <a:rPr lang="en-GB" sz="1600" dirty="0">
                <a:solidFill>
                  <a:schemeClr val="bg1"/>
                </a:solidFill>
                <a:latin typeface="F37 Neuro" pitchFamily="50" charset="0"/>
              </a:rPr>
              <a:t>for Golden Dome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F37 Neuro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F37 Neuro" pitchFamily="50" charset="0"/>
              </a:rPr>
              <a:t>European leaders have committed </a:t>
            </a:r>
            <a:r>
              <a:rPr lang="en-GB" sz="1600" b="1" dirty="0">
                <a:solidFill>
                  <a:schemeClr val="accent1"/>
                </a:solidFill>
                <a:latin typeface="F37 Neuro" pitchFamily="50" charset="0"/>
              </a:rPr>
              <a:t>€800 billion </a:t>
            </a:r>
            <a:r>
              <a:rPr lang="en-GB" sz="1600" dirty="0">
                <a:solidFill>
                  <a:schemeClr val="bg1"/>
                </a:solidFill>
                <a:latin typeface="F37 Neuro" pitchFamily="50" charset="0"/>
              </a:rPr>
              <a:t>defence budget, whilst Germany alone has  </a:t>
            </a:r>
            <a:r>
              <a:rPr lang="en-GB" sz="1600" b="1" dirty="0">
                <a:solidFill>
                  <a:schemeClr val="accent1"/>
                </a:solidFill>
                <a:latin typeface="F37 Neuro" pitchFamily="50" charset="0"/>
              </a:rPr>
              <a:t>€500 billion </a:t>
            </a:r>
            <a:r>
              <a:rPr lang="en-GB" sz="1600" dirty="0">
                <a:solidFill>
                  <a:schemeClr val="bg1"/>
                </a:solidFill>
                <a:latin typeface="F37 Neuro" pitchFamily="50" charset="0"/>
              </a:rPr>
              <a:t>committed to address their sovereign defence needs</a:t>
            </a:r>
          </a:p>
        </p:txBody>
      </p:sp>
    </p:spTree>
    <p:extLst>
      <p:ext uri="{BB962C8B-B14F-4D97-AF65-F5344CB8AC3E}">
        <p14:creationId xmlns:p14="http://schemas.microsoft.com/office/powerpoint/2010/main" val="2771472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tellite in space with earth and sun&#10;&#10;Description automatically generated">
            <a:extLst>
              <a:ext uri="{FF2B5EF4-FFF2-40B4-BE49-F238E27FC236}">
                <a16:creationId xmlns:a16="http://schemas.microsoft.com/office/drawing/2014/main" id="{660C396F-FDCA-3B56-BB88-1AFB307044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566" b="1661"/>
          <a:stretch/>
        </p:blipFill>
        <p:spPr>
          <a:xfrm>
            <a:off x="8979050" y="1340768"/>
            <a:ext cx="2634851" cy="2040031"/>
          </a:xfrm>
          <a:prstGeom prst="rect">
            <a:avLst/>
          </a:prstGeom>
          <a:noFill/>
          <a:ln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</a:ln>
        </p:spPr>
      </p:pic>
      <p:pic>
        <p:nvPicPr>
          <p:cNvPr id="8" name="Picture 4" descr="Tethers Unlimited works on satellite servicing robot – Cosmic Log">
            <a:extLst>
              <a:ext uri="{FF2B5EF4-FFF2-40B4-BE49-F238E27FC236}">
                <a16:creationId xmlns:a16="http://schemas.microsoft.com/office/drawing/2014/main" id="{AB3C750F-C8E2-5E93-F34E-7151FDD9A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r="3131" b="5000"/>
          <a:stretch/>
        </p:blipFill>
        <p:spPr bwMode="auto">
          <a:xfrm>
            <a:off x="4987065" y="1405472"/>
            <a:ext cx="2626126" cy="1975327"/>
          </a:xfrm>
          <a:prstGeom prst="rect">
            <a:avLst/>
          </a:prstGeom>
          <a:noFill/>
          <a:ln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hina is developing plans for a 13,000-satellite megaconstellation -  SpaceNews">
            <a:extLst>
              <a:ext uri="{FF2B5EF4-FFF2-40B4-BE49-F238E27FC236}">
                <a16:creationId xmlns:a16="http://schemas.microsoft.com/office/drawing/2014/main" id="{A089CCCC-68F1-CC65-2D4D-2FAE9FE5B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"/>
          <a:stretch/>
        </p:blipFill>
        <p:spPr bwMode="auto">
          <a:xfrm>
            <a:off x="941565" y="1404435"/>
            <a:ext cx="2733459" cy="1976364"/>
          </a:xfrm>
          <a:prstGeom prst="rect">
            <a:avLst/>
          </a:prstGeom>
          <a:noFill/>
          <a:ln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BAC9B116-C37D-D9D1-F674-38CA399B4F30}"/>
              </a:ext>
            </a:extLst>
          </p:cNvPr>
          <p:cNvSpPr txBox="1">
            <a:spLocks/>
          </p:cNvSpPr>
          <p:nvPr/>
        </p:nvSpPr>
        <p:spPr>
          <a:xfrm>
            <a:off x="1239344" y="2193033"/>
            <a:ext cx="2030111" cy="33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Osiris" panose="020006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j-ea"/>
                <a:cs typeface="+mj-cs"/>
              </a:rPr>
              <a:t>space 2.0 (now)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+mj-ea"/>
              <a:cs typeface="+mj-cs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08070CAE-E523-1C1A-36A5-DEAE29E4F0AD}"/>
              </a:ext>
            </a:extLst>
          </p:cNvPr>
          <p:cNvSpPr txBox="1">
            <a:spLocks/>
          </p:cNvSpPr>
          <p:nvPr/>
        </p:nvSpPr>
        <p:spPr>
          <a:xfrm>
            <a:off x="5399374" y="2193033"/>
            <a:ext cx="1896644" cy="33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Osiris" panose="020006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j-ea"/>
                <a:cs typeface="+mj-cs"/>
              </a:rPr>
              <a:t>space 3.0 (next)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7F6E17BC-165F-FF10-38B5-84C405FC3909}"/>
              </a:ext>
            </a:extLst>
          </p:cNvPr>
          <p:cNvSpPr txBox="1">
            <a:spLocks/>
          </p:cNvSpPr>
          <p:nvPr/>
        </p:nvSpPr>
        <p:spPr>
          <a:xfrm>
            <a:off x="8976320" y="2193033"/>
            <a:ext cx="2634850" cy="33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Osiris" panose="020006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j-ea"/>
                <a:cs typeface="+mj-cs"/>
              </a:rPr>
              <a:t>space 4.0 (future)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+mj-ea"/>
              <a:cs typeface="+mj-cs"/>
            </a:endParaRP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660701DF-E160-D74E-F4B3-5363A92718DA}"/>
              </a:ext>
            </a:extLst>
          </p:cNvPr>
          <p:cNvSpPr txBox="1">
            <a:spLocks/>
          </p:cNvSpPr>
          <p:nvPr/>
        </p:nvSpPr>
        <p:spPr>
          <a:xfrm>
            <a:off x="839416" y="3460320"/>
            <a:ext cx="3124010" cy="37084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F37 Neuro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37 Neuro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F37 Neuro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37 Neuro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37 Neuro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Space to Earth digital platform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Large constellations of satellites are creating 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3702A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new digital infrastructure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in the sky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3702A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Real-time insights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 on every m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 of the planet. A.I. + data fusion = Google scale data set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Reshaping entire sectors, unlocking new applications,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3702A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catalysing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3702A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 megatrends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AF8362C2-3CFF-CAF3-D7FC-D3CAC882C4B1}"/>
              </a:ext>
            </a:extLst>
          </p:cNvPr>
          <p:cNvSpPr txBox="1">
            <a:spLocks/>
          </p:cNvSpPr>
          <p:nvPr/>
        </p:nvSpPr>
        <p:spPr>
          <a:xfrm>
            <a:off x="4871864" y="3481260"/>
            <a:ext cx="3124010" cy="503683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F37 Neuro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37 Neuro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F37 Neuro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37 Neuro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37 Neuro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From Earth to Space and back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3702A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Space-based networks</a:t>
            </a:r>
            <a:r>
              <a:rPr lang="en-US" sz="1400" dirty="0">
                <a:solidFill>
                  <a:srgbClr val="F3702A"/>
                </a:solidFill>
                <a:latin typeface="F37 Neuro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on orbit edge compute, internet, communications and data relay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3702A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Sustainable space</a:t>
            </a:r>
            <a:r>
              <a:rPr lang="en-US" sz="1400" dirty="0">
                <a:solidFill>
                  <a:srgbClr val="FFFFFF"/>
                </a:solidFill>
                <a:latin typeface="F37 Neuro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space debris removal, satellite servicing, situational awareness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791C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Microgravity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 - a new platform for R&amp;D and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3702A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manufacturing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; scientific breakthroughs – new drugs, new materials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5EEEED47-E8F3-B8F6-68BC-CF3EC7727493}"/>
              </a:ext>
            </a:extLst>
          </p:cNvPr>
          <p:cNvSpPr txBox="1">
            <a:spLocks/>
          </p:cNvSpPr>
          <p:nvPr/>
        </p:nvSpPr>
        <p:spPr>
          <a:xfrm>
            <a:off x="8885460" y="3481260"/>
            <a:ext cx="3124010" cy="503683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F37 Neuro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37 Neuro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F37 Neuro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37 Neuro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37 Neuro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Space resources for Earth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3702A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Space-based solar energy: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sun delivers more energy in an hour than world consumes in a year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Lunar / asteroid natural resources: replacement for terrestrial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3702A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rare earth materials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3702A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Real estate: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 commercial space stations for commerce and tourism, lunar habitations and beyond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241F9248-F61F-43E6-83ED-9090B67962CF}"/>
              </a:ext>
            </a:extLst>
          </p:cNvPr>
          <p:cNvSpPr txBox="1">
            <a:spLocks/>
          </p:cNvSpPr>
          <p:nvPr/>
        </p:nvSpPr>
        <p:spPr>
          <a:xfrm>
            <a:off x="204128" y="106755"/>
            <a:ext cx="12192000" cy="689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Osiris" panose="02000600000000000000" pitchFamily="2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j-ea"/>
                <a:cs typeface="+mj-cs"/>
              </a:rPr>
              <a:t>Market evolution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+mj-ea"/>
              <a:cs typeface="+mj-cs"/>
            </a:endParaRPr>
          </a:p>
        </p:txBody>
      </p:sp>
      <p:sp>
        <p:nvSpPr>
          <p:cNvPr id="24" name="TextBox 35">
            <a:extLst>
              <a:ext uri="{FF2B5EF4-FFF2-40B4-BE49-F238E27FC236}">
                <a16:creationId xmlns:a16="http://schemas.microsoft.com/office/drawing/2014/main" id="{1E6A693F-2CD8-A82B-5225-8D4AE68D5953}"/>
              </a:ext>
            </a:extLst>
          </p:cNvPr>
          <p:cNvSpPr txBox="1"/>
          <p:nvPr/>
        </p:nvSpPr>
        <p:spPr>
          <a:xfrm>
            <a:off x="293718" y="633328"/>
            <a:ext cx="11627716" cy="75816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60963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F37 Neuro"/>
                <a:cs typeface="F37 Neuro"/>
                <a:sym typeface="F37 Neuro"/>
              </a:rPr>
              <a:t>Driven by these </a:t>
            </a:r>
            <a:r>
              <a:rPr lang="en-US" sz="1867" dirty="0">
                <a:solidFill>
                  <a:srgbClr val="FFFFFF"/>
                </a:solidFill>
                <a:latin typeface="F37 Neuro"/>
                <a:ea typeface="F37 Neuro"/>
                <a:cs typeface="F37 Neuro"/>
                <a:sym typeface="F37 Neuro"/>
              </a:rPr>
              <a:t>tailwinds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F37 Neuro"/>
                <a:cs typeface="F37 Neuro"/>
                <a:sym typeface="F37 Neuro"/>
              </a:rPr>
              <a:t>, the space market is evolving rapidly, unlocking new multi $billion greenfield opportunities that extend far beyond just the space sector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9D151200-9565-D156-01D6-2BA87E680E6A}"/>
              </a:ext>
            </a:extLst>
          </p:cNvPr>
          <p:cNvSpPr/>
          <p:nvPr/>
        </p:nvSpPr>
        <p:spPr>
          <a:xfrm>
            <a:off x="3925476" y="2059501"/>
            <a:ext cx="811136" cy="629376"/>
          </a:xfrm>
          <a:prstGeom prst="rightArrow">
            <a:avLst/>
          </a:prstGeom>
          <a:noFill/>
          <a:ln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AB126BAD-9F1C-0988-D21C-CF62BCC70275}"/>
              </a:ext>
            </a:extLst>
          </p:cNvPr>
          <p:cNvSpPr/>
          <p:nvPr/>
        </p:nvSpPr>
        <p:spPr>
          <a:xfrm>
            <a:off x="7854919" y="2046095"/>
            <a:ext cx="811136" cy="629376"/>
          </a:xfrm>
          <a:prstGeom prst="rightArrow">
            <a:avLst/>
          </a:prstGeom>
          <a:noFill/>
          <a:ln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2857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>
            <a:extLst>
              <a:ext uri="{FF2B5EF4-FFF2-40B4-BE49-F238E27FC236}">
                <a16:creationId xmlns:a16="http://schemas.microsoft.com/office/drawing/2014/main" id="{0C2C5412-8E3C-D37E-1388-2ED543679198}"/>
              </a:ext>
            </a:extLst>
          </p:cNvPr>
          <p:cNvSpPr txBox="1">
            <a:spLocks/>
          </p:cNvSpPr>
          <p:nvPr/>
        </p:nvSpPr>
        <p:spPr>
          <a:xfrm>
            <a:off x="407368" y="330200"/>
            <a:ext cx="8500716" cy="7460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Osiris" panose="02000600000000000000" pitchFamily="2" charset="0"/>
                <a:ea typeface="+mj-ea"/>
                <a:cs typeface="+mj-cs"/>
              </a:defRPr>
            </a:lvl1pPr>
          </a:lstStyle>
          <a:p>
            <a:r>
              <a:rPr lang="en-GB" sz="1800" b="1" dirty="0">
                <a:solidFill>
                  <a:schemeClr val="accent1"/>
                </a:solidFill>
              </a:rPr>
              <a:t>2024 Index Highlights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  <a:latin typeface="F37 Neuro" pitchFamily="2" charset="0"/>
                <a:ea typeface="+mn-ea"/>
                <a:cs typeface="+mn-cs"/>
              </a:rPr>
              <a:t>Recording the investment activity in New Space</a:t>
            </a:r>
          </a:p>
          <a:p>
            <a:br>
              <a:rPr lang="en-GB" sz="1200" dirty="0">
                <a:solidFill>
                  <a:schemeClr val="bg1"/>
                </a:solidFill>
                <a:latin typeface="F37 Neuro" pitchFamily="2" charset="77"/>
                <a:ea typeface="+mn-ea"/>
                <a:cs typeface="+mn-cs"/>
              </a:rPr>
            </a:br>
            <a:br>
              <a:rPr lang="en-GB" sz="1200" dirty="0">
                <a:solidFill>
                  <a:schemeClr val="bg1"/>
                </a:solidFill>
                <a:latin typeface="F37 Neuro" pitchFamily="2" charset="77"/>
                <a:ea typeface="+mn-ea"/>
                <a:cs typeface="+mn-cs"/>
              </a:rPr>
            </a:br>
            <a:br>
              <a:rPr lang="en-GB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6D173B-A8E8-00B8-84A8-43CB7D917092}"/>
              </a:ext>
            </a:extLst>
          </p:cNvPr>
          <p:cNvGrpSpPr/>
          <p:nvPr/>
        </p:nvGrpSpPr>
        <p:grpSpPr>
          <a:xfrm>
            <a:off x="571233" y="1665085"/>
            <a:ext cx="859944" cy="501606"/>
            <a:chOff x="-2054720" y="1262050"/>
            <a:chExt cx="1161054" cy="60764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F2CF210-039E-D15F-8958-9CF6B297FD63}"/>
                </a:ext>
              </a:extLst>
            </p:cNvPr>
            <p:cNvSpPr/>
            <p:nvPr/>
          </p:nvSpPr>
          <p:spPr>
            <a:xfrm>
              <a:off x="-2054720" y="1317968"/>
              <a:ext cx="1161054" cy="551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975" b="1">
                  <a:solidFill>
                    <a:schemeClr val="bg1"/>
                  </a:solidFill>
                </a:rPr>
                <a:t>TTM Investment ($bn)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3C2FB1A-AC31-4E13-DE21-481FC7CD915E}"/>
                </a:ext>
              </a:extLst>
            </p:cNvPr>
            <p:cNvSpPr/>
            <p:nvPr/>
          </p:nvSpPr>
          <p:spPr>
            <a:xfrm flipV="1">
              <a:off x="-2020326" y="1262050"/>
              <a:ext cx="1028476" cy="5538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GB" sz="130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C02E965-D778-104E-BF6F-598E67A96929}"/>
              </a:ext>
            </a:extLst>
          </p:cNvPr>
          <p:cNvGrpSpPr/>
          <p:nvPr/>
        </p:nvGrpSpPr>
        <p:grpSpPr>
          <a:xfrm>
            <a:off x="6373696" y="4086025"/>
            <a:ext cx="852579" cy="871006"/>
            <a:chOff x="5101413" y="3870795"/>
            <a:chExt cx="852579" cy="87100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BD19EA1-8CB1-6AAF-6CB2-4616C316C13C}"/>
                </a:ext>
              </a:extLst>
            </p:cNvPr>
            <p:cNvSpPr/>
            <p:nvPr/>
          </p:nvSpPr>
          <p:spPr>
            <a:xfrm>
              <a:off x="5120893" y="3926257"/>
              <a:ext cx="833099" cy="8155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975" b="1">
                  <a:solidFill>
                    <a:schemeClr val="bg1"/>
                  </a:solidFill>
                </a:rPr>
                <a:t>Quarterly Investment Trends: SpaceTech vs. General VC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CDE5CE6-8097-3C8D-F13E-AA12EB2ABBBF}"/>
                </a:ext>
              </a:extLst>
            </p:cNvPr>
            <p:cNvSpPr/>
            <p:nvPr/>
          </p:nvSpPr>
          <p:spPr>
            <a:xfrm rot="10800000" flipV="1">
              <a:off x="5101413" y="3870795"/>
              <a:ext cx="761748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GB" sz="130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CBF198-257B-AF6E-AFA8-6F73EC50E08B}"/>
              </a:ext>
            </a:extLst>
          </p:cNvPr>
          <p:cNvGrpSpPr/>
          <p:nvPr/>
        </p:nvGrpSpPr>
        <p:grpSpPr>
          <a:xfrm>
            <a:off x="571233" y="4086025"/>
            <a:ext cx="816950" cy="385443"/>
            <a:chOff x="484355" y="3741793"/>
            <a:chExt cx="816950" cy="35571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0D5DB87-C1B0-8117-47ED-4E69E5812326}"/>
                </a:ext>
              </a:extLst>
            </p:cNvPr>
            <p:cNvSpPr/>
            <p:nvPr/>
          </p:nvSpPr>
          <p:spPr>
            <a:xfrm>
              <a:off x="533190" y="3787964"/>
              <a:ext cx="768115" cy="3095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975" b="1">
                  <a:solidFill>
                    <a:schemeClr val="bg1"/>
                  </a:solidFill>
                </a:rPr>
                <a:t>TTM Deals (#)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3523D6E-2112-3631-E816-647B149D632E}"/>
                </a:ext>
              </a:extLst>
            </p:cNvPr>
            <p:cNvSpPr/>
            <p:nvPr/>
          </p:nvSpPr>
          <p:spPr>
            <a:xfrm flipV="1">
              <a:off x="484355" y="3741793"/>
              <a:ext cx="761751" cy="421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GB" sz="1300">
                <a:solidFill>
                  <a:schemeClr val="bg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972E662A-A4EE-A189-7FAF-BDB4C5503FE7}"/>
              </a:ext>
            </a:extLst>
          </p:cNvPr>
          <p:cNvSpPr/>
          <p:nvPr/>
        </p:nvSpPr>
        <p:spPr>
          <a:xfrm>
            <a:off x="1618427" y="1493657"/>
            <a:ext cx="44775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F37 Neuro" pitchFamily="2" charset="0"/>
              </a:rPr>
              <a:t>$8.6bn </a:t>
            </a:r>
            <a:r>
              <a:rPr lang="en-GB" b="1" dirty="0">
                <a:solidFill>
                  <a:schemeClr val="bg1"/>
                </a:solidFill>
                <a:latin typeface="F37 Neuro" pitchFamily="2" charset="0"/>
              </a:rPr>
              <a:t>invested in 2024</a:t>
            </a:r>
          </a:p>
          <a:p>
            <a:endParaRPr lang="en-GB" b="1" dirty="0">
              <a:solidFill>
                <a:schemeClr val="bg1"/>
              </a:solidFill>
              <a:latin typeface="F37 Neuro" pitchFamily="2" charset="0"/>
            </a:endParaRPr>
          </a:p>
          <a:p>
            <a:r>
              <a:rPr lang="en-GB" sz="3200" b="1" dirty="0">
                <a:solidFill>
                  <a:schemeClr val="bg1"/>
                </a:solidFill>
                <a:latin typeface="F37 Neuro" pitchFamily="2" charset="0"/>
              </a:rPr>
              <a:t>$6.9bn </a:t>
            </a:r>
            <a:r>
              <a:rPr lang="en-GB" b="1" dirty="0">
                <a:solidFill>
                  <a:schemeClr val="bg1"/>
                </a:solidFill>
                <a:latin typeface="F37 Neuro" pitchFamily="2" charset="0"/>
              </a:rPr>
              <a:t>invested in 2023</a:t>
            </a:r>
          </a:p>
          <a:p>
            <a:endParaRPr lang="en-GB" b="1" dirty="0">
              <a:solidFill>
                <a:schemeClr val="bg1"/>
              </a:solidFill>
              <a:latin typeface="F37 Neuro" pitchFamily="2" charset="0"/>
            </a:endParaRPr>
          </a:p>
          <a:p>
            <a:r>
              <a:rPr lang="en-GB" sz="3200" b="1" dirty="0">
                <a:solidFill>
                  <a:schemeClr val="bg1"/>
                </a:solidFill>
                <a:latin typeface="F37 Neuro" pitchFamily="2" charset="0"/>
              </a:rPr>
              <a:t>25%</a:t>
            </a:r>
            <a:r>
              <a:rPr lang="en-GB" b="1" dirty="0">
                <a:solidFill>
                  <a:schemeClr val="bg1"/>
                </a:solidFill>
                <a:latin typeface="F37 Neuro" pitchFamily="2" charset="0"/>
              </a:rPr>
              <a:t> Increase</a:t>
            </a:r>
          </a:p>
          <a:p>
            <a:endParaRPr lang="en-GB" b="1" dirty="0">
              <a:solidFill>
                <a:schemeClr val="bg1"/>
              </a:solidFill>
              <a:latin typeface="F37 Neuro" pitchFamily="2" charset="0"/>
            </a:endParaRPr>
          </a:p>
          <a:p>
            <a:endParaRPr lang="en-GB" b="1" dirty="0">
              <a:solidFill>
                <a:schemeClr val="bg1"/>
              </a:solidFill>
              <a:latin typeface="F37 Neuro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9F71AE6-5355-C301-DCBE-4A03FFBD67A4}"/>
              </a:ext>
            </a:extLst>
          </p:cNvPr>
          <p:cNvSpPr/>
          <p:nvPr/>
        </p:nvSpPr>
        <p:spPr>
          <a:xfrm>
            <a:off x="1618426" y="3947636"/>
            <a:ext cx="4050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>
                <a:solidFill>
                  <a:schemeClr val="bg1"/>
                </a:solidFill>
                <a:latin typeface="F37 Neuro" pitchFamily="2" charset="0"/>
              </a:rPr>
              <a:t>601 </a:t>
            </a:r>
            <a:r>
              <a:rPr lang="en-GB" b="1">
                <a:solidFill>
                  <a:schemeClr val="bg1"/>
                </a:solidFill>
                <a:latin typeface="F37 Neuro" pitchFamily="2" charset="0"/>
              </a:rPr>
              <a:t>deals in 2024</a:t>
            </a:r>
            <a:endParaRPr lang="en-GB" sz="2000" b="1">
              <a:solidFill>
                <a:schemeClr val="bg1"/>
              </a:solidFill>
              <a:latin typeface="F37 Neuro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8C7671D-68C0-BB43-BB4D-414D255260A6}"/>
              </a:ext>
            </a:extLst>
          </p:cNvPr>
          <p:cNvSpPr/>
          <p:nvPr/>
        </p:nvSpPr>
        <p:spPr>
          <a:xfrm>
            <a:off x="1618428" y="4715291"/>
            <a:ext cx="21563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>
                <a:solidFill>
                  <a:schemeClr val="bg1"/>
                </a:solidFill>
                <a:latin typeface="F37 Neuro" pitchFamily="2" charset="0"/>
              </a:rPr>
              <a:t>415 </a:t>
            </a:r>
            <a:r>
              <a:rPr lang="en-GB" b="1">
                <a:solidFill>
                  <a:schemeClr val="bg1"/>
                </a:solidFill>
                <a:latin typeface="F37 Neuro" pitchFamily="2" charset="0"/>
              </a:rPr>
              <a:t>deals in 2023</a:t>
            </a:r>
            <a:endParaRPr lang="en-GB" sz="2000" b="1">
              <a:solidFill>
                <a:schemeClr val="bg1"/>
              </a:solidFill>
              <a:latin typeface="F37 Neuro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E59FA0-24BF-BB3D-FBD0-397497E475DE}"/>
              </a:ext>
            </a:extLst>
          </p:cNvPr>
          <p:cNvSpPr/>
          <p:nvPr/>
        </p:nvSpPr>
        <p:spPr>
          <a:xfrm>
            <a:off x="1618428" y="5457969"/>
            <a:ext cx="1789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>
                <a:solidFill>
                  <a:schemeClr val="bg1"/>
                </a:solidFill>
                <a:latin typeface="F37 Neuro" pitchFamily="2" charset="0"/>
              </a:rPr>
              <a:t>45% </a:t>
            </a:r>
            <a:r>
              <a:rPr lang="en-GB" b="1">
                <a:solidFill>
                  <a:schemeClr val="bg1"/>
                </a:solidFill>
                <a:latin typeface="F37 Neuro" pitchFamily="2" charset="0"/>
              </a:rPr>
              <a:t>Increase</a:t>
            </a:r>
            <a:endParaRPr lang="en-GB" sz="1200">
              <a:solidFill>
                <a:schemeClr val="bg1"/>
              </a:solidFill>
              <a:latin typeface="F37 Neuro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E2BF26-6D64-DFEC-7384-055757A1DEA5}"/>
              </a:ext>
            </a:extLst>
          </p:cNvPr>
          <p:cNvCxnSpPr>
            <a:cxnSpLocks/>
          </p:cNvCxnSpPr>
          <p:nvPr/>
        </p:nvCxnSpPr>
        <p:spPr>
          <a:xfrm>
            <a:off x="7817956" y="5440554"/>
            <a:ext cx="3985268" cy="0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25A4344-9464-439E-91B6-388905C77FA4}"/>
              </a:ext>
              <a:ext uri="{147F2762-F138-4A5C-976F-8EAC2B608ADB}">
                <a16:predDERef xmlns:a16="http://schemas.microsoft.com/office/drawing/2014/main" pred="{13EA056C-1A9D-4AFF-ACF3-5451393084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746262"/>
              </p:ext>
            </p:extLst>
          </p:nvPr>
        </p:nvGraphicFramePr>
        <p:xfrm>
          <a:off x="5490608" y="3660187"/>
          <a:ext cx="6478201" cy="3065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318455-5DA1-3E20-CF5B-D34B9B4950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3191" y="6395142"/>
            <a:ext cx="1436748" cy="287539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A0C484B-6BFF-45E1-8D7A-4F36FD20CF9F}"/>
              </a:ext>
              <a:ext uri="{147F2762-F138-4A5C-976F-8EAC2B608ADB}">
                <a16:predDERef xmlns:a16="http://schemas.microsoft.com/office/drawing/2014/main" pred="{0A661BC5-957A-4D49-ADE4-67676DAE3A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241483"/>
              </p:ext>
            </p:extLst>
          </p:nvPr>
        </p:nvGraphicFramePr>
        <p:xfrm>
          <a:off x="5573425" y="251410"/>
          <a:ext cx="6312565" cy="3299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37957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>
            <a:extLst>
              <a:ext uri="{FF2B5EF4-FFF2-40B4-BE49-F238E27FC236}">
                <a16:creationId xmlns:a16="http://schemas.microsoft.com/office/drawing/2014/main" id="{0A4EC48B-84EB-C326-693F-BEA8898357AC}"/>
              </a:ext>
            </a:extLst>
          </p:cNvPr>
          <p:cNvSpPr txBox="1">
            <a:spLocks/>
          </p:cNvSpPr>
          <p:nvPr/>
        </p:nvSpPr>
        <p:spPr>
          <a:xfrm>
            <a:off x="479376" y="315379"/>
            <a:ext cx="8500716" cy="7460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Osiris" panose="02000600000000000000" pitchFamily="2" charset="0"/>
                <a:ea typeface="+mj-ea"/>
                <a:cs typeface="+mj-cs"/>
              </a:defRPr>
            </a:lvl1pPr>
          </a:lstStyle>
          <a:p>
            <a:r>
              <a:rPr lang="en-GB" sz="1800" b="1" dirty="0">
                <a:solidFill>
                  <a:schemeClr val="accent1"/>
                </a:solidFill>
              </a:rPr>
              <a:t>Once in a generation opportunity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b="1" dirty="0">
                <a:solidFill>
                  <a:schemeClr val="bg1"/>
                </a:solidFill>
                <a:latin typeface="F37 Neuro" pitchFamily="2" charset="0"/>
                <a:ea typeface="+mn-ea"/>
                <a:cs typeface="+mn-cs"/>
              </a:rPr>
              <a:t>M</a:t>
            </a:r>
            <a:r>
              <a:rPr lang="en-GB" sz="1800" dirty="0">
                <a:solidFill>
                  <a:schemeClr val="bg1"/>
                </a:solidFill>
                <a:latin typeface="F37 Neuro" pitchFamily="2" charset="0"/>
                <a:ea typeface="+mn-ea"/>
                <a:cs typeface="+mn-cs"/>
              </a:rPr>
              <a:t>ore capital in last 4 years than the rest of history</a:t>
            </a:r>
          </a:p>
          <a:p>
            <a:br>
              <a:rPr lang="en-GB" sz="1200" dirty="0">
                <a:solidFill>
                  <a:schemeClr val="bg1"/>
                </a:solidFill>
                <a:latin typeface="F37 Neuro" pitchFamily="2" charset="77"/>
                <a:ea typeface="+mn-ea"/>
                <a:cs typeface="+mn-cs"/>
              </a:rPr>
            </a:br>
            <a:br>
              <a:rPr lang="en-GB" sz="1200" dirty="0">
                <a:solidFill>
                  <a:schemeClr val="bg1"/>
                </a:solidFill>
                <a:latin typeface="F37 Neuro" pitchFamily="2" charset="77"/>
                <a:ea typeface="+mn-ea"/>
                <a:cs typeface="+mn-cs"/>
              </a:rPr>
            </a:br>
            <a:br>
              <a:rPr lang="en-GB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0D7606B-C134-9A9F-5C62-7D1FC93D4E51}"/>
              </a:ext>
            </a:extLst>
          </p:cNvPr>
          <p:cNvGrpSpPr/>
          <p:nvPr/>
        </p:nvGrpSpPr>
        <p:grpSpPr>
          <a:xfrm>
            <a:off x="571233" y="1668098"/>
            <a:ext cx="859944" cy="498593"/>
            <a:chOff x="-2054720" y="1262050"/>
            <a:chExt cx="1161054" cy="60399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5DE6713-1150-132D-0BFB-5EF195E26684}"/>
                </a:ext>
              </a:extLst>
            </p:cNvPr>
            <p:cNvSpPr/>
            <p:nvPr/>
          </p:nvSpPr>
          <p:spPr>
            <a:xfrm>
              <a:off x="-2054720" y="1317968"/>
              <a:ext cx="1161054" cy="548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975" b="1">
                  <a:solidFill>
                    <a:schemeClr val="bg1"/>
                  </a:solidFill>
                </a:rPr>
                <a:t>VC </a:t>
              </a:r>
              <a:br>
                <a:rPr lang="en-US" sz="975" b="1">
                  <a:solidFill>
                    <a:schemeClr val="bg1"/>
                  </a:solidFill>
                </a:rPr>
              </a:br>
              <a:r>
                <a:rPr lang="en-US" sz="975" b="1">
                  <a:solidFill>
                    <a:schemeClr val="bg1"/>
                  </a:solidFill>
                </a:rPr>
                <a:t>Investment </a:t>
              </a:r>
              <a:br>
                <a:rPr lang="en-US" sz="975" b="1">
                  <a:solidFill>
                    <a:schemeClr val="bg1"/>
                  </a:solidFill>
                </a:rPr>
              </a:br>
              <a:r>
                <a:rPr lang="en-US" sz="975" b="1">
                  <a:solidFill>
                    <a:schemeClr val="bg1"/>
                  </a:solidFill>
                </a:rPr>
                <a:t>($bn)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6108E7D-D74E-45BF-7C72-B8BF6185BD52}"/>
                </a:ext>
              </a:extLst>
            </p:cNvPr>
            <p:cNvSpPr/>
            <p:nvPr/>
          </p:nvSpPr>
          <p:spPr>
            <a:xfrm flipV="1">
              <a:off x="-2020326" y="1262050"/>
              <a:ext cx="1028476" cy="5538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GB" sz="130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9AB5E7-A12D-27E1-4D2C-7CD3BF80D0FE}"/>
              </a:ext>
            </a:extLst>
          </p:cNvPr>
          <p:cNvGrpSpPr/>
          <p:nvPr/>
        </p:nvGrpSpPr>
        <p:grpSpPr>
          <a:xfrm>
            <a:off x="1374484" y="1466447"/>
            <a:ext cx="4756315" cy="2133692"/>
            <a:chOff x="2467666" y="1586438"/>
            <a:chExt cx="3265580" cy="1843633"/>
          </a:xfrm>
        </p:grpSpPr>
        <p:graphicFrame>
          <p:nvGraphicFramePr>
            <p:cNvPr id="33" name="Chart 32">
              <a:extLst>
                <a:ext uri="{FF2B5EF4-FFF2-40B4-BE49-F238E27FC236}">
                  <a16:creationId xmlns:a16="http://schemas.microsoft.com/office/drawing/2014/main" id="{0900BC96-AA49-D328-979A-66DEF4814C18}"/>
                </a:ext>
              </a:extLst>
            </p:cNvPr>
            <p:cNvGraphicFramePr/>
            <p:nvPr/>
          </p:nvGraphicFramePr>
          <p:xfrm>
            <a:off x="2467666" y="1586438"/>
            <a:ext cx="3171118" cy="18436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CF41835-5D90-03D4-878A-152AB6C6EAC1}"/>
                </a:ext>
              </a:extLst>
            </p:cNvPr>
            <p:cNvSpPr txBox="1"/>
            <p:nvPr/>
          </p:nvSpPr>
          <p:spPr>
            <a:xfrm>
              <a:off x="2855052" y="3234640"/>
              <a:ext cx="428813" cy="155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69">
                  <a:solidFill>
                    <a:schemeClr val="bg1"/>
                  </a:solidFill>
                </a:rPr>
                <a:t>(5 </a:t>
              </a:r>
              <a:r>
                <a:rPr lang="en-GB" sz="569" err="1">
                  <a:solidFill>
                    <a:schemeClr val="bg1"/>
                  </a:solidFill>
                </a:rPr>
                <a:t>yrs</a:t>
              </a:r>
              <a:r>
                <a:rPr lang="en-GB" sz="569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4D4269B-801B-7C9A-FDE8-6CD1930C3434}"/>
                </a:ext>
              </a:extLst>
            </p:cNvPr>
            <p:cNvSpPr txBox="1"/>
            <p:nvPr/>
          </p:nvSpPr>
          <p:spPr>
            <a:xfrm>
              <a:off x="3987232" y="3234640"/>
              <a:ext cx="483367" cy="155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69">
                  <a:solidFill>
                    <a:schemeClr val="bg1"/>
                  </a:solidFill>
                </a:rPr>
                <a:t>(5 yrs)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BCC4803-058A-C320-BB36-89FC2506FF76}"/>
                </a:ext>
              </a:extLst>
            </p:cNvPr>
            <p:cNvSpPr txBox="1"/>
            <p:nvPr/>
          </p:nvSpPr>
          <p:spPr>
            <a:xfrm>
              <a:off x="4601742" y="3233615"/>
              <a:ext cx="428813" cy="155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69">
                  <a:solidFill>
                    <a:schemeClr val="bg1"/>
                  </a:solidFill>
                </a:rPr>
                <a:t>(5 yrs)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F5B596-69A5-5555-FC16-4C9154B908CE}"/>
                </a:ext>
              </a:extLst>
            </p:cNvPr>
            <p:cNvSpPr txBox="1"/>
            <p:nvPr/>
          </p:nvSpPr>
          <p:spPr>
            <a:xfrm>
              <a:off x="5226119" y="3236736"/>
              <a:ext cx="507127" cy="155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569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0D47031-BFBF-B8CE-7426-532CB004E2F4}"/>
              </a:ext>
            </a:extLst>
          </p:cNvPr>
          <p:cNvGrpSpPr/>
          <p:nvPr/>
        </p:nvGrpSpPr>
        <p:grpSpPr>
          <a:xfrm>
            <a:off x="6373696" y="4089039"/>
            <a:ext cx="852579" cy="630941"/>
            <a:chOff x="5101413" y="3870795"/>
            <a:chExt cx="852579" cy="63094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8F4361E-1E1C-D978-39EC-8654962F7CDD}"/>
                </a:ext>
              </a:extLst>
            </p:cNvPr>
            <p:cNvSpPr/>
            <p:nvPr/>
          </p:nvSpPr>
          <p:spPr>
            <a:xfrm>
              <a:off x="5120893" y="3926257"/>
              <a:ext cx="833099" cy="5754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975" b="1">
                  <a:solidFill>
                    <a:schemeClr val="bg1"/>
                  </a:solidFill>
                </a:rPr>
                <a:t>Investment by taxonomy ($bn)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338B9E9-8756-87F6-A90C-863651A4FA52}"/>
                </a:ext>
              </a:extLst>
            </p:cNvPr>
            <p:cNvSpPr/>
            <p:nvPr/>
          </p:nvSpPr>
          <p:spPr>
            <a:xfrm rot="10800000" flipV="1">
              <a:off x="5101413" y="3870795"/>
              <a:ext cx="761748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GB" sz="130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2089243-E2D1-EA82-238E-D85A257024A5}"/>
              </a:ext>
            </a:extLst>
          </p:cNvPr>
          <p:cNvGrpSpPr/>
          <p:nvPr/>
        </p:nvGrpSpPr>
        <p:grpSpPr>
          <a:xfrm>
            <a:off x="571233" y="4089041"/>
            <a:ext cx="816950" cy="745541"/>
            <a:chOff x="484355" y="3741793"/>
            <a:chExt cx="816950" cy="68803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E9A0C72-897B-A599-3C87-70D18D67FD59}"/>
                </a:ext>
              </a:extLst>
            </p:cNvPr>
            <p:cNvSpPr/>
            <p:nvPr/>
          </p:nvSpPr>
          <p:spPr>
            <a:xfrm>
              <a:off x="533190" y="3787964"/>
              <a:ext cx="768115" cy="6418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975" b="1">
                  <a:solidFill>
                    <a:schemeClr val="bg1"/>
                  </a:solidFill>
                </a:rPr>
                <a:t>Number of deals by stage (12 months rolling)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26DE4DE-62A7-4B29-C2A0-10294005FB83}"/>
                </a:ext>
              </a:extLst>
            </p:cNvPr>
            <p:cNvSpPr/>
            <p:nvPr/>
          </p:nvSpPr>
          <p:spPr>
            <a:xfrm flipV="1">
              <a:off x="484355" y="3741793"/>
              <a:ext cx="761751" cy="421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GB" sz="130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9A2721-A448-949B-8ACC-338F271D356A}"/>
              </a:ext>
            </a:extLst>
          </p:cNvPr>
          <p:cNvGrpSpPr/>
          <p:nvPr/>
        </p:nvGrpSpPr>
        <p:grpSpPr>
          <a:xfrm>
            <a:off x="6302804" y="1664835"/>
            <a:ext cx="922487" cy="741231"/>
            <a:chOff x="4931467" y="1498473"/>
            <a:chExt cx="922487" cy="741231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9CAFFBA-DFF3-CB6F-E1AA-81A72EDF559E}"/>
                </a:ext>
              </a:extLst>
            </p:cNvPr>
            <p:cNvSpPr/>
            <p:nvPr/>
          </p:nvSpPr>
          <p:spPr>
            <a:xfrm>
              <a:off x="4931467" y="1544193"/>
              <a:ext cx="922487" cy="6955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975" b="1">
                  <a:solidFill>
                    <a:schemeClr val="bg1"/>
                  </a:solidFill>
                </a:rPr>
                <a:t>Annual </a:t>
              </a:r>
              <a:br>
                <a:rPr lang="en-US" sz="975" b="1">
                  <a:solidFill>
                    <a:schemeClr val="bg1"/>
                  </a:solidFill>
                </a:rPr>
              </a:br>
              <a:r>
                <a:rPr lang="en-US" sz="975" b="1">
                  <a:solidFill>
                    <a:schemeClr val="bg1"/>
                  </a:solidFill>
                </a:rPr>
                <a:t>deal</a:t>
              </a:r>
              <a:br>
                <a:rPr lang="en-US" sz="975" b="1">
                  <a:solidFill>
                    <a:schemeClr val="bg1"/>
                  </a:solidFill>
                </a:rPr>
              </a:br>
              <a:r>
                <a:rPr lang="en-US" sz="975" b="1">
                  <a:solidFill>
                    <a:schemeClr val="bg1"/>
                  </a:solidFill>
                </a:rPr>
                <a:t>Tracker (12 months rolling) 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D8EC4BF-86D9-FBE7-16DF-70FB4F5B6810}"/>
                </a:ext>
              </a:extLst>
            </p:cNvPr>
            <p:cNvSpPr/>
            <p:nvPr/>
          </p:nvSpPr>
          <p:spPr>
            <a:xfrm rot="10800000" flipV="1">
              <a:off x="5002359" y="1498473"/>
              <a:ext cx="761748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GB" sz="1300">
                <a:solidFill>
                  <a:schemeClr val="bg1"/>
                </a:solidFill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0CBAB4E-327A-CD40-3736-22683045F2EC}"/>
              </a:ext>
            </a:extLst>
          </p:cNvPr>
          <p:cNvSpPr txBox="1"/>
          <p:nvPr/>
        </p:nvSpPr>
        <p:spPr>
          <a:xfrm>
            <a:off x="2781692" y="3373954"/>
            <a:ext cx="624565" cy="179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69">
                <a:solidFill>
                  <a:schemeClr val="bg1"/>
                </a:solidFill>
              </a:rPr>
              <a:t>(5 </a:t>
            </a:r>
            <a:r>
              <a:rPr lang="en-GB" sz="569" err="1">
                <a:solidFill>
                  <a:schemeClr val="bg1"/>
                </a:solidFill>
              </a:rPr>
              <a:t>yrs</a:t>
            </a:r>
            <a:r>
              <a:rPr lang="en-GB" sz="569">
                <a:solidFill>
                  <a:schemeClr val="bg1"/>
                </a:solidFill>
              </a:rPr>
              <a:t>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5ED404E-8452-499D-B1E8-8E586C1FBD97}"/>
              </a:ext>
              <a:ext uri="{147F2762-F138-4A5C-976F-8EAC2B608ADB}">
                <a16:predDERef xmlns:a16="http://schemas.microsoft.com/office/drawing/2014/main" pred="{ED92ED15-BF49-4998-9B41-67F7377DDBBF}"/>
              </a:ext>
            </a:extLst>
          </p:cNvPr>
          <p:cNvGraphicFramePr>
            <a:graphicFrameLocks/>
          </p:cNvGraphicFramePr>
          <p:nvPr/>
        </p:nvGraphicFramePr>
        <p:xfrm>
          <a:off x="7110828" y="1237211"/>
          <a:ext cx="4866328" cy="2592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8A28A1D-53E3-4420-A0F1-0887B58D3A40}"/>
              </a:ext>
              <a:ext uri="{147F2762-F138-4A5C-976F-8EAC2B608ADB}">
                <a16:predDERef xmlns:a16="http://schemas.microsoft.com/office/drawing/2014/main" pred="{9CB9D209-A073-4D9C-AE25-469314712A9C}"/>
              </a:ext>
            </a:extLst>
          </p:cNvPr>
          <p:cNvGraphicFramePr>
            <a:graphicFrameLocks/>
          </p:cNvGraphicFramePr>
          <p:nvPr/>
        </p:nvGraphicFramePr>
        <p:xfrm>
          <a:off x="1494370" y="3907781"/>
          <a:ext cx="4958932" cy="2943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EFB4B27-6715-493B-861A-0166A22ED798}"/>
              </a:ext>
              <a:ext uri="{147F2762-F138-4A5C-976F-8EAC2B608ADB}">
                <a16:predDERef xmlns:a16="http://schemas.microsoft.com/office/drawing/2014/main" pred="{DC52052D-32D7-46F0-8FDB-B7E613A3F2D8}"/>
              </a:ext>
            </a:extLst>
          </p:cNvPr>
          <p:cNvGraphicFramePr>
            <a:graphicFrameLocks/>
          </p:cNvGraphicFramePr>
          <p:nvPr/>
        </p:nvGraphicFramePr>
        <p:xfrm>
          <a:off x="7259571" y="3913758"/>
          <a:ext cx="4932429" cy="2827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8001E7A-DF6B-B1B1-910C-03DE08BEA8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23191" y="6395142"/>
            <a:ext cx="1436748" cy="28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28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0D2F79B-3CEF-9E64-556B-CD92B109D2F1}"/>
              </a:ext>
            </a:extLst>
          </p:cNvPr>
          <p:cNvSpPr txBox="1"/>
          <p:nvPr/>
        </p:nvSpPr>
        <p:spPr>
          <a:xfrm>
            <a:off x="263352" y="257653"/>
            <a:ext cx="73490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latin typeface="+mj-lt"/>
              </a:rPr>
              <a:t>Q3 25 Index Highlights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  <a:latin typeface="F37 Neuro" pitchFamily="2" charset="0"/>
              </a:rPr>
              <a:t>Recording the investment activity in New Space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B0DAE4D-5E5C-3DCE-904C-A5C02EBB45B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3191" y="6395142"/>
            <a:ext cx="1436748" cy="2875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89CE37-7A58-53A4-F78F-FF3448BAC02A}"/>
              </a:ext>
            </a:extLst>
          </p:cNvPr>
          <p:cNvSpPr txBox="1"/>
          <p:nvPr/>
        </p:nvSpPr>
        <p:spPr>
          <a:xfrm>
            <a:off x="506134" y="1044892"/>
            <a:ext cx="3691831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$3.5bn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F37 Neuro" pitchFamily="2" charset="0"/>
              </a:rPr>
              <a:t>invested in Q3 2025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F37 Neuro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F37 Neuro" pitchFamily="2" charset="0"/>
              </a:rPr>
              <a:t>$10.4bn invested in the Trailing Twelve Months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F37 Neuro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F37 Neuro" pitchFamily="2" charset="0"/>
              </a:rPr>
              <a:t>$30m average deal size in Q3 2025 ($25.5m in Q2 2025)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F37 Neuro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F37 Neuro" pitchFamily="2" charset="0"/>
              </a:rPr>
              <a:t>$336m biggest deal closed </a:t>
            </a:r>
            <a:r>
              <a:rPr lang="en-GB" sz="2000" dirty="0">
                <a:solidFill>
                  <a:schemeClr val="bg1"/>
                </a:solidFill>
                <a:latin typeface="F37 Neuro" pitchFamily="2" charset="0"/>
              </a:rPr>
              <a:t>(Galactic Energy Aerospace Technology)</a:t>
            </a:r>
          </a:p>
          <a:p>
            <a:endParaRPr lang="en-GB" sz="2400" dirty="0">
              <a:solidFill>
                <a:schemeClr val="bg1"/>
              </a:solidFill>
              <a:latin typeface="F37 Neuro" pitchFamily="2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019166D-790B-131E-5F04-04CDEE96EE14}"/>
              </a:ext>
              <a:ext uri="{147F2762-F138-4A5C-976F-8EAC2B608ADB}">
                <a16:predDERef xmlns:a16="http://schemas.microsoft.com/office/drawing/2014/main" pred="{0A661BC5-957A-4D49-ADE4-67676DAE3A39}"/>
              </a:ext>
            </a:extLst>
          </p:cNvPr>
          <p:cNvGraphicFramePr>
            <a:graphicFrameLocks/>
          </p:cNvGraphicFramePr>
          <p:nvPr/>
        </p:nvGraphicFramePr>
        <p:xfrm>
          <a:off x="4520462" y="764704"/>
          <a:ext cx="7704856" cy="257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85EAD97-79A7-D57D-1EBF-60094E2790B4}"/>
              </a:ext>
              <a:ext uri="{147F2762-F138-4A5C-976F-8EAC2B608ADB}">
                <a16:predDERef xmlns:a16="http://schemas.microsoft.com/office/drawing/2014/main" pred="{13EA056C-1A9D-4AFF-ACF3-545139308487}"/>
              </a:ext>
            </a:extLst>
          </p:cNvPr>
          <p:cNvGraphicFramePr>
            <a:graphicFrameLocks/>
          </p:cNvGraphicFramePr>
          <p:nvPr/>
        </p:nvGraphicFramePr>
        <p:xfrm>
          <a:off x="4596825" y="3258821"/>
          <a:ext cx="7255935" cy="2574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7025F77-446B-DE73-B335-FF0B59F4A771}"/>
              </a:ext>
            </a:extLst>
          </p:cNvPr>
          <p:cNvSpPr txBox="1"/>
          <p:nvPr/>
        </p:nvSpPr>
        <p:spPr>
          <a:xfrm>
            <a:off x="4717960" y="5892580"/>
            <a:ext cx="7351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Q3 2025 has been </a:t>
            </a:r>
            <a:r>
              <a:rPr lang="en-GB" b="1" dirty="0">
                <a:solidFill>
                  <a:schemeClr val="bg1"/>
                </a:solidFill>
              </a:rPr>
              <a:t>the largest in terms of investment on record </a:t>
            </a:r>
            <a:r>
              <a:rPr lang="en-GB" dirty="0">
                <a:solidFill>
                  <a:schemeClr val="bg1"/>
                </a:solidFill>
              </a:rPr>
              <a:t>at $3.5bn, surpassing the prior all-time high of Q2 2021 at $3.37bn!</a:t>
            </a:r>
          </a:p>
        </p:txBody>
      </p:sp>
    </p:spTree>
    <p:extLst>
      <p:ext uri="{BB962C8B-B14F-4D97-AF65-F5344CB8AC3E}">
        <p14:creationId xmlns:p14="http://schemas.microsoft.com/office/powerpoint/2010/main" val="2897811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pace_Grad_1_Dark-3.png">
            <a:extLst>
              <a:ext uri="{FF2B5EF4-FFF2-40B4-BE49-F238E27FC236}">
                <a16:creationId xmlns:a16="http://schemas.microsoft.com/office/drawing/2014/main" id="{A2F67AC1-78C2-2666-4B0A-2A5A58C04EE1}"/>
              </a:ext>
            </a:extLst>
          </p:cNvPr>
          <p:cNvPicPr>
            <a:picLocks noGrp="1"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5" y="-10923"/>
            <a:ext cx="12192000" cy="685800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7B3459A-4176-B2EF-BF7E-98C0B0DD12A1}"/>
              </a:ext>
            </a:extLst>
          </p:cNvPr>
          <p:cNvCxnSpPr>
            <a:cxnSpLocks/>
          </p:cNvCxnSpPr>
          <p:nvPr/>
        </p:nvCxnSpPr>
        <p:spPr>
          <a:xfrm>
            <a:off x="3722077" y="441132"/>
            <a:ext cx="474784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B99B18A-4F85-95E2-40D6-8D88BBCEDA01}"/>
              </a:ext>
            </a:extLst>
          </p:cNvPr>
          <p:cNvCxnSpPr/>
          <p:nvPr/>
        </p:nvCxnSpPr>
        <p:spPr>
          <a:xfrm>
            <a:off x="3722077" y="434728"/>
            <a:ext cx="2160001" cy="0"/>
          </a:xfrm>
          <a:prstGeom prst="line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D05C12C-8323-7F29-B3D8-F05826EDD19C}"/>
              </a:ext>
            </a:extLst>
          </p:cNvPr>
          <p:cNvSpPr txBox="1"/>
          <p:nvPr/>
        </p:nvSpPr>
        <p:spPr>
          <a:xfrm>
            <a:off x="335360" y="464868"/>
            <a:ext cx="8424936" cy="222391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/>
                <a:ea typeface="+mn-ea"/>
                <a:cs typeface="+mn-cs"/>
              </a:rPr>
              <a:t>Seraphim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/>
                <a:ea typeface="+mn-ea"/>
                <a:cs typeface="+mn-cs"/>
              </a:rPr>
              <a:t>spaceTech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/>
                <a:ea typeface="+mn-ea"/>
                <a:cs typeface="+mn-cs"/>
              </a:rPr>
              <a:t> Investment tracker (TTM):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202CDB-6761-C3C3-4F63-7C77563DE5A6}"/>
              </a:ext>
            </a:extLst>
          </p:cNvPr>
          <p:cNvSpPr txBox="1"/>
          <p:nvPr/>
        </p:nvSpPr>
        <p:spPr>
          <a:xfrm>
            <a:off x="335360" y="5180419"/>
            <a:ext cx="933644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SpaceTech continues to outperform general VC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Sustained growth in both $ invested and # deals over last year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Contrast with continued declining investment cadence in wider VC market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BC05C66-1847-E7F8-6CCE-4FF4F4F4005A}"/>
              </a:ext>
              <a:ext uri="{147F2762-F138-4A5C-976F-8EAC2B608ADB}">
                <a16:predDERef xmlns:a16="http://schemas.microsoft.com/office/drawing/2014/main" pred="{13EA056C-1A9D-4AFF-ACF3-545139308487}"/>
              </a:ext>
            </a:extLst>
          </p:cNvPr>
          <p:cNvGraphicFramePr>
            <a:graphicFrameLocks/>
          </p:cNvGraphicFramePr>
          <p:nvPr/>
        </p:nvGraphicFramePr>
        <p:xfrm>
          <a:off x="313904" y="1052736"/>
          <a:ext cx="11182696" cy="3927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0D54978-0C3A-30F3-12E7-1E7A4B871AA0}"/>
              </a:ext>
            </a:extLst>
          </p:cNvPr>
          <p:cNvSpPr/>
          <p:nvPr/>
        </p:nvSpPr>
        <p:spPr>
          <a:xfrm>
            <a:off x="2666685" y="1268760"/>
            <a:ext cx="2358398" cy="686916"/>
          </a:xfrm>
          <a:prstGeom prst="wedgeRoundRectCallout">
            <a:avLst>
              <a:gd name="adj1" fmla="val 58260"/>
              <a:gd name="adj2" fmla="val 119288"/>
              <a:gd name="adj3" fmla="val 16667"/>
            </a:avLst>
          </a:prstGeom>
          <a:noFill/>
          <a:ln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Massive increase in both $ and #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SpaceTech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VC deals since 2020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DC0E735-05FB-6CFC-F6B8-4595ECF9585F}"/>
              </a:ext>
            </a:extLst>
          </p:cNvPr>
          <p:cNvSpPr/>
          <p:nvPr/>
        </p:nvSpPr>
        <p:spPr>
          <a:xfrm>
            <a:off x="6638845" y="1240366"/>
            <a:ext cx="2553499" cy="507006"/>
          </a:xfrm>
          <a:prstGeom prst="wedgeRoundRectCallout">
            <a:avLst>
              <a:gd name="adj1" fmla="val 57213"/>
              <a:gd name="adj2" fmla="val 176181"/>
              <a:gd name="adj3" fmla="val 16667"/>
            </a:avLst>
          </a:prstGeom>
          <a:noFill/>
          <a:ln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SpaceTech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outpacing general VC in last few years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61768B-8D6D-1E30-7AF4-E20F5B8AC9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23191" y="6395142"/>
            <a:ext cx="1436748" cy="28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06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C552B-2689-ADDA-CD37-FC0709088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723C89-A95B-1D4F-45E5-1E97A8DC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/>
            <a:fld id="{355F9927-066A-4E42-B902-7FE3DF2732F9}" type="slidenum">
              <a:rPr lang="en-GB" smtClean="0"/>
              <a:pPr algn="r" defTabSz="914400"/>
              <a:t>9</a:t>
            </a:fld>
            <a:endParaRPr lang="en-GB"/>
          </a:p>
        </p:txBody>
      </p:sp>
      <p:pic>
        <p:nvPicPr>
          <p:cNvPr id="3" name="Aqua_Grad_1_Dark-3.png">
            <a:extLst>
              <a:ext uri="{FF2B5EF4-FFF2-40B4-BE49-F238E27FC236}">
                <a16:creationId xmlns:a16="http://schemas.microsoft.com/office/drawing/2014/main" id="{DC2AC380-FFE5-EB47-FE19-5FDB40C6FA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4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7F5E44-3D94-4A5E-6485-9C188ABC0608}"/>
              </a:ext>
            </a:extLst>
          </p:cNvPr>
          <p:cNvSpPr txBox="1"/>
          <p:nvPr/>
        </p:nvSpPr>
        <p:spPr>
          <a:xfrm>
            <a:off x="362131" y="384481"/>
            <a:ext cx="7347624" cy="396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/>
                <a:ea typeface="Calibri" panose="020F0502020204030204" pitchFamily="34" charset="0"/>
                <a:cs typeface="Times New Roman" panose="02020603050405020304" pitchFamily="18" charset="0"/>
              </a:rPr>
              <a:t>Sector developments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69AE31-8EAA-EEED-7596-14769AF56551}"/>
              </a:ext>
            </a:extLst>
          </p:cNvPr>
          <p:cNvSpPr txBox="1"/>
          <p:nvPr/>
        </p:nvSpPr>
        <p:spPr>
          <a:xfrm>
            <a:off x="362131" y="974855"/>
            <a:ext cx="4176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/>
                <a:ea typeface="+mn-ea"/>
                <a:cs typeface="+mn-cs"/>
              </a:rPr>
              <a:t>SpaceTech Investment Overview (TTM to Q2 2025)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EAFDE-230D-107D-4B61-B88CC13FEB2E}"/>
              </a:ext>
            </a:extLst>
          </p:cNvPr>
          <p:cNvSpPr txBox="1"/>
          <p:nvPr/>
        </p:nvSpPr>
        <p:spPr>
          <a:xfrm>
            <a:off x="368985" y="1916832"/>
            <a:ext cx="536697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</a:rPr>
              <a:t>🚀 Q2 marked the second largest quarter of investment into SpaceTech on record, with a total of </a:t>
            </a:r>
            <a:r>
              <a:rPr lang="en-US" b="1" dirty="0">
                <a:solidFill>
                  <a:schemeClr val="bg1"/>
                </a:solidFill>
              </a:rPr>
              <a:t>$3.1bn</a:t>
            </a:r>
            <a:r>
              <a:rPr lang="en-US" dirty="0">
                <a:solidFill>
                  <a:schemeClr val="bg1"/>
                </a:solidFill>
              </a:rPr>
              <a:t> deployed — up from $2bn in Q1.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🏗️ Focus remained on capital-intensive sectors: </a:t>
            </a:r>
            <a:r>
              <a:rPr lang="en-US" b="1" dirty="0">
                <a:solidFill>
                  <a:schemeClr val="bg1"/>
                </a:solidFill>
              </a:rPr>
              <a:t>hardware, infrastructure, launch, satellites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💰 Largest deal: </a:t>
            </a:r>
            <a:r>
              <a:rPr lang="en-US" b="1" dirty="0">
                <a:solidFill>
                  <a:schemeClr val="bg1"/>
                </a:solidFill>
              </a:rPr>
              <a:t>Impulse Space $300M Series C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🌎US captured </a:t>
            </a:r>
            <a:r>
              <a:rPr lang="en-US" b="1" dirty="0">
                <a:solidFill>
                  <a:schemeClr val="bg1"/>
                </a:solidFill>
              </a:rPr>
              <a:t>70%</a:t>
            </a:r>
            <a:r>
              <a:rPr lang="en-US" dirty="0">
                <a:solidFill>
                  <a:schemeClr val="bg1"/>
                </a:solidFill>
              </a:rPr>
              <a:t> of global SpaceTech investment.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📈 Series </a:t>
            </a:r>
            <a:r>
              <a:rPr lang="en-US" b="1" dirty="0">
                <a:solidFill>
                  <a:schemeClr val="bg1"/>
                </a:solidFill>
              </a:rPr>
              <a:t>B &amp; C rounds made up 65%</a:t>
            </a:r>
            <a:r>
              <a:rPr lang="en-US" dirty="0">
                <a:solidFill>
                  <a:schemeClr val="bg1"/>
                </a:solidFill>
              </a:rPr>
              <a:t> of total investment — a record high, signaling strong investor appetite for early-growth companies.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67C1D4-5E14-37D5-EBA3-22EDC69FD399}"/>
              </a:ext>
            </a:extLst>
          </p:cNvPr>
          <p:cNvSpPr txBox="1"/>
          <p:nvPr/>
        </p:nvSpPr>
        <p:spPr>
          <a:xfrm>
            <a:off x="6048226" y="933073"/>
            <a:ext cx="4176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/>
                <a:ea typeface="+mn-ea"/>
                <a:cs typeface="+mn-cs"/>
              </a:rPr>
              <a:t>Milestones &amp; Market Trends (Q3)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2457E8-19E4-7E3D-5731-C4DB53B9418B}"/>
              </a:ext>
            </a:extLst>
          </p:cNvPr>
          <p:cNvSpPr txBox="1"/>
          <p:nvPr/>
        </p:nvSpPr>
        <p:spPr>
          <a:xfrm>
            <a:off x="6048226" y="1670336"/>
            <a:ext cx="604867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>
                <a:solidFill>
                  <a:schemeClr val="bg1"/>
                </a:solidFill>
              </a:rPr>
              <a:t>📡 </a:t>
            </a:r>
            <a:r>
              <a:rPr lang="en-GB" b="1" dirty="0">
                <a:solidFill>
                  <a:schemeClr val="bg1"/>
                </a:solidFill>
              </a:rPr>
              <a:t>Satellite constellation race heats up,</a:t>
            </a:r>
            <a:r>
              <a:rPr lang="en-GB" dirty="0">
                <a:solidFill>
                  <a:schemeClr val="bg1"/>
                </a:solidFill>
              </a:rPr>
              <a:t> SpaceX spends $17B on spectrum licenses, Amazon’s Project Kuiper continues mass liftoff – hitting fifth successful launch in September</a:t>
            </a:r>
          </a:p>
          <a:p>
            <a:pPr>
              <a:buNone/>
            </a:pPr>
            <a:endParaRPr lang="en-GB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dirty="0">
                <a:solidFill>
                  <a:schemeClr val="bg1"/>
                </a:solidFill>
              </a:rPr>
              <a:t>📊 </a:t>
            </a:r>
            <a:r>
              <a:rPr lang="en-GB" b="1" dirty="0">
                <a:solidFill>
                  <a:schemeClr val="bg1"/>
                </a:solidFill>
              </a:rPr>
              <a:t>IPO momentum builds,</a:t>
            </a:r>
            <a:r>
              <a:rPr lang="en-GB" dirty="0">
                <a:solidFill>
                  <a:schemeClr val="bg1"/>
                </a:solidFill>
              </a:rPr>
              <a:t> Firefly hits $9.8B valuation in August after IPO, following on from Voyager and Karman Holdings</a:t>
            </a:r>
          </a:p>
          <a:p>
            <a:pPr>
              <a:buNone/>
            </a:pPr>
            <a:endParaRPr lang="en-GB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dirty="0">
                <a:solidFill>
                  <a:schemeClr val="bg1"/>
                </a:solidFill>
              </a:rPr>
              <a:t>🔮 </a:t>
            </a:r>
            <a:r>
              <a:rPr lang="en-GB" b="1" dirty="0" err="1">
                <a:solidFill>
                  <a:schemeClr val="bg1"/>
                </a:solidFill>
              </a:rPr>
              <a:t>Defense</a:t>
            </a:r>
            <a:r>
              <a:rPr lang="en-GB" b="1" dirty="0">
                <a:solidFill>
                  <a:schemeClr val="bg1"/>
                </a:solidFill>
              </a:rPr>
              <a:t> &amp; infrastructure drive growth,</a:t>
            </a:r>
            <a:r>
              <a:rPr lang="en-GB" dirty="0">
                <a:solidFill>
                  <a:schemeClr val="bg1"/>
                </a:solidFill>
              </a:rPr>
              <a:t> ICEYE lands multiple 9-figure </a:t>
            </a:r>
            <a:r>
              <a:rPr lang="en-GB" dirty="0" err="1">
                <a:solidFill>
                  <a:schemeClr val="bg1"/>
                </a:solidFill>
              </a:rPr>
              <a:t>defense</a:t>
            </a:r>
            <a:r>
              <a:rPr lang="en-GB" dirty="0">
                <a:solidFill>
                  <a:schemeClr val="bg1"/>
                </a:solidFill>
              </a:rPr>
              <a:t> contracts in Q3</a:t>
            </a:r>
          </a:p>
          <a:p>
            <a:pPr>
              <a:buNone/>
            </a:pPr>
            <a:endParaRPr lang="en-GB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dirty="0">
                <a:solidFill>
                  <a:schemeClr val="bg1"/>
                </a:solidFill>
              </a:rPr>
              <a:t>🚀 </a:t>
            </a:r>
            <a:r>
              <a:rPr lang="en-GB" b="1" dirty="0">
                <a:solidFill>
                  <a:schemeClr val="bg1"/>
                </a:solidFill>
              </a:rPr>
              <a:t>Historic launch:</a:t>
            </a:r>
            <a:r>
              <a:rPr lang="en-GB" dirty="0">
                <a:solidFill>
                  <a:schemeClr val="bg1"/>
                </a:solidFill>
              </a:rPr>
              <a:t> SpaceX’s Starship, the world’s most powerful rocket, pushes sub-$100/kg payload costs closer to reality</a:t>
            </a:r>
          </a:p>
          <a:p>
            <a:pPr>
              <a:buNone/>
            </a:pPr>
            <a:endParaRPr lang="en-GB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dirty="0">
                <a:solidFill>
                  <a:schemeClr val="bg1"/>
                </a:solidFill>
              </a:rPr>
              <a:t>🌐 </a:t>
            </a:r>
            <a:r>
              <a:rPr lang="en-GB" b="1" dirty="0">
                <a:solidFill>
                  <a:schemeClr val="bg1"/>
                </a:solidFill>
              </a:rPr>
              <a:t>Record pace:</a:t>
            </a:r>
            <a:r>
              <a:rPr lang="en-GB" dirty="0">
                <a:solidFill>
                  <a:schemeClr val="bg1"/>
                </a:solidFill>
              </a:rPr>
              <a:t> 149 launches in H1 — averaging a liftoff to orbit every 28 hours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2161132-02A5-36D1-89A6-EC6DAED3BD5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23191" y="6395142"/>
            <a:ext cx="1436748" cy="28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995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TOCALGOID" val="Standard"/>
  <p:tag name="UPSLIDETOCMASTERID" val="Blank4 24 2019"/>
  <p:tag name="UPSLIDETOCMASTERNAME" val="Blank"/>
  <p:tag name="UPSLIDETOCMASTERLASTEDITIONDATE" val="637437275744437088"/>
  <p:tag name="UPSLIDE" val="Gre02322_UpSLide_14-12-2017"/>
  <p:tag name="TEMPLATESHORTNAMETAG" val="Seraphim Space"/>
  <p:tag name="TEMPLATEFULLNAMETAG" val="Seraphim Space"/>
  <p:tag name="UPSLIDEVERSION" val="6.9.0.0"/>
  <p:tag name="UPSLIDEPRINTFACINGPAGESDESIGN" val="Layout: Seraphim Space - Dark"/>
  <p:tag name="UPSLIDEPRINTFACINGPAGESLAYOUT" val="Blank"/>
  <p:tag name="UPSLIDEFOOTNOTEOPTIONS" val="{&#10;  &quot;Multiline&quot;: true,&#10;  &quot;Enabled&quot;: true&#10;}"/>
  <p:tag name="UPSLIDEFOOTNOTESHAPE" val="{&#10;  &quot;Data&quot;: &quot;UEsDBBQABgAIAAAAIQC75UiUBQEAAB4CAAATAAAAW0NvbnRlbnRfVHlwZXNdLnhtbKSRvU7DMBSFdyTewfKKEqcMCKEmHfgZgaE8wMW+SSwc27JvS/v23KTJgkoXFsu+P+c7Ol5vDoMTe0zZBl/LVVlJgV4HY31Xy4/tS3EvRSbwBlzwWMsjZrlprq/W22PELHjb51r2RPFBqax7HCCXIaLnThvSAMTP1KkI+gs6VLdVdad08ISeCho1ZLN+whZ2jsTzgcsnJwldluLxNDiyagkxOquB2Knae/OLUsyEkjenmdzbmG/YhlRnCWPnb8C898bRJGtQvEOiVxjYhtLOxs8AySiT4JuDystlVV4WPeM6tK3VaILeDZxIOSsuti/jidNGNZ3/J08yC1dNv9v8AAAA//8DAFBLAwQUAAYACAAAACEArTA/8cEAAAAyAQAACwAAAF9yZWxzLy5yZWxzhI/NCsIwEITvgu8Q9m7TehCRpr2I4FX0AdZk2wbbJGTj39ubi6AgeJtl2G9m6vYxjeJGka13CqqiBEFOe2Ndr+B03C3WIDihMzh6RwqexNA281l9oBFTfuLBBhaZ4ljBkFLYSMl6oAm58IFcdjofJ0z5jL0MqC/Yk1yW5UrGTwY0X0yxNwri3lQgjs+Qk/+zfddZTVuvrxO59CNCmoj3vCwjMfaUFOjRhrPHaN4Wv0VV5OYgm1p+LW1eAAAA//8DAFBLAwQUAAYACAAAACEAKQ+yN7oDAADNDwAAHwAAAGNsaXBib2FyZC9kcmF3aW5ncy9kcmF3aW5nMS54bWzsl81u4zYQx+8F+g4CTy0KRdaHJdlYZRE7VrBA0Abr7APQFG0LoSiXpL32LhbovW/ZJ+kMRUVeb7uH9upLQork8M/fDMfDN2+PjfAOXOm6lQUJb0bE45K1VS03BfnwXPo58bShsqKilbwgJ67J29sff3hDpxtFd9uaeWBB6iktyNaY3TQINNvyhuqbdscljK1b1VADXbUJKkU/guVGBNFolAYNrSW5HUzdU0O9var/gynRshdezak8UA0mBZuef3EaBfv/lulUHh7Ubrl7Uqic/Xp4Ul5dFQTISdoAIhK4ATcNusHFqs1g4LhWDc5v12vvaK2c8K+1wY/GY/BxnMdRmoAnGIzFk3SUJG6T7W/dsjhM4jSLiAcT0jCaxCNngm0X3zcC0joJ0DiTpXcoSh6+PWf4etBn0Ddrj15mfQidR21wFcq2XvxcltFsvCgTv4SWn4xmiT9bJBO/jOJ8EWXlPIrTL7g6TKdMcWogCt9VfUSF6TfuamqmWt2uzQ1rmwCY1Yz3UQUxFSZdTFmHfB6NZ5Psbpz4o8l96E/uk9RP81nml4vFOC/vF/PyDnbv3AOarZv6UwAN61o8DzQQg2eOcFq4JG7JAEe7YLjw5b86BQF9x6+vLqHTndLmgbeNh42CKM6MhU0PwLpT3k+x/mrLWojuey/KHJfWl6i+OuGsFfyH48CtB5PbVn0i3ke4ywXRv++p4sQT76S2oWj6huobq74h9828FQWBmFNG2CYEBpUMDBZkZVXK9m5v2nXtlHb7ogKhzdKcBMd2xddP3V2C1nvQJSjmHi79D0tHepgiDiJEVzRUPVqFVGwgbwniwZxnulp+KkgyziC7WFl2CqePcqZe0HFg29TSdWHKFraCfPS0lwxQhFa0U6HBUpijnReuMDWiTdSrW1FXiNl2MNfxuQCaFGCYYx8cX82yu3rmtONryiBD/NJIX5juCnN6McBpN8D0xQDTAw7gZMPV8bBMDyIa0PQQrnwQiuMTD3wmYZKgc698EIrjkwx8wjgL0yugKVwwpOIAjc8A5VFu08M1gpCKA5QOgKIohwC6XjGIIKTiAGVngLIktj9U1whCKg5QPgBCOtckDdXSQSAVB2hyBigdZ9ckbQEhla4iOistbd2LuPobZl9VFqQ6LzQfZvDIxXrP5quqVsa+wRD4V3WcfdkO1d5q8w/VHhTvYBuXmtu//vjzp/BnfP11j4tOIajCL6/l+F7z5e49VPZd3d7V6zADn2DBxUPWLnUPb3wtn/dv/wYAAP//AwBQSwMEFAAGAAgAAAAhAJDX9nUbBAAALA8AABoAAABjbGlwYm9hcmQvdGhlbWUvdGhlbWUxLnhtbMxXS2/cNhC+F+h/IHhPVtr3GpaDjW2hh6YBuil65krUo6YeIOk4/vcdkiJF7srxAz5kDwtq9HH4cWb4jXj56UfD0HfKRd21CY4/RhjRNuvyui0T/M+39MMWIyFJmxPWtTTBj1TgT1e//3ZJLjJW98eO8PxbRRuKwFErLkiCKyn7i9lMZGAm4mPX0xbeFR1viIRHXs5yTh5ggYbN5lG0njWkbvEVeJTK0S2Dv1YKZcgYPyg3FLWkgdUPlJO+qht06ElG9Zz8LlZIwcvjNePoO2EJjubRJl7i2dXljFwMACbPcan+DbgBkN/Nz/1F69vlzvnTACbPcdv9ze3+s/OnASTLYDdTa2928fWA9UBmeO57EW33+yjAe/4XE5z3+1WI1yDjf3mGX66XN6ndowcyw9UZPk0/711MPJAZrs/w15tlvLI58UAVq9u7M3SaetFxkKJjf0zCA+cjCrLvKkgtUXStfK6eGvJfx1MAqgmMyLpF8rGnBdRbgr+KmtdCJYFcUOK9MKZMnJiAQOCvqdunnaeLDfqL3vPudf5Hl7DauEO93ybc7teiqDOK9HnFGlAzdpCPjP4p9H5Fx+o8BaN6qQ8wdYeqr2A41F+AKznRcxDv5L+1rA4V6SFWsV6hFIPrUqC+E3A2tXnSt1qU3Tdfutwc4ziO4GeiIYgc7dHK2SE/0qDXm8EIYXDutQKUWkssATX3NSS8xUISiwkSG2t8hoTe2buw2E2w2Cr3NlVaPyF1LhRAzWUFThMiSupXS5gCk5DICKO5ypORT5tdlRw7fpdMPxXMoAJAyW0FjJneKa5Pbk/tzpTaCzIdkPDKLSShI6MPvahITofqVNaX0HhtrndjSgN6KhR6PajvkcZm+zMWb801zCtOtIG1vlKwFj0keL2AFoMy0ie4AK2EYdND7Yi2xIiwEr4oMsnNgX+LsvRcyBsiKhNwLTpGDZpaUo5Y3SRYbd+lgbVaQzS3eA6C8MuS24Gs/GrkIOlhkmlR0Ez6afcsKtLmERTeaMXkWz397WA1s7uHdB+q/AEd2T3/m0CJrTaxCmBeCwmtxkQzr7knZGP9ncjVILvBB6MpIrUWYX1Fho7ii7mBaxF1dPSTi4H3NOwZAuqFZGiEx1I1WD+oQTd1rctweLLrPj9J7cYTzbFnBqqiuua0igUrvKv0e6xsiEHT/A5vpPtUcndW606+E1yXgIC7+Ll+96qG4FEbFwuoKcbnMqw0e7CGvcNu8BlqL2kSnuqvrduTuLkeMbkcGN/U+WHeadWCqbBflzrSU3e3L6RHxzJOMNytMJI/YAS3MQy2ubLNlQ1GcOWCdmHuSQkeBtYC743FYRbWsrCYpbUsrWVlLStrWVvLGiN9oYCLqrpLYGTvC9DDhvvF8G0RXnCv/gcAAP//AwBQSwMEFAAGAAgAAAAhAJxmRkG7AAAAJAEAACoAAABjbGlwYm9hcmQvZHJhd2luZ3MvX3JlbHMvZHJhd2luZzEueG1sLnJlbHOEj80KwjAQhO+C7xD2btJ6EJEmvYjQq9QHCMk2LTY/JFHs2xvoRUHwsjCz7DezTfuyM3liTJN3HGpaAUGnvJ6c4XDrL7sjkJSl03L2DjksmKAV201zxVnmcpTGKSRSKC5xGHMOJ8aSGtHKRH1AVzaDj1bmIqNhQaq7NMj2VXVg8ZMB4otJOs0hdroG0i+hJP9n+2GYFJ69elh0+UcEy6UXFqCMBjMHSldnnTUtXYGJhn39Jt4AAAD//wMAUEsBAi0AFAAGAAgAAAAhALvlSJQFAQAAHgIAABMAAAAAAAAAAAAAAAAAAAAAAFtDb250ZW50X1R5cGVzXS54bWxQSwECLQAUAAYACAAAACEArTA/8cEAAAAyAQAACwAAAAAAAAAAAAAAAAA2AQAAX3JlbHMvLnJlbHNQSwECLQAUAAYACAAAACEAKQ+yN7oDAADNDwAAHwAAAAAAAAAAAAAAAAAgAgAAY2xpcGJvYXJkL2RyYXdpbmdzL2RyYXdpbmcxLnhtbFBLAQItABQABgAIAAAAIQCQ1/Z1GwQAACwPAAAaAAAAAAAAAAAAAAAAABcGAABjbGlwYm9hcmQvdGhlbWUvdGhlbWUxLnhtbFBLAQItABQABgAIAAAAIQCcZkZBuwAAACQBAAAqAAAAAAAAAAAAAAAAAGoKAABjbGlwYm9hcmQvZHJhd2luZ3MvX3JlbHMvZHJhd2luZzEueG1sLnJlbHNQSwUGAAAAAAUABQBnAQAAbQsAAAAA&quot;,&#10;  &quot;Left&quot;: 247.533234,&#10;  &quot;Top&quot;: 482.62204&#10;}"/>
  <p:tag name="UPSLIDEFOOTNOTEPREVIEW" val="{&#10;  &quot;Data&quot;: &quot;iVBORw0KGgoAAAANSUhEUgAAA8sAAABQCAYAAAAuuOeyAAAABGdBTUEAALGPC/xhBQAAAAlwSFlzAAAXEQAAFxEByibzPwAAEBBJREFUeF7t3TGIHEe+x/HVrLQzRomwemBDhRcqdKjwwgsVKlTo8AIHzpwYFArMA4Xi4A7xnFxkLlQo85LDkXAkDA8k7gVytu/3q/nXuKe7uqd6e1er3fl+oNipf9W/q2eW895f1d1zdG5316eLk/WLxap5eXRn/TCi9SL/1rJ5dfTFl19FtB75V5t/dO/eYtk8J5/8ufm3V82jCE5A/gXkPyO/+Sef38zPb7n+cwQnIP9q8x+sFqv1d+STPzf/+OT+XyI4Afnz85tvDz3/eNn862rWn8CFlv5jfRbtTYSr7eav30a4GvlXnK8/1OTn/Oad/8cXQ1XIJ5/8a5yvP7Tkb/M/kn/N8pfN1+S38u+uT2OoCvnkk399849X6ydz8idxRd5abPIf207+e/KvXf4r8rf5+mN9714MVSGffPI/o/zpf6yfk7/NPyP/2uW3/7GI/JP7f4qhKuSTT/5nlD/x6ubFyf2/zsmfxJdueUdOC71X+zrC1cgn/5Dzfeky+Sn/o3dJIlqP/Hn5+uOk3H+T7/z1dxGtRz755B9u/ur0Afkp38XG84jWI39e/t316fHJ+jX5yj9Zv4hovbn5AAAAAAAAAAAAAAAAAAAAAAAAAAAAAFDh+KR57CdnT30AMAAAAAAAN9Ki9cRtf3tGhAEAAAAAOFwqkt/kYlntY4QBAAAAADhcKpCftorl6V9vBQAAAADAjXRn/fD2qnkUPQAAAAAAcH5316eLk/WLxap56Yo7ogAAAAAAHC4/Eax1DfebCAMAAAAAcLhcILeK5XcRBgAAAADgcPlG58Vy/VaF8nu1pxEGAAAAAAAAAAAAAAAAAAAAAAAAAAAAAAAAAAAAgMtxdnb2Wu2Dmr2OMAAAAADgUKgY/HFTE549VXOR2LVTLLqv9nt0R6Xs/X6L6Xn+lRanXn9zGunnD2rfxBAAAAAA4FCoGPQO6i/x+psoEHOzbrHsOfZDhAbFvF/U2sfstu9jep5/KcVy7bE153e19Hl8KunMLul9D7mKNQEAAADgsh2fNI+PV+snR0cPVhGaTsVSLnxfRmhHjPUKKsVcUP4c3UEp+zMpyGrPpXbeRTqUNQEAAADgMi2WzTO1M7dby+ZVhKdTsbS9BDtCO2KsV1Ap5t3iD9EdlLI/k4Ks9lxq512kQ1kTAAAAAC6TiuQ3uVhW+xjh6VQs/aw2eP9xKqcKBZViP3kguoM8R6oLstL8HFPL91T7svH2fc4u+PPDuMyFfPvS7nwP8o4Y3lKoOE92LjdXP5+D+efg+/NYzLHeXPfTSEcMe9w856Va+zjFKwFMY7PWNHXbn6mvInBO8R9UAAAAAOBzoQL5aatYfh7h6VQA/eYW3R6NWa8YVMz3GtvofcsxZ7CY7CrNj5iL+ly8uRj+McZy4eefPicXlX5Plgpm/cz3Ydv2/mmPtSlWnKe2LRL1+lc18z8WeCz9o4H8GlO2HNsMDc/V69FzS9HN+3ZzAevxfNxewazYRazpmOXPNF99sPdKAgAAAAC4cnfWD2+vmkfROx8XQGqD9x6nEqlQ7Cr2/WbokxXLVjoP652/Yt4N/Sm6SZpZcS5D8xTLReN219rc34Q3Bbz59Sa0f65FbOj9+b3s7Oqqnwro6Cbqz15T/VxEdz+74jEAAAAA4Oa4uz5dnKxfLFaNd2FtsIAcGx8by2LOPt2d1G4BZ8WCfmysK+aOnq8NzVNscBdecRev7UvDq+ea+lZacyiedtSjm6g7e031vTNdvCxf8dGrEAAAAADgWvMTwfI13GGwgBwbHxvLYk77kuZSa1/mbN0CrhfLFPfl2eY18qXHkx5W1jU0byhujnswupPmmvtSvaZjHohu4r7MWlP9wa/N8lwnRBcAAAAAbhYVydung4VigWVj42NjWc2cttL8UqxNYy6SvXPa5l3Q7qXLtvdchuYNxc1xD0Z30lxzX6rXdMwD0U3cl1lrRmxUTAUAAACAm8U3Oi+W67cqlt9H/VMssGxsfGwsq5nTVppfig3RPN9bm+/d3XnoVsT2Hmdo3lDcHPdgdCfNNfelek3HPBDdxH2ZtWbERq8EiKkAAAAAcHOp+LFigWVj4zE2+sCnmDN4/K7S/FIsU3zokutJxWTb0DzFxu4J3hmbMtfUt9KaQ/HS+5u9pvreoS9ehg0AAAAAB0OFkYuo3tceZRqzUrHmXUb7VE/DLp2DvwLJdp7cbIqle5mjm7gvex8GFvNK613207BLT/W20rmUiuXZa6qfjivfRGhLMe84V/8uAQAAAODaUvHjpx8XdyNNY1Yq1vKTtHtFVVvMqS6wSvNLsUzx/J3ALo7zpcL5oV/d4+S5Lio9r3juacbwenu/xzhzbDNUNbd4bilSOBfHPBDdLYVmran2VC3f/52P4d91Pu5OIQ4AAAAAN5KKn2LRlXlMqou1Ls+RYuFZUppfirVpzEWdd8gzv+5dHq6YC0EX0n7is/V2pC3Gxtbze8/HcGE5e67ixXOL170cxzwQ3R0xdu41Ta99jFw0e9yF9eg/jAAAAADAjaECyDuHNmnHUPO90zh4+TYAAAAAANdaKpUHdlmHnCcHAAAAAIBrQ0WvL7H9EN29NLfqfmUAAAAAAD6145Pm8fFq/eTo6MEqQuejotdPS/Y9qsWvYerSPBfLo18ZBQAAAADAp7ZYNs/UztxuLZtXEQYAAAAA4HCpSH6Ti2W1jxEGAAAAAOBwqUB+2iqWn0cYAAAAAIADd2f98PaqeRQ9AAAAAABwfnfXp4uT9YvFqnnpijuiAAAAAAAcLj8RrHUN95sI4xOIp46fRXdQzPvgufI6wgAAAACAy+ICuVUsv1Mx9uOmJvvjq6P02l8n5e9f/t0D8dP9ne9WVt9F3e/R3Utzn6r97By17Fe1H2LKjab3ubdYznPi5w9qfJ81AAAAAFw23+i8WK7fqlB+r+bi1TuYv8RwLpTtNzUX0i7Y/DPvdH4fUz33m01of7GrOfm4Pk4+rr+z2cWy3fjvbtZ7rCmW0z9MRPeT8DnJJ93Bvoo1AQAAAKCKipVc7L6MkGMuXnu7xYq5sHYh92uEkoj9HN1Bzou52x3sTLG8m3qjd1H1/mqKZbvxhetVrAkAAAAAVVSslC7BtmIR47gHo5uo68uzP0R3kPNksDiK8Z+ieyPp/VEsh6tYEwAAAACqqFhJ9w9HN0klzEAR47gHo5uo+1M3VuI5MlYs93acM421LwP37rTPozhfcc/1JeTZ4D3Rivs4+bj+OfS+zXN92Xh7/nZHvktj/ly65+zPu/hZxXjJzrmrX3XO5rGYY7257qeRjhj2uHnOlPc9a01Tt/r3DQAAAAAXTgWIi8rfopuoP/hQKcV7u8gx30bvW9Z4vgx70qXWmu81zQVTvn/aervZiuW5LkrzPdE5tnNPtPr5XmkXtZ6bin7ZuczcIu7izc3re37O7xWOio2dx1Cx7EviPdc816/d2rv+U85571y9Lq4Zwx63Ke/7ItbMn9Pe3zcAAAAAXAoXIGp77zc2zfM9y9bdKcwP7tpXLOd55iI9F0NjO8q5qNq5PFv9fKxtAezXm1CxiEs7upLW0s88d/uwMnN/E+4V1ta731r9VEhGN1E/H7v3eSg2uLOceVx6u8WKVZ+zX29Ck95faU2b+r7Pvab61b9vAAAAALg0UYD0iqQSzcu7hr3iNuJ7j6M5Lri929i+TNpcfA3tVBa/mkrxnV3x6Bd3HxX3ut6xTLvaMXdnRz1T3OfS3W23UjGZLimObqLu2Hn05nd5XEprVZ/zlLmmvpXWHIoPve9Za6pf/fsGAAAAgEuj4sN6xVCX52ymlnePY2zvcbqU4x1D70h699J2Cmb1HS9+jZLiOwWbX0vVOYzNddyD0U3cl958xzwQ3cR9qT52l8eltFYxbo57MLqTz8F9qV7TMQ9EN3FfZq2pfvXvGwAAAABKjk+ax8er9ZOjowerCE3n4kOKBU6m8Xx57eAlsDE+epx9lN/bkU1H3SOmTjqHsbmOezC6ifvSm++YB6KbuC/Vx+7yuJTWKsbNcQ9Gd/I5uC/Vazrmgegm7susNSM2KqYCAAAAQM9i2TxTO3O7tWxeRXi6qD+KBY5pbG+hbDFn7DjeQfb9umP3Jw8VVO2HXfVaTN17Dm1jcx33YHQT96U33zEPRDdxX6qP3eVxKa1VjJvjHozu5HNwX6rXdMwD0U3cl1lrRqzq9w0AAAAAXSqS3+RiWe1jhKdT8WFDBU5VoWz75mls7wOaNNZ7+JW6vte1eFlul+b1dqYzxafcs9wbU99qi8ax8+jN7/K4lNaqPucpc019K605FB9637PWVL/69w0AAAAAXYuT+3/dFsurpvdcrGoqTFzElL52aEqh7B0/2/c0bBdCbqUHhOUnbe+ci/qpKJPe100p5uJ3W2zpdT7nwadQS1pbP/PcuU+LLhWNe88jukUel9Ja1efs15vQpPfXeyp6xKe+73OvqX717xsAAAAAir748qvby/Wfo3c+Kj789OHujl8uejzWuww22raY0Wt/h7D1Cpw2jeeiyQ9xyt/D6+YCKT/ga+cY6ruIdoFtOcfr5SdzdwszF1TmojTPzbFusZaPMfidwFnEq4pGU2jsPM5VLJviU855ytztZ6Tmuen3kCLT3vesNdUm/b4BAAAA4OLcXZ8uTtYvvCX9n//83/+4AomRJJUk+20LKL92ILqjNM0FkQvIXBCZd7d9jH33M+ec9MRktWJxrriLLx8zc6FV3PVW3MfNhbqPP1SkWnXRaDHWPmf3z72znHlMbe85m8fUat6fi1SfW56bvuc4Xp/nfZ97TdNrH6P92Q3+vgEAAADgQviJYPka7pd/+8f/pnJkxo6dcl2M9nYOAQAAAAC4NlQkt58O9i6Vyq1dvanm5gMAAAAAcOVur5pHi+X6rQrl92q+FNaXuBaf3ryP8qruVwYAAAAA4FpRoesHb73++9//+7+Ol82//KjtGNpLeS6W04Ozjk+ax1Pz2z6L/JP162t9/p9D/qr59ujowSrC1cifm3//L7eWzT/JJ39e/vo78q9fvp/2eej5m/9+8vnNyl82z46O7t2LcDXyZ+avmkfK9y2S5JM/J/85+dPz691ZP9Qi+dLsM//hjpE6h56/On1Afit/tX4SI3XIn5fvh/Ytm4/kb/LVvo6ROuSTT/7h5qu4JL+Vn/7BbQryLyD/HfmRnwrGKcgnf07+BC6OWgu5DT6ZuuQG5k/7Y/PFl1+R38qfujtN/rz8zj/2HHx+2l2ZgHzyyb85+VP/z9Km2Cb/j/Y8RuqQfxH5fxTbh56/al7GSB3yyZ+TP1X6Oikt5EuRz7ONfaPy9eFHuBr55JN/jfP1B5789Mfm377SIcLVyL/ifBWYyvX/YSD/5P6fIlyNfPLJv875zbfkO3/91psvEa526PkAAAAAAAAAAAAAAAAAAAAAAAAAAAAAAAAAAAAAAAAAAAAAAAAAAAAAAAAAAAAAAAAAAAAAAAAAAAAAAAAAgM/I0dH/AzVDcvy8TcZAAAAAAElFTkSuQmCC&quot;&#10;}"/>
  <p:tag name="UPSLIDETOCOPTIONS" val="&lt;?xml version=&quot;1.0&quot; encoding=&quot;utf-16&quot;?&gt;&#10;&lt;TocContentOptions xmlns:xsd=&quot;http://www.w3.org/2001/XMLSchema&quot; xmlns:xsi=&quot;http://www.w3.org/2001/XMLSchema-instance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true&lt;/ContainsPrentLessSubsections&gt;&#10;    &lt;ContainsAppendix&gt;true&lt;/ContainsAppendix&gt;&#10;    &lt;ContainsUnNumberedSections&gt;true&lt;/ContainsUnNumberedSections&gt;&#10;    &lt;SlideTitle&gt;Table of contents&lt;/SlideTitle&gt;&#10;  &lt;/TocSlidesOptions&gt;&#10;  &lt;SectionSlideOptions&gt;&#10;    &lt;ContainsOwnSubSection&gt;fals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true&lt;/ContainsOwnSlides&gt;&#10;    &lt;ContainsParentSection&gt;true&lt;/ContainsParentSection&gt;&#10;    &lt;ContainsOtherSections&gt;false&lt;/ContainsOtherSections&gt;&#10;    &lt;containsAppendix&gt;false&lt;/containsAppendix&gt;&#10;    &lt;containsUnnumberedSections&gt;false&lt;/containsUnnumberedSections&gt;&#10;    &lt;SlideTitle&gt;Sub-section&lt;/SlideTitle&gt;&#10;  &lt;/SubSectionSlideOptions&gt;&#10;  &lt;UsedSlideLayouts&gt;&#10;    &lt;TocSlidesLayout&gt;&#10;      &lt;DesignName&gt;Layout: Seraphim Space - Dark&lt;/DesignName&gt;&#10;      &lt;LayoutName&gt;Contents&lt;/LayoutName&gt;&#10;    &lt;/TocSlidesLayout&gt;&#10;    &lt;SectionLayout&gt;&#10;      &lt;DesignName&gt;Layout: Seraphim Space - Dark&lt;/DesignName&gt;&#10;      &lt;LayoutName&gt;Section Divider&lt;/LayoutName&gt;&#10;    &lt;/SectionLayout&gt;&#10;    &lt;SubsectionLayout&gt;&#10;      &lt;DesignName&gt;Title: Seraphim Space - Hero (Dark)&lt;/DesignName&gt;&#10;      &lt;LayoutName&gt;Title 7 (Hero Dark)&lt;/LayoutName&gt;&#10;    &lt;/SubsectionLayout&gt;&#10;    &lt;AppendixLayout&gt;&#10;      &lt;DesignName /&gt;&#10;      &lt;LayoutName /&gt;&#10;    &lt;/AppendixLayout&gt;&#10;    &lt;TitleSliLayout&gt;&#10;      &lt;DesignName&gt;Title: Seraphim Space - Hero (Dark)&lt;/DesignName&gt;&#10;      &lt;LayoutName&gt;Title 1 (Hero Dark)&lt;/LayoutName&gt;&#10;    &lt;/TitleSliLayout&gt;&#10;  &lt;/UsedSlideLayouts&gt;&#10;  &lt;ActiveReminders&gt;&#10;    &lt;MigrationVersion&gt;6.8.47.1&lt;/MigrationVersion&gt;&#10;  &lt;/ActiveReminders&gt;&#10;  &lt;HardRefreshRequired&gt;false&lt;/HardRefreshRequired&gt;&#10;  &lt;CustomAlgoOptions&gt;&#10;    &lt;CustomBaseAlgoOptions&gt;&#10;      &lt;UseSlideTitleAsSubSectionMarker&gt;false&lt;/UseSlideTitleAsSubSectionMarker&gt;&#10;      &lt;SlideTitleAsSectionMarker&gt;&#10;        &lt;UseTitleAsReminder&gt;false&lt;/UseTitleAsReminder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0&lt;/BannerFillR&gt;&#10;        &lt;BannerFillG&gt;0&lt;/BannerFillG&gt;&#10;        &lt;BannerFillB&gt;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1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 /&gt;&#10;        &lt;BeforeSecNum /&gt;&#10;        &lt;ZeroBeforeSecNum&gt;true&lt;/ZeroBeforeSecNum&gt;&#10;        &lt;AfterSubSecNum /&gt;&#10;        &lt;BeforeSubSecNum /&gt;&#10;      &lt;/Scripts&gt;&#10;      &lt;Lines&gt;&#10;        &lt;UseLineBelowSections&gt;false&lt;/UseLineBelowSections&gt;&#10;        &lt;LineBelowSection&gt;&#10;          &lt;XOffset&gt;0&lt;/XOffset&gt;&#10;          &lt;YOffset&gt;0&lt;/YOffset&gt;&#10;          &lt;Weight&gt;0&lt;/Weight&gt;&#10;          &lt;R&gt;0&lt;/R&gt;&#10;          &lt;G&gt;0&lt;/G&gt;&#10;          &lt;B&gt;0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6.4976387&lt;/SpaceBeforeSections&gt;&#10;          &lt;SpaceBeforeSubSections&gt;10.9984255&lt;/SpaceBeforeSubSections&gt;&#10;          &lt;SpaceBeforeSlides&gt;5.49921274&lt;/SpaceBeforeSlides&gt;&#10;        &lt;/ManualSpacing&gt;&#10;        &lt;ManualSpacingSections&gt;&#10;          &lt;SpaceBeforeSections&gt;16.4976387&lt;/SpaceBeforeSections&gt;&#10;          &lt;SpaceBeforeSubSections&gt;10.9984255&lt;/SpaceBeforeSubSections&gt;&#10;          &lt;SpaceBeforeSlides&gt;5.49921274&lt;/SpaceBeforeSlides&gt;&#10;        &lt;/ManualSpacingSections&gt;&#10;        &lt;ManualSpacingSubSections&gt;&#10;          &lt;SpaceBeforeSections&gt;16.4976387&lt;/SpaceBeforeSections&gt;&#10;          &lt;SpaceBeforeSubSections&gt;10.9984255&lt;/SpaceBeforeSubSections&gt;&#10;          &lt;SpaceBeforeSlides&gt;5.49921274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UserPresentationOptions&gt;&#10;    &lt;SubSectionsHaveSlide xsi:nil=&quot;true&quot; /&gt;&#10;    &lt;SectionDividersContainOwnSubSections xsi:nil=&quot;true&quot; /&gt;&#10;    &lt;SectionDividersContainOwnSlideTitles xsi:nil=&quot;true&quot; /&gt;&#10;    &lt;SubSectionDividersContainOwnSlideTitles xsi:nil=&quot;true&quot; /&gt;&#10;    &lt;TOCSlidesContainSubsectionTitles xsi:nil=&quot;true&quot; /&gt;&#10;    &lt;TOCSlidesContainSlideTitles xsi:nil=&quot;true&quot; /&gt;&#10;    &lt;DisplayRemindersOnSlides&gt;true&lt;/DisplayRemindersOnSlides&gt;&#10;    &lt;SectionsHaveSlide&gt;true&lt;/SectionsHaveSlide&gt;&#10;    &lt;DoNotCountHiddenSlidesInPagination&gt;false&lt;/DoNotCountHiddenSlidesInPagination&gt;&#10;  &lt;/UserPresentationOptions&gt;&#10;  &lt;XmlSubSectionsHaveSlide&gt;false&lt;/XmlSubSectionsHaveSlide&gt;&#10;  &lt;AllowDuplicateTitleSlides&gt;tru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ArabicAndLetters&lt;/NumType&gt;&#10;  &lt;/NumberingOptionForAppendix&gt;&#10;&lt;/TocContentOptions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fd86423e-ae81-4bfd-a232-9971dfa67659"/>
  <p:tag name="UPSLIDESHAPELIBITEMEDITIONDATE" val="638427368765907297"/>
  <p:tag name="UPSLIDESHAPELIBITEMLASTCREATOR" val="KimyaHaghighatJoo"/>
  <p:tag name="UPSLIDESHAPELIBITEMNAME" val="Picture 6"/>
  <p:tag name="UPSLIDESTOREDSHAPELOCATION" val="c:\customization\libraries\UpSlideTemplate.lib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Plot area"/>
  <p:tag name="TOCTEMPLATESHAPEDESCRIPTION" val="Sets vertical position of Table of Content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LIDEINDEX"/>
  <p:tag name="TOCTEMPLATESHAPENAME" val="Slide number"/>
  <p:tag name="TOCTEMPLATESHAPEDESCRIPTION" val="Sets shape format for slide number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Slide title"/>
  <p:tag name="TOCTEMPLATESHAPEDESCRIPTION" val="Sets shape format for slide title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Subsection title"/>
  <p:tag name="TOCTEMPLATESHAPEDESCRIPTION" val="Sets shape format for subsection title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04"/>
  <p:tag name="SLIDEINDEX" val="304"/>
  <p:tag name="NAME" val="SUBSECTIONINDEX"/>
  <p:tag name="TOCTEMPLATESHAPENAME" val="Subsection slide number"/>
  <p:tag name="TOCTEMPLATESHAPEDESCRIPTION" val="Sets shape format for subsection slide number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Subsection number"/>
  <p:tag name="TOCTEMPLATESHAPEDESCRIPTION" val="Sets shape format for subsection numbers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INDEX"/>
  <p:tag name="TOCTEMPLATESHAPENAME" val="Section slide number"/>
  <p:tag name="TOCTEMPLATESHAPEDESCRIPTION" val="Sets shape format for section slide number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TITLE"/>
  <p:tag name="TOCTEMPLATESHAPENAME" val="Section title"/>
  <p:tag name="TOCTEMPLATESHAPEDESCRIPTION" val="Sets shape format for section title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UM"/>
  <p:tag name="TOCTEMPLATESHAPENAME" val="Section number"/>
  <p:tag name="TOCTEMPLATESHAPEDESCRIPTION" val="Sets shape format for section number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add3c28a-46b1-40a4-b1fe-993328c52a4f"/>
  <p:tag name="UPSLIDESHAPELIBITEMEDITIONDATE" val="638427383738602547"/>
  <p:tag name="UPSLIDESHAPELIBITEMLASTCREATOR" val="KimyaHaghighatJoo"/>
  <p:tag name="UPSLIDESHAPELIBITEMNAME" val="Seraphim Space Ventures (Black)"/>
  <p:tag name="UPSLIDESTOREDSHAPELOCATION" val="c:\customization\libraries\Logos\Seraphim Space Ventures.lib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TOC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Plot area"/>
  <p:tag name="TOCTEMPLATESHAPEDESCRIPTION" val="Sets vertical position of Table of Content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LIDEINDEX"/>
  <p:tag name="TOCTEMPLATESHAPENAME" val="Slide number"/>
  <p:tag name="TOCTEMPLATESHAPEDESCRIPTION" val="Sets shape format for slide numbers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Slide title"/>
  <p:tag name="TOCTEMPLATESHAPEDESCRIPTION" val="Sets shape format for slide titles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Subsection title"/>
  <p:tag name="TOCTEMPLATESHAPEDESCRIPTION" val="Sets shape format for subsection titles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04"/>
  <p:tag name="SLIDEINDEX" val="304"/>
  <p:tag name="NAME" val="SUBSECTIONINDEX"/>
  <p:tag name="TOCTEMPLATESHAPENAME" val="Subsection slide number"/>
  <p:tag name="TOCTEMPLATESHAPEDESCRIPTION" val="Sets shape format for subsection slide number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Subsection number"/>
  <p:tag name="TOCTEMPLATESHAPEDESCRIPTION" val="Sets shape format for subsection numbers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INDEX"/>
  <p:tag name="TOCTEMPLATESHAPENAME" val="Section slide number"/>
  <p:tag name="TOCTEMPLATESHAPEDESCRIPTION" val="Sets shape format for section slide numbers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TITLE"/>
  <p:tag name="TOCTEMPLATESHAPENAME" val="Section title"/>
  <p:tag name="TOCTEMPLATESHAPEDESCRIPTION" val="Sets shape format for section titles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UM"/>
  <p:tag name="TOCTEMPLATESHAPENAME" val="Section number"/>
  <p:tag name="TOCTEMPLATESHAPEDESCRIPTION" val="Sets shape format for section number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add3c28a-46b1-40a4-b1fe-993328c52a4f"/>
  <p:tag name="UPSLIDESHAPELIBITEMEDITIONDATE" val="638427383738602547"/>
  <p:tag name="UPSLIDESHAPELIBITEMLASTCREATOR" val="KimyaHaghighatJoo"/>
  <p:tag name="UPSLIDESHAPELIBITEMNAME" val="Seraphim Space Ventures (Black)"/>
  <p:tag name="UPSLIDESTOREDSHAPELOCATION" val="c:\customization\libraries\Logos\Seraphim Space Ventures.lib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TOC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Plot area"/>
  <p:tag name="TOCTEMPLATESHAPEDESCRIPTION" val="Sets vertical position of Table of Contents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LIDEINDEX"/>
  <p:tag name="TOCTEMPLATESHAPENAME" val="Slide number"/>
  <p:tag name="TOCTEMPLATESHAPEDESCRIPTION" val="Sets shape format for slide numbers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Slide title"/>
  <p:tag name="TOCTEMPLATESHAPEDESCRIPTION" val="Sets shape format for slide titles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Subsection title"/>
  <p:tag name="TOCTEMPLATESHAPEDESCRIPTION" val="Sets shape format for subsection titles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04"/>
  <p:tag name="SLIDEINDEX" val="304"/>
  <p:tag name="NAME" val="SUBSECTIONINDEX"/>
  <p:tag name="TOCTEMPLATESHAPENAME" val="Subsection slide number"/>
  <p:tag name="TOCTEMPLATESHAPEDESCRIPTION" val="Sets shape format for subsection slide numbers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Subsection number"/>
  <p:tag name="TOCTEMPLATESHAPEDESCRIPTION" val="Sets shape format for subsection numbers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INDEX"/>
  <p:tag name="TOCTEMPLATESHAPENAME" val="Section slide number"/>
  <p:tag name="TOCTEMPLATESHAPEDESCRIPTION" val="Sets shape format for section slide numbers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TITLE"/>
  <p:tag name="TOCTEMPLATESHAPENAME" val="Section title"/>
  <p:tag name="TOCTEMPLATESHAPEDESCRIPTION" val="Sets shape format for section titles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UM"/>
  <p:tag name="TOCTEMPLATESHAPENAME" val="Section number"/>
  <p:tag name="TOCTEMPLATESHAPEDESCRIPTION" val="Sets shape format for section number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add3c28a-46b1-40a4-b1fe-993328c52a4f"/>
  <p:tag name="UPSLIDESHAPELIBITEMEDITIONDATE" val="638427383738602547"/>
  <p:tag name="UPSLIDESHAPELIBITEMLASTCREATOR" val="KimyaHaghighatJoo"/>
  <p:tag name="UPSLIDESHAPELIBITEMNAME" val="Seraphim Space Ventures (Black)"/>
  <p:tag name="UPSLIDESTOREDSHAPELOCATION" val="c:\customization\libraries\Logos\Seraphim Space Ventures.lib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TOC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TOC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TOC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ITEMNAME" val="Seraphim Space IntroductionAccelerating humanity’s next giant leap by transforming science fiction into science fact"/>
  <p:tag name="UPSLIDESLIDELIBITEMLASTCREATOR" val="ManishaKoolman"/>
  <p:tag name="UPSLIDESLIDELIBITEMEDITIONDATE" val="638787703421408760"/>
  <p:tag name="UPSLIDESLIDELIBITEMINSERTIONID" val="3241da5c-0fc3-4f71-9f12-bb066aa41268"/>
  <p:tag name="UPSLIDESLIDELIBRARYITEMPARTINDEX" val="4"/>
  <p:tag name="UPSLIDESLIDELIBRARYITEMID" val="2355450f-48c9-4d64-bbd8-26ddae627f41"/>
  <p:tag name="UPSLIDESTOREDSLIDELOCATION" val="c:\users\alessandrobraglia\seraphim space dropbox\seraphim team folder\upslide\library\Standard slides\Seraphim Space Introduction FULL DECK.pptlib"/>
  <p:tag name="UPSLIDEINDIVIDUALSLID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ITEMNAME" val="Seraphim Space IntroductionAccelerating humanity’s next giant leap by transforming science fiction into science fact"/>
  <p:tag name="UPSLIDESLIDELIBITEMLASTCREATOR" val="ManishaKoolman"/>
  <p:tag name="UPSLIDESLIDELIBITEMEDITIONDATE" val="638787703421408760"/>
  <p:tag name="UPSLIDESLIDELIBITEMINSERTIONID" val="3241da5c-0fc3-4f71-9f12-bb066aa41268"/>
  <p:tag name="UPSLIDESLIDELIBRARYITEMPARTINDEX" val="7"/>
  <p:tag name="UPSLIDESLIDELIBRARYITEMID" val="2355450f-48c9-4d64-bbd8-26ddae627f41"/>
  <p:tag name="UPSLIDESTOREDSLIDELOCATION" val="c:\users\alessandrobraglia\seraphim space dropbox\seraphim team folder\upslide\library\Standard slides\Seraphim Space Introduction FULL DECK.pptlib"/>
  <p:tag name="UPSLIDEINDIVIDUALSLID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c4f09e52-fb47-477a-b9ec-8a80ca2aa62c"/>
  <p:tag name="UPSLIDESHAPELIBITEMEDITIONDATE" val="638427379474273298"/>
  <p:tag name="UPSLIDESHAPELIBITEMLASTCREATOR" val="KimyaHaghighatJoo"/>
  <p:tag name="UPSLIDESHAPELIBITEMNAME" val="Seraphim Hero (White)"/>
  <p:tag name="UPSLIDESTOREDSHAPELOCATION" val="c:\users\alessandrobraglia\seraphim space dropbox\seraphim team folder\upslide\library\Logos\Hero.lib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c4f09e52-fb47-477a-b9ec-8a80ca2aa62c"/>
  <p:tag name="UPSLIDESHAPELIBITEMEDITIONDATE" val="638427379474273298"/>
  <p:tag name="UPSLIDESHAPELIBITEMLASTCREATOR" val="KimyaHaghighatJoo"/>
  <p:tag name="UPSLIDESHAPELIBITEMNAME" val="Seraphim Hero (White)"/>
  <p:tag name="UPSLIDESTOREDSHAPELOCATION" val="c:\users\alessandrobraglia\seraphim space dropbox\seraphim team folder\upslide\library\Logos\Hero.lib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c4f09e52-fb47-477a-b9ec-8a80ca2aa62c"/>
  <p:tag name="UPSLIDESHAPELIBITEMEDITIONDATE" val="638427379474273298"/>
  <p:tag name="UPSLIDESHAPELIBITEMLASTCREATOR" val="KimyaHaghighatJoo"/>
  <p:tag name="UPSLIDESHAPELIBITEMNAME" val="Seraphim Hero (White)"/>
  <p:tag name="UPSLIDESTOREDSHAPELOCATION" val="c:\users\alessandrobraglia\seraphim space dropbox\seraphim team folder\upslide\library\Logos\Hero.lib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9e1329e2-1c29-43ed-a4ea-b5cdb364d5e1"/>
  <p:tag name="UPSLIDESHAPELIBITEMEDITIONDATE" val="638458444988136917"/>
  <p:tag name="UPSLIDESHAPELIBITEMLASTCREATOR" val="KimyaHaghighatJoo"/>
  <p:tag name="UPSLIDESHAPELIBITEMNAME" val="Space_Grad_1_Dark-3.png"/>
  <p:tag name="UPSLIDESTOREDSHAPELOCATION" val="c:\users\leahmartin\seraphim space dropbox\seraphim team folder\upslide\library\Gradient Backgrounds\Space Ventures.lib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c4f09e52-fb47-477a-b9ec-8a80ca2aa62c"/>
  <p:tag name="UPSLIDESHAPELIBITEMEDITIONDATE" val="638427379474273298"/>
  <p:tag name="UPSLIDESHAPELIBITEMLASTCREATOR" val="KimyaHaghighatJoo"/>
  <p:tag name="UPSLIDESHAPELIBITEMNAME" val="Seraphim Hero (White)"/>
  <p:tag name="UPSLIDESTOREDSHAPELOCATION" val="c:\users\alessandrobraglia\seraphim space dropbox\seraphim team folder\upslide\library\Logos\Hero.lib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add3c28a-46b1-40a4-b1fe-993328c52a4f"/>
  <p:tag name="UPSLIDESHAPELIBITEMEDITIONDATE" val="638427383738602547"/>
  <p:tag name="UPSLIDESHAPELIBITEMLASTCREATOR" val="KimyaHaghighatJoo"/>
  <p:tag name="UPSLIDESHAPELIBITEMNAME" val="Seraphim Space Ventures (Black)"/>
  <p:tag name="UPSLIDESTOREDSHAPELOCATION" val="c:\customization\libraries\Logos\Seraphim Space Ventures.lib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56d68b80-2210-4ff6-a439-7a4826a93061"/>
  <p:tag name="UPSLIDESHAPELIBITEMEDITIONDATE" val="638458516163951109"/>
  <p:tag name="UPSLIDESHAPELIBITEMLASTCREATOR" val="KimyaHaghighatJoo"/>
  <p:tag name="UPSLIDESHAPELIBITEMNAME" val="Aqua_Grad_1_Dark-3.png"/>
  <p:tag name="UPSLIDESTOREDSHAPELOCATION" val="c:\users\leahmartin\seraphim space\seraphim space - seraphim team folder\upslide\Library\Gradient Backgrounds\Space Enterprise.li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c4f09e52-fb47-477a-b9ec-8a80ca2aa62c"/>
  <p:tag name="UPSLIDESHAPELIBITEMEDITIONDATE" val="638427379474273298"/>
  <p:tag name="UPSLIDESHAPELIBITEMLASTCREATOR" val="KimyaHaghighatJoo"/>
  <p:tag name="UPSLIDESHAPELIBITEMNAME" val="Seraphim Hero (White)"/>
  <p:tag name="UPSLIDESTOREDSHAPELOCATION" val="c:\users\alessandrobraglia\seraphim space dropbox\seraphim team folder\upslide\library\Logos\Hero.lib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c4f09e52-fb47-477a-b9ec-8a80ca2aa62c"/>
  <p:tag name="UPSLIDESHAPELIBITEMEDITIONDATE" val="638427379474273298"/>
  <p:tag name="UPSLIDESHAPELIBITEMLASTCREATOR" val="KimyaHaghighatJoo"/>
  <p:tag name="UPSLIDESHAPELIBITEMNAME" val="Seraphim Hero (White)"/>
  <p:tag name="UPSLIDESTOREDSHAPELOCATION" val="c:\users\alessandrobraglia\seraphim space dropbox\seraphim team folder\upslide\library\Logos\Hero.li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add3c28a-46b1-40a4-b1fe-993328c52a4f"/>
  <p:tag name="UPSLIDESHAPELIBITEMEDITIONDATE" val="638427383738602547"/>
  <p:tag name="UPSLIDESHAPELIBITEMLASTCREATOR" val="KimyaHaghighatJoo"/>
  <p:tag name="UPSLIDESHAPELIBITEMNAME" val="Seraphim Space Ventures (Black)"/>
  <p:tag name="UPSLIDESTOREDSHAPELOCATION" val="c:\customization\libraries\Logos\Seraphim Space Ventures.lib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add3c28a-46b1-40a4-b1fe-993328c52a4f"/>
  <p:tag name="UPSLIDESHAPELIBITEMEDITIONDATE" val="638427383738602547"/>
  <p:tag name="UPSLIDESHAPELIBITEMLASTCREATOR" val="KimyaHaghighatJoo"/>
  <p:tag name="UPSLIDESHAPELIBITEMNAME" val="Seraphim Space Ventures (Black)"/>
  <p:tag name="UPSLIDESTOREDSHAPELOCATION" val="c:\customization\libraries\Logos\Seraphim Space Ventures.lib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add3c28a-46b1-40a4-b1fe-993328c52a4f"/>
  <p:tag name="UPSLIDESHAPELIBITEMEDITIONDATE" val="638427383738602547"/>
  <p:tag name="UPSLIDESHAPELIBITEMLASTCREATOR" val="KimyaHaghighatJoo"/>
  <p:tag name="UPSLIDESHAPELIBITEMNAME" val="Seraphim Space Ventures (Black)"/>
  <p:tag name="UPSLIDESTOREDSHAPELOCATION" val="c:\customization\libraries\Logos\Seraphim Space Ventures.li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4cee3023-ea2f-491c-a63a-c75e443a027b"/>
  <p:tag name="UPSLIDESHAPELIBITEMEDITIONDATE" val="638427366976683073"/>
  <p:tag name="UPSLIDESHAPELIBITEMLASTCREATOR" val="KimyaHaghighatJoo"/>
  <p:tag name="UPSLIDESHAPELIBITEMNAME" val="Picture 15"/>
  <p:tag name="UPSLIDESTOREDSHAPELOCATION" val="c:\customization\libraries\UpSlideTemplate.lib"/>
</p:tagLst>
</file>

<file path=ppt/theme/theme1.xml><?xml version="1.0" encoding="utf-8"?>
<a:theme xmlns:a="http://schemas.openxmlformats.org/drawingml/2006/main" name="Title: Seraphim Space - Hero (Light)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3FCC2C1D-1CB2-4D04-A360-C40ED864DBBD}"/>
    </a:ext>
  </a:extLst>
</a:theme>
</file>

<file path=ppt/theme/theme10.xml><?xml version="1.0" encoding="utf-8"?>
<a:theme xmlns:a="http://schemas.openxmlformats.org/drawingml/2006/main" name="Layout: Seraphim Space - Light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83017741-0EDF-40F8-8464-DD5E1C134B8B}"/>
    </a:ext>
  </a:extLst>
</a:theme>
</file>

<file path=ppt/theme/theme11.xml><?xml version="1.0" encoding="utf-8"?>
<a:theme xmlns:a="http://schemas.openxmlformats.org/drawingml/2006/main" name="UpSlide Table Of Content Master (do not edit)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5F303261-F954-46CA-A287-B9B1ED7C5C35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itle: Seraphim Space - Hero (Dark)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BAEFC912-E7E3-470F-A9B7-A02C62E9DF12}"/>
    </a:ext>
  </a:extLst>
</a:theme>
</file>

<file path=ppt/theme/theme3.xml><?xml version="1.0" encoding="utf-8"?>
<a:theme xmlns:a="http://schemas.openxmlformats.org/drawingml/2006/main" name="Title: Seraphim Space - Accelerator (Light)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5BBE0195-296E-404F-A21B-63FC9A201F9D}"/>
    </a:ext>
  </a:extLst>
</a:theme>
</file>

<file path=ppt/theme/theme4.xml><?xml version="1.0" encoding="utf-8"?>
<a:theme xmlns:a="http://schemas.openxmlformats.org/drawingml/2006/main" name="Title: Seraphim Space - Accelerator (Dark)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3530603F-E6C7-421F-A78C-546FFD1E8A81}"/>
    </a:ext>
  </a:extLst>
</a:theme>
</file>

<file path=ppt/theme/theme5.xml><?xml version="1.0" encoding="utf-8"?>
<a:theme xmlns:a="http://schemas.openxmlformats.org/drawingml/2006/main" name="Title: Seraphim Space - Investment Trust (Light)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1B218D84-7864-4CED-81B0-5DB3B28A357F}"/>
    </a:ext>
  </a:extLst>
</a:theme>
</file>

<file path=ppt/theme/theme6.xml><?xml version="1.0" encoding="utf-8"?>
<a:theme xmlns:a="http://schemas.openxmlformats.org/drawingml/2006/main" name="Title: Seraphim Space - Investment Trust (Dark)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B49CDD7E-C058-49FF-B3D9-FC29D2455B19}"/>
    </a:ext>
  </a:extLst>
</a:theme>
</file>

<file path=ppt/theme/theme7.xml><?xml version="1.0" encoding="utf-8"?>
<a:theme xmlns:a="http://schemas.openxmlformats.org/drawingml/2006/main" name="Title: Seraphim - Space Ventures (Light)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3ADE72F4-55C9-4843-B0FD-289FE8C4C517}"/>
    </a:ext>
  </a:extLst>
</a:theme>
</file>

<file path=ppt/theme/theme8.xml><?xml version="1.0" encoding="utf-8"?>
<a:theme xmlns:a="http://schemas.openxmlformats.org/drawingml/2006/main" name="Title: Seraphim - Space Ventures (Dark)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3F4FABAE-D851-4829-A408-F051B1DD436A}"/>
    </a:ext>
  </a:extLst>
</a:theme>
</file>

<file path=ppt/theme/theme9.xml><?xml version="1.0" encoding="utf-8"?>
<a:theme xmlns:a="http://schemas.openxmlformats.org/drawingml/2006/main" name="Layout: Seraphim Space - Dark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>
        <a:no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78F9D6F3-A3BF-4FFD-A0D3-BD2BF408B7A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9cf833-6ab9-4600-9ddc-b6caa86ae624" xsi:nil="true"/>
    <lcf76f155ced4ddcb4097134ff3c332f xmlns="88823b7d-3dd1-44f7-ad8b-d4eef3122a6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6CFE65AE94A848B15C8517E8FABEEB" ma:contentTypeVersion="14" ma:contentTypeDescription="Create a new document." ma:contentTypeScope="" ma:versionID="e3880af56ed53f94386afc4e98b7c845">
  <xsd:schema xmlns:xsd="http://www.w3.org/2001/XMLSchema" xmlns:xs="http://www.w3.org/2001/XMLSchema" xmlns:p="http://schemas.microsoft.com/office/2006/metadata/properties" xmlns:ns2="88823b7d-3dd1-44f7-ad8b-d4eef3122a64" xmlns:ns3="b19cf833-6ab9-4600-9ddc-b6caa86ae624" targetNamespace="http://schemas.microsoft.com/office/2006/metadata/properties" ma:root="true" ma:fieldsID="09bd700564270260632526a9865135d5" ns2:_="" ns3:_="">
    <xsd:import namespace="88823b7d-3dd1-44f7-ad8b-d4eef3122a64"/>
    <xsd:import namespace="b19cf833-6ab9-4600-9ddc-b6caa86ae6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823b7d-3dd1-44f7-ad8b-d4eef3122a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851f09f-a5f6-4af1-8fd1-7124594486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9cf833-6ab9-4600-9ddc-b6caa86ae62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0e9f8-63ef-4a00-ae83-158bb83ce830}" ma:internalName="TaxCatchAll" ma:showField="CatchAllData" ma:web="b19cf833-6ab9-4600-9ddc-b6caa86ae6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8F03C8-8168-49B1-9064-E92A2A615D4C}">
  <ds:schemaRefs>
    <ds:schemaRef ds:uri="http://purl.org/dc/dcmitype/"/>
    <ds:schemaRef ds:uri="88823b7d-3dd1-44f7-ad8b-d4eef3122a64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b19cf833-6ab9-4600-9ddc-b6caa86ae62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0F62DC8-D86D-4C47-B874-C9A4805BFD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823b7d-3dd1-44f7-ad8b-d4eef3122a64"/>
    <ds:schemaRef ds:uri="b19cf833-6ab9-4600-9ddc-b6caa86ae6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E04C2D-75A3-4F8B-8CF4-92608B1E56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UpSlideTemplate</Template>
  <TotalTime>6914</TotalTime>
  <Words>1656</Words>
  <Application>Microsoft Office PowerPoint</Application>
  <PresentationFormat>Widescreen</PresentationFormat>
  <Paragraphs>214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Aptos</vt:lpstr>
      <vt:lpstr>Arial</vt:lpstr>
      <vt:lpstr>Calibri</vt:lpstr>
      <vt:lpstr>Courier New</vt:lpstr>
      <vt:lpstr>F37 Neuro</vt:lpstr>
      <vt:lpstr>Garamond</vt:lpstr>
      <vt:lpstr>Inter</vt:lpstr>
      <vt:lpstr>Inter Semi Bold</vt:lpstr>
      <vt:lpstr>Osiris</vt:lpstr>
      <vt:lpstr>Title: Seraphim Space - Hero (Light)</vt:lpstr>
      <vt:lpstr>Title: Seraphim Space - Hero (Dark)</vt:lpstr>
      <vt:lpstr>Title: Seraphim Space - Accelerator (Light)</vt:lpstr>
      <vt:lpstr>Title: Seraphim Space - Accelerator (Dark)</vt:lpstr>
      <vt:lpstr>Title: Seraphim Space - Investment Trust (Light)</vt:lpstr>
      <vt:lpstr>Title: Seraphim Space - Investment Trust (Dark)</vt:lpstr>
      <vt:lpstr>Title: Seraphim - Space Ventures (Light)</vt:lpstr>
      <vt:lpstr>Title: Seraphim - Space Ventures (Dark)</vt:lpstr>
      <vt:lpstr>Layout: Seraphim Space - Dark</vt:lpstr>
      <vt:lpstr>Layout: Seraphim Space - Light</vt:lpstr>
      <vt:lpstr>UpSlide Table Of Content Master (do not edit)</vt:lpstr>
      <vt:lpstr>Investing in Space Sustainability:   The private sector perspective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Seraphim –the WORLD’S LEADING SPACE INVESTMENT GROUP</vt:lpstr>
      <vt:lpstr>PowerPoint Presentation</vt:lpstr>
      <vt:lpstr>Will affect the world tomorrow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RobDesborough</dc:creator>
  <cp:lastModifiedBy>Putelat, Lucile</cp:lastModifiedBy>
  <cp:revision>8</cp:revision>
  <dcterms:created xsi:type="dcterms:W3CDTF">2025-09-25T11:02:51Z</dcterms:created>
  <dcterms:modified xsi:type="dcterms:W3CDTF">2025-10-07T20:40:55Z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0x010100F56CFE65AE94A848B15C8517E8FABEEB</vt:lpwstr>
  </property>
  <property fmtid="{D5CDD505-2E9C-101B-9397-08002B2CF9AE}" pid="3" name="MediaServiceImageTags">
    <vt:lpwstr/>
  </property>
</Properties>
</file>