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64" r:id="rId2"/>
    <p:sldId id="256" r:id="rId3"/>
    <p:sldId id="328" r:id="rId4"/>
    <p:sldId id="327" r:id="rId5"/>
    <p:sldId id="300" r:id="rId6"/>
    <p:sldId id="334" r:id="rId7"/>
    <p:sldId id="308" r:id="rId8"/>
    <p:sldId id="323" r:id="rId9"/>
    <p:sldId id="312" r:id="rId10"/>
    <p:sldId id="311" r:id="rId11"/>
    <p:sldId id="319" r:id="rId12"/>
    <p:sldId id="316" r:id="rId13"/>
    <p:sldId id="317" r:id="rId14"/>
    <p:sldId id="335" r:id="rId15"/>
    <p:sldId id="315" r:id="rId16"/>
    <p:sldId id="309" r:id="rId17"/>
    <p:sldId id="310" r:id="rId18"/>
    <p:sldId id="320" r:id="rId19"/>
    <p:sldId id="269" r:id="rId20"/>
    <p:sldId id="305" r:id="rId21"/>
    <p:sldId id="340" r:id="rId22"/>
    <p:sldId id="301" r:id="rId23"/>
    <p:sldId id="299" r:id="rId24"/>
    <p:sldId id="336" r:id="rId25"/>
    <p:sldId id="302" r:id="rId26"/>
    <p:sldId id="304" r:id="rId27"/>
    <p:sldId id="295" r:id="rId28"/>
    <p:sldId id="296" r:id="rId29"/>
    <p:sldId id="341" r:id="rId30"/>
    <p:sldId id="342" r:id="rId31"/>
    <p:sldId id="329" r:id="rId32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imes New Roman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imes New Roman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imes New Roman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imes New Roman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imes New Roman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imes New Roman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imes New Roman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imes New Roman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imes New Roman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CDD"/>
          </a:solidFill>
        </a:fill>
      </a:tcStyle>
    </a:wholeTbl>
    <a:band2H>
      <a:tcTxStyle/>
      <a:tcStyle>
        <a:tcBdr/>
        <a:fill>
          <a:solidFill>
            <a:srgbClr val="E6F6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CDD"/>
          </a:solidFill>
        </a:fill>
      </a:tcStyle>
    </a:wholeTbl>
    <a:band2H>
      <a:tcTxStyle/>
      <a:tcStyle>
        <a:tcBdr/>
        <a:fill>
          <a:solidFill>
            <a:srgbClr val="E6F6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DBDB"/>
          </a:solidFill>
        </a:fill>
      </a:tcStyle>
    </a:wholeTbl>
    <a:band2H>
      <a:tcTxStyle/>
      <a:tcStyle>
        <a:tcBdr/>
        <a:fill>
          <a:solidFill>
            <a:srgbClr val="EEEE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CCE6"/>
          </a:solidFill>
        </a:fill>
      </a:tcStyle>
    </a:wholeTbl>
    <a:band2H>
      <a:tcTxStyle/>
      <a:tcStyle>
        <a:tcBdr/>
        <a:fill>
          <a:solidFill>
            <a:srgbClr val="E7E7F3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87" autoAdjust="0"/>
    <p:restoredTop sz="94259" autoAdjust="0"/>
  </p:normalViewPr>
  <p:slideViewPr>
    <p:cSldViewPr snapToGrid="0" snapToObjects="1">
      <p:cViewPr varScale="1">
        <p:scale>
          <a:sx n="112" d="100"/>
          <a:sy n="112" d="100"/>
        </p:scale>
        <p:origin x="168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5" name="Shape 24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349530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2" name="Shape 2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This is a beautiful day</a:t>
            </a:r>
          </a:p>
          <a:p>
            <a:r>
              <a:t>Going from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8" name="Shape 2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footprint for our first satellite – If it failed, there would not be a second one !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4" name="Shape 2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Going from the only woman and « mother » behind SES at the launch of our first satellite in Kourou on 13 December 1988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5" name="Shape 2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10 years later – I conceived SES Global, the world’s largest satellite system and implementd it 3 years later in 2001 – not « selling Europe’s Skies to America » as Mitterand had prophesized but rather « buying America’s skies for Europe !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Going from Europe Online, the world’s first Broadband internet Satellite Service  which I implemented in 1996 to twenty years later having OneWeb, and Loons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59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2" name="Shape 2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This is a beautiful day</a:t>
            </a:r>
          </a:p>
          <a:p>
            <a:r>
              <a:t>Going from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ULIP 72DPI RGB" descr="TULIP 72DPI RG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9287"/>
            <a:ext cx="1014413" cy="155575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80808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500"/>
              </a:spcBef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0" indent="0" algn="ctr">
              <a:spcBef>
                <a:spcPts val="500"/>
              </a:spcBef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0" indent="0" algn="ctr">
              <a:spcBef>
                <a:spcPts val="500"/>
              </a:spcBef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marL="0" indent="0" algn="ctr">
              <a:spcBef>
                <a:spcPts val="500"/>
              </a:spcBef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marL="0" indent="0" algn="ctr">
              <a:spcBef>
                <a:spcPts val="500"/>
              </a:spcBef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6665" y="6218619"/>
            <a:ext cx="256537" cy="275463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TULIP 72DPI RGB" descr="TULIP 72DPI RG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9287"/>
            <a:ext cx="1014413" cy="1555751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Title Text"/>
          <p:cNvSpPr txBox="1">
            <a:spLocks noGrp="1"/>
          </p:cNvSpPr>
          <p:nvPr>
            <p:ph type="title"/>
          </p:nvPr>
        </p:nvSpPr>
        <p:spPr>
          <a:xfrm>
            <a:off x="6535738" y="981075"/>
            <a:ext cx="1781182" cy="5256213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80808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113" name="Body Level One…"/>
          <p:cNvSpPr txBox="1">
            <a:spLocks noGrp="1"/>
          </p:cNvSpPr>
          <p:nvPr>
            <p:ph type="body" idx="1"/>
          </p:nvPr>
        </p:nvSpPr>
        <p:spPr>
          <a:xfrm>
            <a:off x="1187450" y="981075"/>
            <a:ext cx="5195888" cy="5256213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buFontTx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702127" indent="-244927">
              <a:spcBef>
                <a:spcPts val="500"/>
              </a:spcBef>
              <a:buFontTx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1143000" indent="-228600">
              <a:spcBef>
                <a:spcPts val="500"/>
              </a:spcBef>
              <a:buFontTx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marL="1714500" indent="-342900">
              <a:spcBef>
                <a:spcPts val="500"/>
              </a:spcBef>
              <a:buFontTx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marL="2171700" indent="-342900">
              <a:spcBef>
                <a:spcPts val="500"/>
              </a:spcBef>
              <a:buFontTx/>
              <a:defRPr sz="2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6665" y="6218619"/>
            <a:ext cx="256537" cy="275463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gular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TULIP 72DPI RGB" descr="TULIP 72DPI RG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9287"/>
            <a:ext cx="1014413" cy="1555751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0" y="663681"/>
            <a:ext cx="9144000" cy="385465"/>
          </a:xfrm>
          <a:prstGeom prst="rect">
            <a:avLst/>
          </a:prstGeom>
        </p:spPr>
        <p:txBody>
          <a:bodyPr lIns="43841" tIns="43841" rIns="43841" bIns="43841"/>
          <a:lstStyle>
            <a:lvl1pPr marL="342899" indent="-342899">
              <a:spcBef>
                <a:spcPts val="2800"/>
              </a:spcBef>
              <a:buFontTx/>
              <a:defRPr sz="1900"/>
            </a:lvl1pPr>
            <a:lvl2pPr marL="387260" indent="-277658">
              <a:spcBef>
                <a:spcPts val="2800"/>
              </a:spcBef>
              <a:buFontTx/>
              <a:buChar char="▪"/>
              <a:defRPr sz="1900"/>
            </a:lvl2pPr>
            <a:lvl3pPr marL="606465" indent="-277658">
              <a:spcBef>
                <a:spcPts val="2800"/>
              </a:spcBef>
              <a:buFontTx/>
              <a:buChar char="›"/>
              <a:defRPr sz="1900"/>
            </a:lvl3pPr>
            <a:lvl4pPr marL="825670" indent="-277659">
              <a:spcBef>
                <a:spcPts val="2800"/>
              </a:spcBef>
              <a:buFontTx/>
              <a:defRPr sz="1900"/>
            </a:lvl4pPr>
            <a:lvl5pPr marL="1044874" indent="-277659">
              <a:spcBef>
                <a:spcPts val="2800"/>
              </a:spcBef>
              <a:buFontTx/>
              <a:buChar char="•"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6665" y="6218619"/>
            <a:ext cx="256537" cy="275463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tle Text"/>
          <p:cNvSpPr txBox="1">
            <a:spLocks noGrp="1"/>
          </p:cNvSpPr>
          <p:nvPr>
            <p:ph type="title"/>
          </p:nvPr>
        </p:nvSpPr>
        <p:spPr>
          <a:xfrm>
            <a:off x="628650" y="1131092"/>
            <a:ext cx="7886700" cy="994175"/>
          </a:xfrm>
          <a:prstGeom prst="rect">
            <a:avLst/>
          </a:prstGeom>
        </p:spPr>
        <p:txBody>
          <a:bodyPr lIns="34289" tIns="34289" rIns="34289" bIns="34289"/>
          <a:lstStyle>
            <a:lvl1pPr>
              <a:lnSpc>
                <a:spcPct val="90000"/>
              </a:lnSpc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49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2226467"/>
            <a:ext cx="7886700" cy="3263509"/>
          </a:xfrm>
          <a:prstGeom prst="rect">
            <a:avLst/>
          </a:prstGeom>
        </p:spPr>
        <p:txBody>
          <a:bodyPr lIns="34289" tIns="34289" rIns="34289" bIns="34289"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 sz="2800"/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har char="•"/>
              <a:defRPr sz="2800"/>
            </a:lvl2pPr>
            <a:lvl3pPr marL="1234438" indent="-320038">
              <a:lnSpc>
                <a:spcPct val="90000"/>
              </a:lnSpc>
              <a:spcBef>
                <a:spcPts val="1000"/>
              </a:spcBef>
              <a:defRPr sz="2800"/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har char="•"/>
              <a:defRPr sz="2800"/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har char="•"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74233" y="5638245"/>
            <a:ext cx="241121" cy="246379"/>
          </a:xfrm>
          <a:prstGeom prst="rect">
            <a:avLst/>
          </a:prstGeom>
        </p:spPr>
        <p:txBody>
          <a:bodyPr lIns="34289" tIns="34289" rIns="34289" bIns="34289"/>
          <a:lstStyle>
            <a:lvl1pPr defTabSz="9144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57900" y="5624512"/>
            <a:ext cx="294400" cy="309879"/>
          </a:xfrm>
          <a:prstGeom prst="rect">
            <a:avLst/>
          </a:prstGeom>
        </p:spPr>
        <p:txBody>
          <a:bodyPr lIns="34289" tIns="34289" rIns="34289" bIns="34289" anchor="t"/>
          <a:lstStyle>
            <a:lvl1pPr algn="l" defTabSz="914400"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itle Text"/>
          <p:cNvSpPr txBox="1">
            <a:spLocks noGrp="1"/>
          </p:cNvSpPr>
          <p:nvPr>
            <p:ph type="title"/>
          </p:nvPr>
        </p:nvSpPr>
        <p:spPr>
          <a:xfrm>
            <a:off x="1061610" y="998730"/>
            <a:ext cx="5324093" cy="702083"/>
          </a:xfrm>
          <a:prstGeom prst="rect">
            <a:avLst/>
          </a:prstGeom>
        </p:spPr>
        <p:txBody>
          <a:bodyPr lIns="40232" tIns="40232" rIns="40232" bIns="40232"/>
          <a:lstStyle>
            <a:lvl1pPr defTabSz="1072865"/>
          </a:lstStyle>
          <a:p>
            <a:r>
              <a:t>Title Text</a:t>
            </a:r>
          </a:p>
        </p:txBody>
      </p:sp>
      <p:sp>
        <p:nvSpPr>
          <p:cNvPr id="1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274078" y="5624512"/>
            <a:ext cx="306286" cy="321765"/>
          </a:xfrm>
          <a:prstGeom prst="rect">
            <a:avLst/>
          </a:prstGeom>
        </p:spPr>
        <p:txBody>
          <a:bodyPr lIns="40232" tIns="40232" rIns="40232" bIns="40232" anchor="t"/>
          <a:lstStyle>
            <a:lvl1pPr algn="l" defTabSz="1072865"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itle Text"/>
          <p:cNvSpPr txBox="1">
            <a:spLocks noGrp="1"/>
          </p:cNvSpPr>
          <p:nvPr>
            <p:ph type="title"/>
          </p:nvPr>
        </p:nvSpPr>
        <p:spPr>
          <a:xfrm>
            <a:off x="1143000" y="1699017"/>
            <a:ext cx="6858000" cy="1790708"/>
          </a:xfrm>
          <a:prstGeom prst="rect">
            <a:avLst/>
          </a:prstGeom>
        </p:spPr>
        <p:txBody>
          <a:bodyPr lIns="34289" tIns="34289" rIns="34289" bIns="34289" anchor="b"/>
          <a:lstStyle>
            <a:lvl1pPr algn="ctr">
              <a:lnSpc>
                <a:spcPct val="90000"/>
              </a:lnSpc>
              <a:defRPr sz="58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3000" y="3558776"/>
            <a:ext cx="6858000" cy="1241828"/>
          </a:xfrm>
          <a:prstGeom prst="rect">
            <a:avLst/>
          </a:prstGeom>
        </p:spPr>
        <p:txBody>
          <a:bodyPr lIns="34289" tIns="34289" rIns="34289" bIns="34289"/>
          <a:lstStyle>
            <a:lvl1pPr marL="0" indent="0" algn="ctr">
              <a:lnSpc>
                <a:spcPct val="90000"/>
              </a:lnSpc>
              <a:spcBef>
                <a:spcPts val="900"/>
              </a:spcBef>
              <a:buSzTx/>
              <a:buFontTx/>
              <a:buNone/>
              <a:defRPr sz="2400"/>
            </a:lvl1pPr>
            <a:lvl2pPr marL="0" indent="0" algn="ctr">
              <a:lnSpc>
                <a:spcPct val="90000"/>
              </a:lnSpc>
              <a:spcBef>
                <a:spcPts val="900"/>
              </a:spcBef>
              <a:buSzTx/>
              <a:buFontTx/>
              <a:buNone/>
              <a:defRPr sz="2400"/>
            </a:lvl2pPr>
            <a:lvl3pPr marL="0" indent="0" algn="ctr">
              <a:lnSpc>
                <a:spcPct val="90000"/>
              </a:lnSpc>
              <a:spcBef>
                <a:spcPts val="900"/>
              </a:spcBef>
              <a:buSzTx/>
              <a:buFontTx/>
              <a:buNone/>
              <a:defRPr sz="2400"/>
            </a:lvl3pPr>
            <a:lvl4pPr marL="0" indent="0" algn="ctr">
              <a:lnSpc>
                <a:spcPct val="90000"/>
              </a:lnSpc>
              <a:spcBef>
                <a:spcPts val="900"/>
              </a:spcBef>
              <a:buSzTx/>
              <a:buFontTx/>
              <a:buNone/>
              <a:defRPr sz="2400"/>
            </a:lvl4pPr>
            <a:lvl5pPr marL="0" indent="0" algn="ctr">
              <a:lnSpc>
                <a:spcPct val="90000"/>
              </a:lnSpc>
              <a:spcBef>
                <a:spcPts val="900"/>
              </a:spcBef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74234" y="5638245"/>
            <a:ext cx="241120" cy="246379"/>
          </a:xfrm>
          <a:prstGeom prst="rect">
            <a:avLst/>
          </a:prstGeom>
        </p:spPr>
        <p:txBody>
          <a:bodyPr lIns="34289" tIns="34289" rIns="34289" bIns="34289"/>
          <a:lstStyle>
            <a:lvl1pPr defTabSz="9144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objec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C:\Users\Luis\Documents\EBAN\Dropbox\EBAN\Graphic\EBAN logo\EBAN New Logos\eban_logo_800.png" descr="C:\Users\Luis\Documents\EBAN\Dropbox\EBAN\Graphic\EBAN logo\EBAN New Logos\eban_logo_8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384800"/>
            <a:ext cx="1254849" cy="558800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Title Text"/>
          <p:cNvSpPr txBox="1">
            <a:spLocks noGrp="1"/>
          </p:cNvSpPr>
          <p:nvPr>
            <p:ph type="title"/>
          </p:nvPr>
        </p:nvSpPr>
        <p:spPr>
          <a:xfrm>
            <a:off x="457200" y="1063228"/>
            <a:ext cx="8229600" cy="857251"/>
          </a:xfrm>
          <a:prstGeom prst="rect">
            <a:avLst/>
          </a:prstGeom>
        </p:spPr>
        <p:txBody>
          <a:bodyPr/>
          <a:lstStyle>
            <a:lvl1pPr algn="ctr" defTabSz="1219200">
              <a:defRPr sz="5800" b="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8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2057400"/>
            <a:ext cx="8229600" cy="3394474"/>
          </a:xfrm>
          <a:prstGeom prst="rect">
            <a:avLst/>
          </a:prstGeom>
        </p:spPr>
        <p:txBody>
          <a:bodyPr/>
          <a:lstStyle>
            <a:lvl1pPr marL="450056" indent="-450056" defTabSz="1219200">
              <a:spcBef>
                <a:spcPts val="900"/>
              </a:spcBef>
              <a:defRPr sz="4200"/>
            </a:lvl1pPr>
            <a:lvl2pPr marL="885824" indent="-428623" defTabSz="1219200">
              <a:spcBef>
                <a:spcPts val="900"/>
              </a:spcBef>
              <a:defRPr sz="4200"/>
            </a:lvl2pPr>
            <a:lvl3pPr marL="1314450" indent="-400050" defTabSz="1219200">
              <a:spcBef>
                <a:spcPts val="900"/>
              </a:spcBef>
              <a:defRPr sz="4200"/>
            </a:lvl3pPr>
            <a:lvl4pPr marL="1851660" indent="-480060" defTabSz="1219200">
              <a:spcBef>
                <a:spcPts val="900"/>
              </a:spcBef>
              <a:defRPr sz="4200"/>
            </a:lvl4pPr>
            <a:lvl5pPr marL="2308860" indent="-480060" defTabSz="1219200">
              <a:spcBef>
                <a:spcPts val="900"/>
              </a:spcBef>
              <a:defRPr sz="4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69543" y="5595066"/>
            <a:ext cx="317259" cy="332737"/>
          </a:xfrm>
          <a:prstGeom prst="rect">
            <a:avLst/>
          </a:prstGeom>
        </p:spPr>
        <p:txBody>
          <a:bodyPr/>
          <a:lstStyle>
            <a:lvl1pPr defTabSz="121920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" y="809625"/>
            <a:ext cx="6953250" cy="5212559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07111" y="5503816"/>
            <a:ext cx="250795" cy="241393"/>
          </a:xfrm>
          <a:prstGeom prst="rect">
            <a:avLst/>
          </a:prstGeom>
        </p:spPr>
        <p:txBody>
          <a:bodyPr lIns="34289" tIns="34289" rIns="34289" bIns="34289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o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C:\Users\Luis\Documents\EBAN\Dropbox\EBAN\Graphic\EBAN logo\EBAN New Logos\eban_logo_800.png" descr="C:\Users\Luis\Documents\EBAN\Dropbox\EBAN\Graphic\EBAN logo\EBAN New Logos\eban_logo_8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384800"/>
            <a:ext cx="1254849" cy="558800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Title Text"/>
          <p:cNvSpPr txBox="1">
            <a:spLocks noGrp="1"/>
          </p:cNvSpPr>
          <p:nvPr>
            <p:ph type="title"/>
          </p:nvPr>
        </p:nvSpPr>
        <p:spPr>
          <a:xfrm>
            <a:off x="685800" y="2455067"/>
            <a:ext cx="7772400" cy="1102524"/>
          </a:xfrm>
          <a:prstGeom prst="rect">
            <a:avLst/>
          </a:prstGeom>
        </p:spPr>
        <p:txBody>
          <a:bodyPr/>
          <a:lstStyle>
            <a:lvl1pPr algn="ctr" defTabSz="1219200">
              <a:defRPr sz="5800" b="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0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77190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 defTabSz="1219200">
              <a:spcBef>
                <a:spcPts val="900"/>
              </a:spcBef>
              <a:buSzTx/>
              <a:buFontTx/>
              <a:buNone/>
              <a:defRPr sz="4200">
                <a:solidFill>
                  <a:srgbClr val="888888"/>
                </a:solidFill>
              </a:defRPr>
            </a:lvl1pPr>
            <a:lvl2pPr marL="0" indent="0" algn="ctr" defTabSz="1219200">
              <a:spcBef>
                <a:spcPts val="900"/>
              </a:spcBef>
              <a:buSzTx/>
              <a:buFontTx/>
              <a:buNone/>
              <a:defRPr sz="4200">
                <a:solidFill>
                  <a:srgbClr val="888888"/>
                </a:solidFill>
              </a:defRPr>
            </a:lvl2pPr>
            <a:lvl3pPr marL="0" indent="0" algn="ctr" defTabSz="1219200">
              <a:spcBef>
                <a:spcPts val="900"/>
              </a:spcBef>
              <a:buSzTx/>
              <a:buFontTx/>
              <a:buNone/>
              <a:defRPr sz="4200">
                <a:solidFill>
                  <a:srgbClr val="888888"/>
                </a:solidFill>
              </a:defRPr>
            </a:lvl3pPr>
            <a:lvl4pPr marL="0" indent="0" algn="ctr" defTabSz="1219200">
              <a:spcBef>
                <a:spcPts val="900"/>
              </a:spcBef>
              <a:buSzTx/>
              <a:buFontTx/>
              <a:buNone/>
              <a:defRPr sz="4200">
                <a:solidFill>
                  <a:srgbClr val="888888"/>
                </a:solidFill>
              </a:defRPr>
            </a:lvl4pPr>
            <a:lvl5pPr marL="0" indent="0" algn="ctr" defTabSz="1219200">
              <a:spcBef>
                <a:spcPts val="900"/>
              </a:spcBef>
              <a:buSzTx/>
              <a:buFontTx/>
              <a:buNone/>
              <a:defRPr sz="42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69543" y="5595066"/>
            <a:ext cx="317259" cy="332737"/>
          </a:xfrm>
          <a:prstGeom prst="rect">
            <a:avLst/>
          </a:prstGeom>
        </p:spPr>
        <p:txBody>
          <a:bodyPr/>
          <a:lstStyle>
            <a:lvl1pPr defTabSz="121920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220072" y="5624512"/>
            <a:ext cx="294400" cy="309879"/>
          </a:xfrm>
          <a:prstGeom prst="rect">
            <a:avLst/>
          </a:prstGeom>
        </p:spPr>
        <p:txBody>
          <a:bodyPr lIns="34289" tIns="34289" rIns="34289" bIns="34289" anchor="t"/>
          <a:lstStyle>
            <a:lvl1pPr algn="l" defTabSz="914400"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TULIP 72DPI RGB" descr="TULIP 72DPI RG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9287"/>
            <a:ext cx="1014413" cy="1555751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1187450" y="981075"/>
            <a:ext cx="5394325" cy="762000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80808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idx="1"/>
          </p:nvPr>
        </p:nvSpPr>
        <p:spPr>
          <a:xfrm>
            <a:off x="1258887" y="1989138"/>
            <a:ext cx="7058026" cy="4248154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buFontTx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702127" indent="-244927">
              <a:spcBef>
                <a:spcPts val="500"/>
              </a:spcBef>
              <a:buFontTx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1143000" indent="-228600">
              <a:spcBef>
                <a:spcPts val="500"/>
              </a:spcBef>
              <a:buFontTx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marL="1714500" indent="-342900">
              <a:spcBef>
                <a:spcPts val="500"/>
              </a:spcBef>
              <a:buFontTx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marL="2171700" indent="-342900">
              <a:spcBef>
                <a:spcPts val="500"/>
              </a:spcBef>
              <a:buFontTx/>
              <a:defRPr sz="2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6665" y="6218619"/>
            <a:ext cx="256537" cy="275463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TULIP 72DPI RGB" descr="TULIP 72DPI RG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9287"/>
            <a:ext cx="1014413" cy="1555751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>
              <a:defRPr sz="4000" b="0" cap="all">
                <a:solidFill>
                  <a:srgbClr val="80808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9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6665" y="6218619"/>
            <a:ext cx="256537" cy="275463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TULIP 72DPI RGB" descr="TULIP 72DPI RG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9287"/>
            <a:ext cx="1014413" cy="1555751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xfrm>
            <a:off x="1187450" y="981075"/>
            <a:ext cx="5394325" cy="762000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80808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58887" y="1989138"/>
            <a:ext cx="3452815" cy="424815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8" indent="-320038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6665" y="6218619"/>
            <a:ext cx="256537" cy="275463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TULIP 72DPI RGB" descr="TULIP 72DPI RG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9287"/>
            <a:ext cx="1014413" cy="1555751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80808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0" indent="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2pPr>
            <a:lvl3pPr marL="0" indent="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3pPr>
            <a:lvl4pPr marL="0" indent="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4pPr>
            <a:lvl5pPr marL="0" indent="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" name="Rectangle"/>
          <p:cNvSpPr>
            <a:spLocks noGrp="1"/>
          </p:cNvSpPr>
          <p:nvPr>
            <p:ph type="body" sz="quarter" idx="13"/>
          </p:nvPr>
        </p:nvSpPr>
        <p:spPr>
          <a:xfrm>
            <a:off x="4645025" y="1535111"/>
            <a:ext cx="4041775" cy="639770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6665" y="6218619"/>
            <a:ext cx="256537" cy="275463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TULIP 72DPI RGB" descr="TULIP 72DPI RG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9287"/>
            <a:ext cx="1014413" cy="1555751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xfrm>
            <a:off x="1187450" y="981075"/>
            <a:ext cx="5394325" cy="762000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80808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6665" y="6218619"/>
            <a:ext cx="256537" cy="275463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TULIP 72DPI RGB" descr="TULIP 72DPI RG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9287"/>
            <a:ext cx="1014413" cy="1555751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6" cy="1162050"/>
          </a:xfrm>
          <a:prstGeom prst="rect">
            <a:avLst/>
          </a:prstGeom>
        </p:spPr>
        <p:txBody>
          <a:bodyPr anchor="b"/>
          <a:lstStyle>
            <a:lvl1pPr>
              <a:defRPr sz="2000" b="0">
                <a:solidFill>
                  <a:srgbClr val="80808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81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Rectangle"/>
          <p:cNvSpPr>
            <a:spLocks noGrp="1"/>
          </p:cNvSpPr>
          <p:nvPr>
            <p:ph type="body" sz="half" idx="13"/>
          </p:nvPr>
        </p:nvSpPr>
        <p:spPr>
          <a:xfrm>
            <a:off x="457198" y="1435100"/>
            <a:ext cx="3008317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6665" y="6218619"/>
            <a:ext cx="256537" cy="275463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TULIP 72DPI RGB" descr="TULIP 72DPI RG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9287"/>
            <a:ext cx="1014413" cy="1555751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4" cy="566738"/>
          </a:xfrm>
          <a:prstGeom prst="rect">
            <a:avLst/>
          </a:prstGeom>
        </p:spPr>
        <p:txBody>
          <a:bodyPr anchor="b"/>
          <a:lstStyle>
            <a:lvl1pPr>
              <a:defRPr sz="2000" b="0">
                <a:solidFill>
                  <a:srgbClr val="80808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92" name="Image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4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4" cy="80486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6665" y="6218619"/>
            <a:ext cx="256537" cy="275463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TULIP 72DPI RGB" descr="TULIP 72DPI RG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9287"/>
            <a:ext cx="1014413" cy="1555751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Title Text"/>
          <p:cNvSpPr txBox="1">
            <a:spLocks noGrp="1"/>
          </p:cNvSpPr>
          <p:nvPr>
            <p:ph type="title"/>
          </p:nvPr>
        </p:nvSpPr>
        <p:spPr>
          <a:xfrm>
            <a:off x="1187450" y="981075"/>
            <a:ext cx="5394325" cy="762000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80808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103" name="Body Level One…"/>
          <p:cNvSpPr txBox="1">
            <a:spLocks noGrp="1"/>
          </p:cNvSpPr>
          <p:nvPr>
            <p:ph type="body" idx="1"/>
          </p:nvPr>
        </p:nvSpPr>
        <p:spPr>
          <a:xfrm>
            <a:off x="1258887" y="1989138"/>
            <a:ext cx="7058026" cy="4248154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buFontTx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702127" indent="-244927">
              <a:spcBef>
                <a:spcPts val="500"/>
              </a:spcBef>
              <a:buFontTx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1143000" indent="-228600">
              <a:spcBef>
                <a:spcPts val="500"/>
              </a:spcBef>
              <a:buFontTx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marL="1714500" indent="-342900">
              <a:spcBef>
                <a:spcPts val="500"/>
              </a:spcBef>
              <a:buFontTx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marL="2171700" indent="-342900">
              <a:spcBef>
                <a:spcPts val="500"/>
              </a:spcBef>
              <a:buFontTx/>
              <a:defRPr sz="2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6665" y="6218619"/>
            <a:ext cx="256537" cy="275463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51518" y="188638"/>
            <a:ext cx="6552732" cy="936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251518" y="1268758"/>
            <a:ext cx="8640965" cy="4824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79549" y="6224225"/>
            <a:ext cx="273652" cy="26425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 defTabSz="457200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1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743200" marR="0" indent="-4572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200400" marR="0" indent="-4572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657600" marR="0" indent="-4572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114800" marR="0" indent="-4572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83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t>One Angel Can Make the Difference</a:t>
            </a:r>
          </a:p>
        </p:txBody>
      </p:sp>
      <p:pic>
        <p:nvPicPr>
          <p:cNvPr id="198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2" y="2060575"/>
            <a:ext cx="4724402" cy="3295650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Shape 85"/>
          <p:cNvSpPr txBox="1"/>
          <p:nvPr/>
        </p:nvSpPr>
        <p:spPr>
          <a:xfrm>
            <a:off x="5586412" y="1773236"/>
            <a:ext cx="3024189" cy="3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800">
                <a:latin typeface="+mj-lt"/>
                <a:ea typeface="+mj-ea"/>
                <a:cs typeface="+mj-cs"/>
                <a:sym typeface="Times New Roman"/>
              </a:defRPr>
            </a:pPr>
            <a:endParaRPr/>
          </a:p>
          <a:p>
            <a:pPr>
              <a:defRPr sz="2000">
                <a:latin typeface="+mj-lt"/>
                <a:ea typeface="+mj-ea"/>
                <a:cs typeface="+mj-cs"/>
                <a:sym typeface="Times New Roman"/>
              </a:defRPr>
            </a:pPr>
            <a:r>
              <a:t>From left to right:</a:t>
            </a:r>
          </a:p>
          <a:p>
            <a:pPr>
              <a:defRPr sz="2000">
                <a:latin typeface="+mj-lt"/>
                <a:ea typeface="+mj-ea"/>
                <a:cs typeface="+mj-cs"/>
                <a:sym typeface="Times New Roman"/>
              </a:defRPr>
            </a:pPr>
            <a:endParaRPr/>
          </a:p>
          <a:p>
            <a:pPr>
              <a:defRPr sz="2000">
                <a:latin typeface="+mj-lt"/>
                <a:ea typeface="+mj-ea"/>
                <a:cs typeface="+mj-cs"/>
                <a:sym typeface="Times New Roman"/>
              </a:defRPr>
            </a:pPr>
            <a:r>
              <a:t>Roland de Kergolay , Vice Chairman SES</a:t>
            </a:r>
          </a:p>
          <a:p>
            <a:pPr>
              <a:defRPr sz="2000">
                <a:latin typeface="+mj-lt"/>
                <a:ea typeface="+mj-ea"/>
                <a:cs typeface="+mj-cs"/>
                <a:sym typeface="Times New Roman"/>
              </a:defRPr>
            </a:pPr>
            <a:endParaRPr/>
          </a:p>
          <a:p>
            <a:pPr>
              <a:defRPr sz="2000">
                <a:latin typeface="+mj-lt"/>
                <a:ea typeface="+mj-ea"/>
                <a:cs typeface="+mj-cs"/>
                <a:sym typeface="Times New Roman"/>
              </a:defRPr>
            </a:pPr>
            <a:r>
              <a:t>Corneille Brück, Chairman SES</a:t>
            </a:r>
          </a:p>
          <a:p>
            <a:pPr>
              <a:defRPr sz="2000">
                <a:latin typeface="+mj-lt"/>
                <a:ea typeface="+mj-ea"/>
                <a:cs typeface="+mj-cs"/>
                <a:sym typeface="Times New Roman"/>
              </a:defRPr>
            </a:pPr>
            <a:endParaRPr/>
          </a:p>
          <a:p>
            <a:pPr>
              <a:defRPr sz="2000">
                <a:latin typeface="+mj-lt"/>
                <a:ea typeface="+mj-ea"/>
                <a:cs typeface="+mj-cs"/>
                <a:sym typeface="Times New Roman"/>
              </a:defRPr>
            </a:pPr>
            <a:r>
              <a:t>Charles A, Schmidt, VP/General Manager RCA Astro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7" name="Body"/>
          <p:cNvSpPr txBox="1">
            <a:spLocks noGrp="1"/>
          </p:cNvSpPr>
          <p:nvPr>
            <p:ph type="body" idx="1"/>
          </p:nvPr>
        </p:nvSpPr>
        <p:spPr>
          <a:xfrm>
            <a:off x="1258887" y="1989134"/>
            <a:ext cx="7058026" cy="424815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8" name="0_Launch_1G_L" descr="0_Launch_1G_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-619125"/>
            <a:ext cx="5334000" cy="80962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8604544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eleport"/>
          <p:cNvSpPr txBox="1">
            <a:spLocks noGrp="1"/>
          </p:cNvSpPr>
          <p:nvPr>
            <p:ph type="ctrTitle"/>
          </p:nvPr>
        </p:nvSpPr>
        <p:spPr>
          <a:xfrm>
            <a:off x="539750" y="303210"/>
            <a:ext cx="7772400" cy="1470032"/>
          </a:xfrm>
          <a:prstGeom prst="rect">
            <a:avLst/>
          </a:prstGeom>
        </p:spPr>
        <p:txBody>
          <a:bodyPr/>
          <a:lstStyle/>
          <a:p>
            <a:r>
              <a:t>       Teleport</a:t>
            </a:r>
          </a:p>
        </p:txBody>
      </p:sp>
      <p:sp>
        <p:nvSpPr>
          <p:cNvPr id="288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9" name="image10.jpeg" descr="image1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50" y="836612"/>
            <a:ext cx="4227513" cy="1465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C:\Users\info\Dropbox\jacopo\Presentations\teleport6.jpg" descr="C:\Users\info\Dropbox\jacopo\Presentations\teleport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450" y="2420938"/>
            <a:ext cx="5348288" cy="33432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0573426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Europe Online - World's first  Broadband Internet Satellite Service"/>
          <p:cNvSpPr txBox="1">
            <a:spLocks noGrp="1"/>
          </p:cNvSpPr>
          <p:nvPr>
            <p:ph type="ctrTitle"/>
          </p:nvPr>
        </p:nvSpPr>
        <p:spPr>
          <a:xfrm>
            <a:off x="755650" y="33337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Europe Online - World's first  Broadband Internet Satellite Service</a:t>
            </a:r>
          </a:p>
        </p:txBody>
      </p:sp>
      <p:sp>
        <p:nvSpPr>
          <p:cNvPr id="296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7" name="image13.jpeg" descr="image1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12" y="2565400"/>
            <a:ext cx="7770815" cy="32067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1240608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Iridiu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Iridium</a:t>
            </a:r>
          </a:p>
        </p:txBody>
      </p:sp>
      <p:pic>
        <p:nvPicPr>
          <p:cNvPr id="293" name="image12.tif" descr="image12.tif"/>
          <p:cNvPicPr>
            <a:picLocks noChangeAspect="1"/>
          </p:cNvPicPr>
          <p:nvPr/>
        </p:nvPicPr>
        <p:blipFill>
          <a:blip r:embed="rId2"/>
          <a:srcRect l="2647" r="2644"/>
          <a:stretch>
            <a:fillRect/>
          </a:stretch>
        </p:blipFill>
        <p:spPr>
          <a:xfrm>
            <a:off x="1258886" y="1989138"/>
            <a:ext cx="7058028" cy="42481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1621052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2632-5DBC-D70C-E5EE-42257E098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he world has never needed">
            <a:extLst>
              <a:ext uri="{FF2B5EF4-FFF2-40B4-BE49-F238E27FC236}">
                <a16:creationId xmlns:a16="http://schemas.microsoft.com/office/drawing/2014/main" id="{5D0B85C0-F5E4-46F8-06AE-819A77CA16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7029" y="860758"/>
            <a:ext cx="6655835" cy="105885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CH" dirty="0"/>
              <a:t>To </a:t>
            </a:r>
            <a:r>
              <a:rPr lang="fr-CH" dirty="0" err="1"/>
              <a:t>Accessing</a:t>
            </a:r>
            <a:r>
              <a:rPr lang="fr-CH" dirty="0"/>
              <a:t> the </a:t>
            </a:r>
            <a:r>
              <a:rPr lang="fr-CH" dirty="0" err="1"/>
              <a:t>Universe</a:t>
            </a:r>
            <a:r>
              <a:rPr lang="fr-CH" dirty="0"/>
              <a:t> </a:t>
            </a:r>
            <a:endParaRPr dirty="0"/>
          </a:p>
        </p:txBody>
      </p:sp>
      <p:sp>
        <p:nvSpPr>
          <p:cNvPr id="255" name="So much Connectivity ……">
            <a:extLst>
              <a:ext uri="{FF2B5EF4-FFF2-40B4-BE49-F238E27FC236}">
                <a16:creationId xmlns:a16="http://schemas.microsoft.com/office/drawing/2014/main" id="{88D22C0F-3B56-38FB-C91D-BC59AF1080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31887" y="2422685"/>
            <a:ext cx="7058026" cy="4248157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r>
              <a:rPr lang="fr-CH" sz="2800" dirty="0" err="1"/>
              <a:t>Earth</a:t>
            </a:r>
            <a:r>
              <a:rPr lang="fr-CH" sz="2800" dirty="0"/>
              <a:t> Observation</a:t>
            </a:r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r>
              <a:rPr lang="fr-CH" sz="2800" dirty="0" err="1"/>
              <a:t>Climate</a:t>
            </a:r>
            <a:endParaRPr lang="fr-CH" sz="2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r>
              <a:rPr lang="fr-CH" sz="2800" dirty="0" err="1"/>
              <a:t>Weather</a:t>
            </a:r>
            <a:endParaRPr lang="fr-CH" sz="2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r>
              <a:rPr lang="fr-CH" sz="2800" dirty="0" err="1"/>
              <a:t>Space</a:t>
            </a:r>
            <a:r>
              <a:rPr lang="fr-CH" sz="2800" dirty="0"/>
              <a:t> </a:t>
            </a:r>
            <a:r>
              <a:rPr lang="fr-CH" sz="2800" dirty="0" err="1"/>
              <a:t>Situational</a:t>
            </a:r>
            <a:r>
              <a:rPr lang="fr-CH" sz="2800" dirty="0"/>
              <a:t> </a:t>
            </a:r>
            <a:r>
              <a:rPr lang="fr-CH" sz="2800" dirty="0" err="1"/>
              <a:t>Awareness</a:t>
            </a:r>
            <a:endParaRPr lang="fr-CH" sz="2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r>
              <a:rPr lang="fr-CH" sz="2800" dirty="0"/>
              <a:t>In </a:t>
            </a:r>
            <a:r>
              <a:rPr lang="fr-CH" sz="2800" dirty="0" err="1"/>
              <a:t>Orbit</a:t>
            </a:r>
            <a:r>
              <a:rPr lang="fr-CH" sz="2800" dirty="0"/>
              <a:t> </a:t>
            </a:r>
            <a:r>
              <a:rPr lang="fr-CH" sz="2800" dirty="0" err="1"/>
              <a:t>Servicing</a:t>
            </a:r>
            <a:r>
              <a:rPr lang="fr-CH" sz="2800" dirty="0"/>
              <a:t>, </a:t>
            </a:r>
            <a:r>
              <a:rPr lang="fr-CH" sz="2800" dirty="0" err="1"/>
              <a:t>Manufacturing</a:t>
            </a:r>
            <a:endParaRPr lang="fr-CH" sz="2800" dirty="0"/>
          </a:p>
          <a:p>
            <a:pPr marL="0" indent="0" defTabSz="531083">
              <a:lnSpc>
                <a:spcPct val="120000"/>
              </a:lnSpc>
              <a:spcBef>
                <a:spcPts val="200"/>
              </a:spcBef>
              <a:buSzTx/>
              <a:buNone/>
              <a:defRPr sz="1584" b="1">
                <a:solidFill>
                  <a:srgbClr val="808080"/>
                </a:solidFill>
              </a:defRPr>
            </a:pPr>
            <a:r>
              <a:rPr lang="fr-CH" sz="2800" dirty="0"/>
              <a:t>-  </a:t>
            </a:r>
            <a:r>
              <a:rPr lang="fr-CH" sz="2800" dirty="0" err="1"/>
              <a:t>Space</a:t>
            </a:r>
            <a:r>
              <a:rPr lang="fr-CH" sz="2800" dirty="0"/>
              <a:t> Stations  </a:t>
            </a:r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sz="1800" dirty="0"/>
          </a:p>
          <a:p>
            <a:pPr marL="0" indent="0" defTabSz="531083">
              <a:lnSpc>
                <a:spcPct val="120000"/>
              </a:lnSpc>
              <a:spcBef>
                <a:spcPts val="200"/>
              </a:spcBef>
              <a:buSzTx/>
              <a:buNone/>
              <a:defRPr sz="2024" b="1" i="1">
                <a:solidFill>
                  <a:srgbClr val="808080"/>
                </a:solidFill>
              </a:defRPr>
            </a:pPr>
            <a:endParaRPr dirty="0"/>
          </a:p>
          <a:p>
            <a:pPr marL="0" indent="0" defTabSz="531083">
              <a:lnSpc>
                <a:spcPct val="120000"/>
              </a:lnSpc>
              <a:spcBef>
                <a:spcPts val="200"/>
              </a:spcBef>
              <a:buSzTx/>
              <a:buNone/>
              <a:defRPr sz="1320" b="1" i="1">
                <a:solidFill>
                  <a:srgbClr val="808080"/>
                </a:solidFill>
              </a:defRPr>
            </a:pPr>
            <a:r>
              <a:rPr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09611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image45.jpeg" descr="image4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788" y="2087563"/>
            <a:ext cx="3194053" cy="2360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image46.jpeg" descr="image46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063" y="2065338"/>
            <a:ext cx="3132141" cy="2349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image47.jpeg" descr="image47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2837" y="2065338"/>
            <a:ext cx="3136907" cy="2352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image48.jpeg" descr="image48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4150" y="4497387"/>
            <a:ext cx="3182941" cy="2128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image49.jpeg" descr="image49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6888" y="4497387"/>
            <a:ext cx="3192462" cy="2128844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Earth Intelligence and SSA"/>
          <p:cNvSpPr txBox="1"/>
          <p:nvPr/>
        </p:nvSpPr>
        <p:spPr>
          <a:xfrm>
            <a:off x="1463675" y="949642"/>
            <a:ext cx="5394325" cy="51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>
                <a:solidFill>
                  <a:srgbClr val="80808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Earth Intelligence and SSA</a:t>
            </a:r>
          </a:p>
        </p:txBody>
      </p:sp>
      <p:pic>
        <p:nvPicPr>
          <p:cNvPr id="394" name="image50.jpeg" descr="image50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2588" y="4497387"/>
            <a:ext cx="2157419" cy="2157419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Protecting our wild regions"/>
          <p:cNvSpPr txBox="1"/>
          <p:nvPr/>
        </p:nvSpPr>
        <p:spPr>
          <a:xfrm>
            <a:off x="117473" y="2189701"/>
            <a:ext cx="2659067" cy="79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Protecting our wild regions</a:t>
            </a:r>
          </a:p>
        </p:txBody>
      </p:sp>
      <p:sp>
        <p:nvSpPr>
          <p:cNvPr id="396" name="Preserving our rivers and oceans"/>
          <p:cNvSpPr txBox="1"/>
          <p:nvPr/>
        </p:nvSpPr>
        <p:spPr>
          <a:xfrm>
            <a:off x="3230563" y="2208751"/>
            <a:ext cx="2660653" cy="79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Preserving our rivers and oceans</a:t>
            </a:r>
          </a:p>
        </p:txBody>
      </p:sp>
      <p:sp>
        <p:nvSpPr>
          <p:cNvPr id="397" name="Environmentally safe exploration"/>
          <p:cNvSpPr txBox="1"/>
          <p:nvPr/>
        </p:nvSpPr>
        <p:spPr>
          <a:xfrm>
            <a:off x="6615113" y="2189701"/>
            <a:ext cx="2659069" cy="79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Environmentally safe exploration</a:t>
            </a:r>
          </a:p>
        </p:txBody>
      </p:sp>
      <p:sp>
        <p:nvSpPr>
          <p:cNvPr id="398" name="Securing the world's food supply"/>
          <p:cNvSpPr txBox="1"/>
          <p:nvPr/>
        </p:nvSpPr>
        <p:spPr>
          <a:xfrm>
            <a:off x="28573" y="5717128"/>
            <a:ext cx="2884492" cy="79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Securing the world's food supply</a:t>
            </a:r>
          </a:p>
        </p:txBody>
      </p:sp>
      <p:sp>
        <p:nvSpPr>
          <p:cNvPr id="399" name="Predicting orbital collisions"/>
          <p:cNvSpPr txBox="1"/>
          <p:nvPr/>
        </p:nvSpPr>
        <p:spPr>
          <a:xfrm>
            <a:off x="3303587" y="5709189"/>
            <a:ext cx="2659069" cy="79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Predicting orbital collisions</a:t>
            </a:r>
          </a:p>
        </p:txBody>
      </p:sp>
      <p:sp>
        <p:nvSpPr>
          <p:cNvPr id="400" name="Hyperspectral imaging"/>
          <p:cNvSpPr txBox="1"/>
          <p:nvPr/>
        </p:nvSpPr>
        <p:spPr>
          <a:xfrm>
            <a:off x="6297612" y="5698078"/>
            <a:ext cx="2659069" cy="79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Hyperspectral imaging</a:t>
            </a:r>
          </a:p>
        </p:txBody>
      </p:sp>
    </p:spTree>
    <p:extLst>
      <p:ext uri="{BB962C8B-B14F-4D97-AF65-F5344CB8AC3E}">
        <p14:creationId xmlns:p14="http://schemas.microsoft.com/office/powerpoint/2010/main" val="380574728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</a:t>
            </a:r>
          </a:p>
        </p:txBody>
      </p:sp>
      <p:sp>
        <p:nvSpPr>
          <p:cNvPr id="428" name="Body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2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805180"/>
            <a:ext cx="9144002" cy="5715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3565489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IL_EBIOS_MoonRender_RGB.jpg" descr="IL_EBIOS_MoonRender_RG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64080" y="739140"/>
            <a:ext cx="12700001" cy="7061201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At Interstellar Lab, we build modules for sustainable living on Earth and in Space"/>
          <p:cNvSpPr txBox="1"/>
          <p:nvPr/>
        </p:nvSpPr>
        <p:spPr>
          <a:xfrm>
            <a:off x="-812800" y="-1125220"/>
            <a:ext cx="9017251" cy="1376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457200">
              <a:defRPr sz="28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At Interstellar Lab, we build modules for sustainable living on Earth and in Space</a:t>
            </a:r>
          </a:p>
        </p:txBody>
      </p:sp>
      <p:sp>
        <p:nvSpPr>
          <p:cNvPr id="424" name="At Interstellar Lab, we build modules for sustainable living on Earth and in Space"/>
          <p:cNvSpPr txBox="1"/>
          <p:nvPr/>
        </p:nvSpPr>
        <p:spPr>
          <a:xfrm>
            <a:off x="-635000" y="-1572175"/>
            <a:ext cx="9017251" cy="944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457200">
              <a:defRPr sz="28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At Interstellar Lab, we build modules for sustainable living on Earth and in Space</a:t>
            </a:r>
          </a:p>
        </p:txBody>
      </p:sp>
      <p:sp>
        <p:nvSpPr>
          <p:cNvPr id="425" name="At Interstellar Lab, we build modules for sustainable living on Earth and in Space"/>
          <p:cNvSpPr txBox="1"/>
          <p:nvPr/>
        </p:nvSpPr>
        <p:spPr>
          <a:xfrm>
            <a:off x="170147" y="-106573"/>
            <a:ext cx="9017251" cy="944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457200">
              <a:defRPr sz="28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At Interstellar Lab, we build modules for sustainable living on Earth and in Space</a:t>
            </a:r>
          </a:p>
        </p:txBody>
      </p:sp>
    </p:spTree>
    <p:extLst>
      <p:ext uri="{BB962C8B-B14F-4D97-AF65-F5344CB8AC3E}">
        <p14:creationId xmlns:p14="http://schemas.microsoft.com/office/powerpoint/2010/main" val="170285208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Kacific Broadband Satellites Pte Ltd - Singapore - Proprietary Information"/>
          <p:cNvSpPr txBox="1"/>
          <p:nvPr/>
        </p:nvSpPr>
        <p:spPr>
          <a:xfrm>
            <a:off x="1752600" y="6629399"/>
            <a:ext cx="5562600" cy="231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solidFill>
                  <a:srgbClr val="898989"/>
                </a:solidFill>
                <a:effectLst>
                  <a:outerShdw blurRad="38100" dist="38100" dir="2700000" rotWithShape="0">
                    <a:srgbClr val="DDDDDD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Kacific Broadband Satellites Pte Ltd - Singapore - Proprietary Information</a:t>
            </a:r>
          </a:p>
        </p:txBody>
      </p:sp>
      <p:pic>
        <p:nvPicPr>
          <p:cNvPr id="328" name="Screen shot 2013-11-05 at PM 03.15.50.png" descr="Screen shot 2013-11-05 at PM 03.15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765175"/>
            <a:ext cx="9144000" cy="51054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1" name="Group"/>
          <p:cNvGrpSpPr/>
          <p:nvPr/>
        </p:nvGrpSpPr>
        <p:grpSpPr>
          <a:xfrm>
            <a:off x="0" y="-11109"/>
            <a:ext cx="9067800" cy="830993"/>
            <a:chOff x="0" y="-314630"/>
            <a:chExt cx="9067800" cy="830989"/>
          </a:xfrm>
        </p:grpSpPr>
        <p:sp>
          <p:nvSpPr>
            <p:cNvPr id="329" name="Rectangle"/>
            <p:cNvSpPr/>
            <p:nvPr/>
          </p:nvSpPr>
          <p:spPr>
            <a:xfrm>
              <a:off x="0" y="1270"/>
              <a:ext cx="8915400" cy="45721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rgbClr val="FFFF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57200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30" name="The HTS concept applied to the Pacific market"/>
            <p:cNvSpPr txBox="1"/>
            <p:nvPr/>
          </p:nvSpPr>
          <p:spPr>
            <a:xfrm>
              <a:off x="0" y="-314630"/>
              <a:ext cx="9067800" cy="8309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defTabSz="457200">
                <a:defRPr b="1">
                  <a:ln w="10541">
                    <a:solidFill>
                      <a:srgbClr val="7D7D7D"/>
                    </a:solidFill>
                  </a:ln>
                  <a:solidFill>
                    <a:srgbClr val="80808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lang="en-GB" dirty="0"/>
                <a:t>Regional Satellites:  </a:t>
              </a:r>
              <a:r>
                <a:rPr dirty="0"/>
                <a:t>The HTS concept </a:t>
              </a:r>
              <a:endParaRPr lang="en-GB" dirty="0"/>
            </a:p>
            <a:p>
              <a:r>
                <a:rPr dirty="0"/>
                <a:t>applied to the Pacific market</a:t>
              </a:r>
            </a:p>
          </p:txBody>
        </p:sp>
      </p:grpSp>
      <p:pic>
        <p:nvPicPr>
          <p:cNvPr id="332" name="Logo_final_26june13_resized.png" descr="Logo_final_26june13_resiz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139700"/>
            <a:ext cx="1676400" cy="6223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5503720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8" name="image14.jpeg" descr="image1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513" y="458787"/>
            <a:ext cx="4924427" cy="142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age15.jpeg" descr="image1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13" y="2127250"/>
            <a:ext cx="1809751" cy="1444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age16.jpeg" descr="image16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6075" y="2127250"/>
            <a:ext cx="1444625" cy="1444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image17.jpeg" descr="image17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3637" y="2116138"/>
            <a:ext cx="1470027" cy="1468439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Bridget Cosgrave"/>
          <p:cNvSpPr txBox="1"/>
          <p:nvPr/>
        </p:nvSpPr>
        <p:spPr>
          <a:xfrm>
            <a:off x="4814887" y="3673474"/>
            <a:ext cx="1787527" cy="31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300"/>
              </a:spcBef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Bridget Cosgrave</a:t>
            </a:r>
          </a:p>
        </p:txBody>
      </p:sp>
      <p:sp>
        <p:nvSpPr>
          <p:cNvPr id="223" name="Vicki MacLeod"/>
          <p:cNvSpPr txBox="1"/>
          <p:nvPr/>
        </p:nvSpPr>
        <p:spPr>
          <a:xfrm>
            <a:off x="2830513" y="3673474"/>
            <a:ext cx="1555752" cy="31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300"/>
              </a:spcBef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Vicki MacLeod</a:t>
            </a:r>
          </a:p>
        </p:txBody>
      </p:sp>
      <p:sp>
        <p:nvSpPr>
          <p:cNvPr id="224" name="Sallye Clark"/>
          <p:cNvSpPr txBox="1"/>
          <p:nvPr/>
        </p:nvSpPr>
        <p:spPr>
          <a:xfrm>
            <a:off x="481011" y="3673474"/>
            <a:ext cx="1555753" cy="31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300"/>
              </a:spcBef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Sallye Clark</a:t>
            </a:r>
          </a:p>
        </p:txBody>
      </p:sp>
      <p:pic>
        <p:nvPicPr>
          <p:cNvPr id="225" name="image18.jpeg" descr="image18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3125" y="2112963"/>
            <a:ext cx="1460500" cy="1458914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Audrey Mandela"/>
          <p:cNvSpPr txBox="1"/>
          <p:nvPr/>
        </p:nvSpPr>
        <p:spPr>
          <a:xfrm>
            <a:off x="6945313" y="3667124"/>
            <a:ext cx="2016127" cy="31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300"/>
              </a:spcBef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Audrey Mandela</a:t>
            </a:r>
          </a:p>
        </p:txBody>
      </p:sp>
      <p:pic>
        <p:nvPicPr>
          <p:cNvPr id="227" name="image19.jpeg" descr="image19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2737" y="4351337"/>
            <a:ext cx="1427163" cy="1427164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Candace Johnson"/>
          <p:cNvSpPr txBox="1"/>
          <p:nvPr/>
        </p:nvSpPr>
        <p:spPr>
          <a:xfrm>
            <a:off x="5859462" y="5978524"/>
            <a:ext cx="1911352" cy="31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300"/>
              </a:spcBef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Candace Johnson</a:t>
            </a:r>
          </a:p>
        </p:txBody>
      </p:sp>
      <p:sp>
        <p:nvSpPr>
          <p:cNvPr id="229" name="Walda Roseman"/>
          <p:cNvSpPr txBox="1"/>
          <p:nvPr/>
        </p:nvSpPr>
        <p:spPr>
          <a:xfrm>
            <a:off x="3738562" y="5978524"/>
            <a:ext cx="1778002" cy="31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300"/>
              </a:spcBef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Walda Roseman</a:t>
            </a:r>
          </a:p>
        </p:txBody>
      </p:sp>
      <p:sp>
        <p:nvSpPr>
          <p:cNvPr id="230" name="Ellen Strickland"/>
          <p:cNvSpPr txBox="1"/>
          <p:nvPr/>
        </p:nvSpPr>
        <p:spPr>
          <a:xfrm>
            <a:off x="1392237" y="5978524"/>
            <a:ext cx="1682751" cy="31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300"/>
              </a:spcBef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Ellen Strickland</a:t>
            </a:r>
          </a:p>
        </p:txBody>
      </p:sp>
      <p:pic>
        <p:nvPicPr>
          <p:cNvPr id="231" name="image20.jpeg" descr="image20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4300" y="4421187"/>
            <a:ext cx="1412875" cy="14144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image21.png" descr="image21.png"/>
          <p:cNvPicPr>
            <a:picLocks noChangeAspect="1"/>
          </p:cNvPicPr>
          <p:nvPr/>
        </p:nvPicPr>
        <p:blipFill>
          <a:blip r:embed="rId9"/>
          <a:srcRect l="8839" t="4800" r="11503" b="15544"/>
          <a:stretch>
            <a:fillRect/>
          </a:stretch>
        </p:blipFill>
        <p:spPr>
          <a:xfrm>
            <a:off x="6011862" y="4394198"/>
            <a:ext cx="1470027" cy="14684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60 years after the first Satellites,…"/>
          <p:cNvSpPr txBox="1"/>
          <p:nvPr/>
        </p:nvSpPr>
        <p:spPr>
          <a:xfrm>
            <a:off x="3863377" y="4906823"/>
            <a:ext cx="4761167" cy="1094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400"/>
              </a:spcBef>
              <a:defRPr sz="2700" b="1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fr-CH" dirty="0"/>
          </a:p>
          <a:p>
            <a:pPr marL="342900" indent="-342900">
              <a:lnSpc>
                <a:spcPct val="120000"/>
              </a:lnSpc>
              <a:spcBef>
                <a:spcPts val="400"/>
              </a:spcBef>
              <a:defRPr sz="2700" b="1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249" name="Rectangle"/>
          <p:cNvSpPr/>
          <p:nvPr/>
        </p:nvSpPr>
        <p:spPr>
          <a:xfrm>
            <a:off x="6588125" y="6597650"/>
            <a:ext cx="2555875" cy="2603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250" name="The Golden Age of Space"/>
          <p:cNvSpPr txBox="1"/>
          <p:nvPr/>
        </p:nvSpPr>
        <p:spPr>
          <a:xfrm>
            <a:off x="1529815" y="0"/>
            <a:ext cx="6673756" cy="8956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3200"/>
            </a:pPr>
            <a:endParaRPr lang="fr-CH" dirty="0"/>
          </a:p>
          <a:p>
            <a:pPr>
              <a:defRPr sz="3200"/>
            </a:pPr>
            <a:endParaRPr lang="fr-CH" dirty="0"/>
          </a:p>
          <a:p>
            <a:pPr>
              <a:defRPr sz="3200"/>
            </a:pPr>
            <a:r>
              <a:rPr lang="en-US" sz="3200" dirty="0">
                <a:solidFill>
                  <a:srgbClr val="3C4044"/>
                </a:solidFill>
                <a:latin typeface="Helvetica"/>
              </a:rPr>
              <a:t>My personal journey from using Space to provide Universal Access to Accessing the Universe to Networks for the Universe  </a:t>
            </a:r>
          </a:p>
          <a:p>
            <a:pPr>
              <a:defRPr sz="3200"/>
            </a:pPr>
            <a:endParaRPr lang="en-US" sz="3200" dirty="0">
              <a:solidFill>
                <a:srgbClr val="3C4044"/>
              </a:solidFill>
              <a:latin typeface="Helvetica"/>
            </a:endParaRPr>
          </a:p>
          <a:p>
            <a:pPr>
              <a:defRPr sz="3200"/>
            </a:pPr>
            <a:r>
              <a:rPr lang="en-US" sz="3200" dirty="0">
                <a:solidFill>
                  <a:srgbClr val="3C4044"/>
                </a:solidFill>
                <a:latin typeface="Helvetica"/>
              </a:rPr>
              <a:t>AND</a:t>
            </a:r>
          </a:p>
          <a:p>
            <a:pPr>
              <a:defRPr sz="3200"/>
            </a:pPr>
            <a:endParaRPr lang="fr-CH" dirty="0"/>
          </a:p>
          <a:p>
            <a:pPr>
              <a:defRPr sz="3200"/>
            </a:pPr>
            <a:r>
              <a:rPr lang="fr-CH" dirty="0"/>
              <a:t>The Bang for the Buck </a:t>
            </a:r>
            <a:r>
              <a:rPr lang="mr-IN" dirty="0"/>
              <a:t>–</a:t>
            </a:r>
            <a:r>
              <a:rPr lang="fr-CH" dirty="0"/>
              <a:t> Defying and </a:t>
            </a:r>
            <a:r>
              <a:rPr lang="fr-CH" dirty="0" err="1"/>
              <a:t>using</a:t>
            </a:r>
            <a:r>
              <a:rPr lang="fr-CH" dirty="0"/>
              <a:t> Gravity:</a:t>
            </a:r>
            <a:r>
              <a:rPr lang="en-GB" dirty="0"/>
              <a:t> </a:t>
            </a:r>
            <a:r>
              <a:rPr lang="fr-CH" dirty="0" err="1"/>
              <a:t>Investing</a:t>
            </a:r>
            <a:r>
              <a:rPr lang="fr-CH" dirty="0"/>
              <a:t> in Space and Space Tech:  </a:t>
            </a:r>
            <a:r>
              <a:rPr lang="en-US" sz="3200" dirty="0">
                <a:solidFill>
                  <a:srgbClr val="3C4044"/>
                </a:solidFill>
                <a:latin typeface="Helvetica"/>
              </a:rPr>
              <a:t>Digital Infrastructure, Telecoms, Cloud and Software</a:t>
            </a:r>
          </a:p>
          <a:p>
            <a:pPr>
              <a:defRPr sz="3200"/>
            </a:pPr>
            <a:endParaRPr lang="en-US" sz="3200" dirty="0">
              <a:solidFill>
                <a:srgbClr val="3C4044"/>
              </a:solidFill>
              <a:latin typeface="Helvetica"/>
            </a:endParaRPr>
          </a:p>
          <a:p>
            <a:pPr>
              <a:defRPr sz="3200"/>
            </a:pPr>
            <a:endParaRPr lang="en-US" sz="3200" dirty="0">
              <a:solidFill>
                <a:srgbClr val="3C4044"/>
              </a:solidFill>
              <a:latin typeface="Helvetica"/>
            </a:endParaRPr>
          </a:p>
          <a:p>
            <a:pPr>
              <a:defRPr sz="3200"/>
            </a:pPr>
            <a:endParaRPr lang="en-US" sz="3200" dirty="0">
              <a:solidFill>
                <a:srgbClr val="3C4044"/>
              </a:solidFill>
              <a:latin typeface="Helvetica"/>
            </a:endParaRPr>
          </a:p>
          <a:p>
            <a:pPr>
              <a:defRPr sz="3200"/>
            </a:pPr>
            <a:endParaRPr lang="en-US" sz="3200" dirty="0">
              <a:solidFill>
                <a:srgbClr val="3C4044"/>
              </a:solidFill>
              <a:latin typeface="Helvetica"/>
            </a:endParaRPr>
          </a:p>
          <a:p>
            <a:pPr>
              <a:defRPr sz="3200"/>
            </a:pPr>
            <a:endParaRPr dirty="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he world has never needed"/>
          <p:cNvSpPr txBox="1">
            <a:spLocks noGrp="1"/>
          </p:cNvSpPr>
          <p:nvPr>
            <p:ph type="title"/>
          </p:nvPr>
        </p:nvSpPr>
        <p:spPr>
          <a:xfrm>
            <a:off x="1027029" y="860758"/>
            <a:ext cx="6655835" cy="105885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CH" dirty="0"/>
              <a:t>It is not Old Space or New Space, it is Fast Space and One Space  </a:t>
            </a:r>
            <a:endParaRPr dirty="0"/>
          </a:p>
        </p:txBody>
      </p:sp>
      <p:sp>
        <p:nvSpPr>
          <p:cNvPr id="255" name="So much Connectivity ……"/>
          <p:cNvSpPr txBox="1">
            <a:spLocks noGrp="1"/>
          </p:cNvSpPr>
          <p:nvPr>
            <p:ph type="body" idx="1"/>
          </p:nvPr>
        </p:nvSpPr>
        <p:spPr>
          <a:xfrm>
            <a:off x="1131887" y="2422685"/>
            <a:ext cx="7058026" cy="4248157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r>
              <a:rPr lang="fr-CH" sz="1800" dirty="0"/>
              <a:t>The ability to get into Space quickly, be it by using reusable rockets, pre-configured buses, software-defined satellites, etc. is increasing in importance, in particular due to RoI, demanded by Private Investors.  It is no longer Old Space or New Space but « Fast Space ». </a:t>
            </a:r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r>
              <a:rPr lang="fr-CH" sz="1800" dirty="0"/>
              <a:t>Boundaries are being blurred between various orbits, LEO, MEO, GEO, Cis Lunar, Stratosphere.  We are seeing the emergence of « One Space »  </a:t>
            </a:r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sz="1800" dirty="0"/>
          </a:p>
          <a:p>
            <a:pPr marL="0" indent="0" defTabSz="531083">
              <a:lnSpc>
                <a:spcPct val="120000"/>
              </a:lnSpc>
              <a:spcBef>
                <a:spcPts val="200"/>
              </a:spcBef>
              <a:buSzTx/>
              <a:buNone/>
              <a:defRPr sz="2024" b="1" i="1">
                <a:solidFill>
                  <a:srgbClr val="808080"/>
                </a:solidFill>
              </a:defRPr>
            </a:pPr>
            <a:endParaRPr dirty="0"/>
          </a:p>
          <a:p>
            <a:pPr marL="0" indent="0" defTabSz="531083">
              <a:lnSpc>
                <a:spcPct val="120000"/>
              </a:lnSpc>
              <a:spcBef>
                <a:spcPts val="200"/>
              </a:spcBef>
              <a:buSzTx/>
              <a:buNone/>
              <a:defRPr sz="1320" b="1" i="1">
                <a:solidFill>
                  <a:srgbClr val="808080"/>
                </a:solidFill>
              </a:defRPr>
            </a:pPr>
            <a:r>
              <a:rPr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461910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60 years after the first Satellites,…"/>
          <p:cNvSpPr txBox="1"/>
          <p:nvPr/>
        </p:nvSpPr>
        <p:spPr>
          <a:xfrm>
            <a:off x="3863377" y="4906823"/>
            <a:ext cx="4761167" cy="545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400"/>
              </a:spcBef>
              <a:defRPr sz="2700" b="1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249" name="Rectangle"/>
          <p:cNvSpPr/>
          <p:nvPr/>
        </p:nvSpPr>
        <p:spPr>
          <a:xfrm>
            <a:off x="6588125" y="6597650"/>
            <a:ext cx="2555875" cy="2603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250" name="The Golden Age of Space"/>
          <p:cNvSpPr txBox="1"/>
          <p:nvPr/>
        </p:nvSpPr>
        <p:spPr>
          <a:xfrm>
            <a:off x="1564105" y="425631"/>
            <a:ext cx="6673756" cy="4031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3200"/>
            </a:pPr>
            <a:endParaRPr lang="fr-CH" dirty="0"/>
          </a:p>
          <a:p>
            <a:pPr>
              <a:defRPr sz="3200"/>
            </a:pPr>
            <a:endParaRPr lang="fr-CH" dirty="0"/>
          </a:p>
          <a:p>
            <a:pPr>
              <a:defRPr sz="3200"/>
            </a:pPr>
            <a:r>
              <a:rPr lang="fr-CH" dirty="0"/>
              <a:t>1). The Bang for the Buck </a:t>
            </a:r>
            <a:endParaRPr lang="en-GB" dirty="0"/>
          </a:p>
          <a:p>
            <a:pPr>
              <a:defRPr sz="3200"/>
            </a:pPr>
            <a:endParaRPr lang="en-GB" dirty="0"/>
          </a:p>
          <a:p>
            <a:pPr>
              <a:defRPr sz="3200"/>
            </a:pPr>
            <a:r>
              <a:rPr lang="en-GB" dirty="0"/>
              <a:t>2). </a:t>
            </a:r>
            <a:r>
              <a:rPr lang="fr-CH" dirty="0" err="1"/>
              <a:t>Defying</a:t>
            </a:r>
            <a:r>
              <a:rPr lang="fr-CH" dirty="0"/>
              <a:t> and </a:t>
            </a:r>
            <a:r>
              <a:rPr lang="fr-CH" dirty="0" err="1"/>
              <a:t>using</a:t>
            </a:r>
            <a:r>
              <a:rPr lang="fr-CH" dirty="0"/>
              <a:t> Gravity:   </a:t>
            </a:r>
            <a:r>
              <a:rPr lang="fr-CH" dirty="0" err="1"/>
              <a:t>Investing</a:t>
            </a:r>
            <a:r>
              <a:rPr lang="fr-CH" dirty="0"/>
              <a:t> in Space and Space Tech:  </a:t>
            </a:r>
            <a:r>
              <a:rPr lang="en-US" sz="3200" dirty="0">
                <a:solidFill>
                  <a:srgbClr val="3C4044"/>
                </a:solidFill>
                <a:latin typeface="Helvetica"/>
              </a:rPr>
              <a:t>Digital Infrastructure, Telecoms, Cloud and Software</a:t>
            </a:r>
            <a:endParaRPr dirty="0"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he world has never needed"/>
          <p:cNvSpPr txBox="1">
            <a:spLocks noGrp="1"/>
          </p:cNvSpPr>
          <p:nvPr>
            <p:ph type="title"/>
          </p:nvPr>
        </p:nvSpPr>
        <p:spPr>
          <a:xfrm>
            <a:off x="1027029" y="860758"/>
            <a:ext cx="6655835" cy="105885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CH" dirty="0"/>
              <a:t>The Bang for the Buck </a:t>
            </a:r>
            <a:endParaRPr dirty="0"/>
          </a:p>
        </p:txBody>
      </p:sp>
      <p:sp>
        <p:nvSpPr>
          <p:cNvPr id="255" name="So much Connectivity ……"/>
          <p:cNvSpPr txBox="1">
            <a:spLocks noGrp="1"/>
          </p:cNvSpPr>
          <p:nvPr>
            <p:ph type="body" idx="1"/>
          </p:nvPr>
        </p:nvSpPr>
        <p:spPr>
          <a:xfrm>
            <a:off x="1131887" y="1919617"/>
            <a:ext cx="7058026" cy="4751225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r>
              <a:rPr lang="fr-CH" sz="3800" dirty="0"/>
              <a:t>Chatham House Rules </a:t>
            </a:r>
            <a:r>
              <a:rPr lang="mr-IN" sz="3800" dirty="0"/>
              <a:t>–</a:t>
            </a:r>
            <a:r>
              <a:rPr lang="fr-CH" sz="3800" dirty="0"/>
              <a:t> Or how SES a) really got financed and b) became the most profitable space system in the world</a:t>
            </a:r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3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r>
              <a:rPr lang="fr-CH" sz="3800" dirty="0"/>
              <a:t>Did you ever wonder why GE got into Space?</a:t>
            </a:r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3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r>
              <a:rPr lang="fr-CH" sz="3800" dirty="0"/>
              <a:t>Did you know that Jeff Bezos (Amazon- Blue Origin </a:t>
            </a:r>
            <a:r>
              <a:rPr lang="mr-IN" sz="3800" dirty="0"/>
              <a:t>–</a:t>
            </a:r>
            <a:r>
              <a:rPr lang="fr-CH" sz="3800" dirty="0"/>
              <a:t> Kuyper), Peter Platzer (Spire Global), Matt O’Connell (One Web, GeoEye, etc.) were all Wall Street Bankers?</a:t>
            </a:r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sz="1800" dirty="0"/>
          </a:p>
          <a:p>
            <a:pPr marL="0" indent="0" defTabSz="531083">
              <a:lnSpc>
                <a:spcPct val="120000"/>
              </a:lnSpc>
              <a:spcBef>
                <a:spcPts val="200"/>
              </a:spcBef>
              <a:buSzTx/>
              <a:buNone/>
              <a:defRPr sz="2024" b="1" i="1">
                <a:solidFill>
                  <a:srgbClr val="808080"/>
                </a:solidFill>
              </a:defRPr>
            </a:pPr>
            <a:endParaRPr dirty="0"/>
          </a:p>
          <a:p>
            <a:pPr marL="0" indent="0" defTabSz="531083">
              <a:lnSpc>
                <a:spcPct val="120000"/>
              </a:lnSpc>
              <a:spcBef>
                <a:spcPts val="200"/>
              </a:spcBef>
              <a:buSzTx/>
              <a:buNone/>
              <a:defRPr sz="1320" b="1" i="1">
                <a:solidFill>
                  <a:srgbClr val="808080"/>
                </a:solidFill>
              </a:defRPr>
            </a:pPr>
            <a:r>
              <a:rPr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75661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he world has never needed"/>
          <p:cNvSpPr txBox="1">
            <a:spLocks noGrp="1"/>
          </p:cNvSpPr>
          <p:nvPr>
            <p:ph type="title"/>
          </p:nvPr>
        </p:nvSpPr>
        <p:spPr>
          <a:xfrm>
            <a:off x="1187450" y="641684"/>
            <a:ext cx="6655835" cy="139824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CH" dirty="0"/>
              <a:t>Defying and Using Gravity - Trend toward Space in Space</a:t>
            </a:r>
            <a:endParaRPr dirty="0"/>
          </a:p>
        </p:txBody>
      </p:sp>
      <p:sp>
        <p:nvSpPr>
          <p:cNvPr id="255" name="So much Connectivity ……"/>
          <p:cNvSpPr txBox="1">
            <a:spLocks noGrp="1"/>
          </p:cNvSpPr>
          <p:nvPr>
            <p:ph type="body" idx="1"/>
          </p:nvPr>
        </p:nvSpPr>
        <p:spPr>
          <a:xfrm>
            <a:off x="1131887" y="2039934"/>
            <a:ext cx="7058026" cy="4248157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indent="0" defTabSz="531083">
              <a:lnSpc>
                <a:spcPct val="120000"/>
              </a:lnSpc>
              <a:spcBef>
                <a:spcPts val="200"/>
              </a:spcBef>
              <a:buSzTx/>
              <a:buNone/>
              <a:defRPr sz="1584" b="1">
                <a:solidFill>
                  <a:srgbClr val="808080"/>
                </a:solidFill>
              </a:defRPr>
            </a:pPr>
            <a:r>
              <a:rPr lang="fr-CH" sz="8000" dirty="0"/>
              <a:t>Space in Space is gradually seeing the light of day with In-Orbit Fueling, In-Orbit Manufacturing, Robotics, 3D Printing and Material Science, and Docking</a:t>
            </a:r>
          </a:p>
          <a:p>
            <a:pPr marL="0" indent="0" defTabSz="531083">
              <a:lnSpc>
                <a:spcPct val="120000"/>
              </a:lnSpc>
              <a:spcBef>
                <a:spcPts val="200"/>
              </a:spcBef>
              <a:buSzTx/>
              <a:buNone/>
              <a:defRPr sz="1584" b="1">
                <a:solidFill>
                  <a:srgbClr val="808080"/>
                </a:solidFill>
              </a:defRPr>
            </a:pPr>
            <a:endParaRPr lang="fr-CH" sz="80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defRPr sz="1584" b="1">
                <a:solidFill>
                  <a:srgbClr val="808080"/>
                </a:solidFill>
              </a:defRPr>
            </a:pPr>
            <a:r>
              <a:rPr lang="fr-CH" sz="8000" dirty="0"/>
              <a:t>GEO satellites will be given a new life and serve as platforms for new services </a:t>
            </a:r>
            <a:r>
              <a:rPr lang="mr-IN" sz="8000" dirty="0"/>
              <a:t>–</a:t>
            </a:r>
            <a:r>
              <a:rPr lang="fr-CH" sz="8000" dirty="0"/>
              <a:t> EO and Intelligence for Telecom Satellites,  Deep Space, Relay amongst various orbits</a:t>
            </a:r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defRPr sz="1584" b="1">
                <a:solidFill>
                  <a:srgbClr val="808080"/>
                </a:solidFill>
              </a:defRPr>
            </a:pPr>
            <a:endParaRPr lang="fr-CH" sz="80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defRPr sz="1584" b="1">
                <a:solidFill>
                  <a:srgbClr val="808080"/>
                </a:solidFill>
              </a:defRPr>
            </a:pPr>
            <a:r>
              <a:rPr lang="fr-CH" sz="8000" dirty="0"/>
              <a:t>Space Stations will be built modularly in Space</a:t>
            </a:r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defRPr sz="1584" b="1">
                <a:solidFill>
                  <a:srgbClr val="808080"/>
                </a:solidFill>
              </a:defRPr>
            </a:pPr>
            <a:endParaRPr lang="fr-CH" sz="80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defRPr sz="1584" b="1">
                <a:solidFill>
                  <a:srgbClr val="808080"/>
                </a:solidFill>
              </a:defRPr>
            </a:pPr>
            <a:r>
              <a:rPr lang="fr-CH" sz="8000" dirty="0"/>
              <a:t>Advances in Energy, Medicine, Agriculture, will be made by using micro-gravity and weightless</a:t>
            </a:r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marL="0" indent="0" defTabSz="531083">
              <a:lnSpc>
                <a:spcPct val="120000"/>
              </a:lnSpc>
              <a:spcBef>
                <a:spcPts val="200"/>
              </a:spcBef>
              <a:buSzTx/>
              <a:buNone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sz="1800" dirty="0"/>
          </a:p>
          <a:p>
            <a:pPr marL="0" indent="0" defTabSz="531083">
              <a:lnSpc>
                <a:spcPct val="120000"/>
              </a:lnSpc>
              <a:spcBef>
                <a:spcPts val="200"/>
              </a:spcBef>
              <a:buSzTx/>
              <a:buNone/>
              <a:defRPr sz="2024" b="1" i="1">
                <a:solidFill>
                  <a:srgbClr val="808080"/>
                </a:solidFill>
              </a:defRPr>
            </a:pPr>
            <a:endParaRPr dirty="0"/>
          </a:p>
          <a:p>
            <a:pPr marL="0" indent="0" defTabSz="531083">
              <a:lnSpc>
                <a:spcPct val="120000"/>
              </a:lnSpc>
              <a:spcBef>
                <a:spcPts val="200"/>
              </a:spcBef>
              <a:buSzTx/>
              <a:buNone/>
              <a:defRPr sz="1320" b="1" i="1">
                <a:solidFill>
                  <a:srgbClr val="808080"/>
                </a:solidFill>
              </a:defRPr>
            </a:pPr>
            <a:r>
              <a:rPr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108527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7DF35-697F-F853-A549-55B3E9837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he world has never needed">
            <a:extLst>
              <a:ext uri="{FF2B5EF4-FFF2-40B4-BE49-F238E27FC236}">
                <a16:creationId xmlns:a16="http://schemas.microsoft.com/office/drawing/2014/main" id="{4CCEC23B-C4AC-101E-92A2-CC4DF5212C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87450" y="981074"/>
            <a:ext cx="6655835" cy="182562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CH" dirty="0"/>
              <a:t>Dramatic decrease of digital component pricing, lower launch prices, and  I0T are leading to the democratisation of Space and making it  Accessible and Affordable for all  (1/2)</a:t>
            </a:r>
            <a:endParaRPr dirty="0"/>
          </a:p>
        </p:txBody>
      </p:sp>
      <p:sp>
        <p:nvSpPr>
          <p:cNvPr id="255" name="So much Connectivity ……">
            <a:extLst>
              <a:ext uri="{FF2B5EF4-FFF2-40B4-BE49-F238E27FC236}">
                <a16:creationId xmlns:a16="http://schemas.microsoft.com/office/drawing/2014/main" id="{D4297038-1529-E5D0-2300-4B4604627D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31887" y="3200400"/>
            <a:ext cx="7058026" cy="3470442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defTabSz="531083">
              <a:lnSpc>
                <a:spcPct val="120000"/>
              </a:lnSpc>
              <a:spcBef>
                <a:spcPts val="200"/>
              </a:spcBef>
              <a:buSzTx/>
              <a:defRPr sz="1584" b="1">
                <a:solidFill>
                  <a:srgbClr val="808080"/>
                </a:solidFill>
              </a:defRPr>
            </a:pPr>
            <a:r>
              <a:rPr lang="fr-CH" sz="4000" dirty="0"/>
              <a:t>Launch prices have fallen more than 30 X in the space of a decade</a:t>
            </a:r>
          </a:p>
          <a:p>
            <a:pPr marL="0" indent="0" defTabSz="531083">
              <a:lnSpc>
                <a:spcPct val="120000"/>
              </a:lnSpc>
              <a:spcBef>
                <a:spcPts val="200"/>
              </a:spcBef>
              <a:buSzTx/>
              <a:buNone/>
              <a:defRPr sz="1584" b="1">
                <a:solidFill>
                  <a:srgbClr val="808080"/>
                </a:solidFill>
              </a:defRPr>
            </a:pPr>
            <a:endParaRPr lang="fr-CH" sz="40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defRPr sz="1584" b="1">
                <a:solidFill>
                  <a:srgbClr val="808080"/>
                </a:solidFill>
              </a:defRPr>
            </a:pPr>
            <a:r>
              <a:rPr lang="fr-CH" sz="4000" dirty="0"/>
              <a:t>Sensors can be put on everything, opening up a large market to insurers, agriculture companies, mobility. Location based services, etc.</a:t>
            </a:r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defRPr sz="1584" b="1">
                <a:solidFill>
                  <a:srgbClr val="808080"/>
                </a:solidFill>
              </a:defRPr>
            </a:pPr>
            <a:endParaRPr lang="fr-CH" sz="40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defRPr sz="1584" b="1">
                <a:solidFill>
                  <a:srgbClr val="808080"/>
                </a:solidFill>
              </a:defRPr>
            </a:pPr>
            <a:r>
              <a:rPr lang="fr-CH" sz="4000" dirty="0"/>
              <a:t>Cube Sats, Nano Sats, Small Sats are replacing many  legacy, traditional heavy satellites</a:t>
            </a:r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defRPr sz="1584" b="1">
                <a:solidFill>
                  <a:srgbClr val="808080"/>
                </a:solidFill>
              </a:defRPr>
            </a:pPr>
            <a:endParaRPr lang="fr-CH" sz="2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sz="1800" dirty="0"/>
          </a:p>
          <a:p>
            <a:pPr marL="0" indent="0" defTabSz="531083">
              <a:lnSpc>
                <a:spcPct val="120000"/>
              </a:lnSpc>
              <a:spcBef>
                <a:spcPts val="200"/>
              </a:spcBef>
              <a:buSzTx/>
              <a:buNone/>
              <a:defRPr sz="2024" b="1" i="1">
                <a:solidFill>
                  <a:srgbClr val="808080"/>
                </a:solidFill>
              </a:defRPr>
            </a:pPr>
            <a:endParaRPr dirty="0"/>
          </a:p>
          <a:p>
            <a:pPr marL="0" indent="0" defTabSz="531083">
              <a:lnSpc>
                <a:spcPct val="120000"/>
              </a:lnSpc>
              <a:spcBef>
                <a:spcPts val="200"/>
              </a:spcBef>
              <a:buSzTx/>
              <a:buNone/>
              <a:defRPr sz="1320" b="1" i="1">
                <a:solidFill>
                  <a:srgbClr val="808080"/>
                </a:solidFill>
              </a:defRPr>
            </a:pPr>
            <a:r>
              <a:rPr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105991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he world has never needed"/>
          <p:cNvSpPr txBox="1">
            <a:spLocks noGrp="1"/>
          </p:cNvSpPr>
          <p:nvPr>
            <p:ph type="title"/>
          </p:nvPr>
        </p:nvSpPr>
        <p:spPr>
          <a:xfrm>
            <a:off x="1187450" y="981074"/>
            <a:ext cx="6655835" cy="105885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CH" dirty="0"/>
              <a:t>Dramatic decrease of digital component pricing, lower launch prices, and  I0T are leading to the democratisation of Space and making it  Accessible and Affordable for all (2/2) </a:t>
            </a:r>
            <a:endParaRPr dirty="0"/>
          </a:p>
        </p:txBody>
      </p:sp>
      <p:sp>
        <p:nvSpPr>
          <p:cNvPr id="255" name="So much Connectivity ……"/>
          <p:cNvSpPr txBox="1">
            <a:spLocks noGrp="1"/>
          </p:cNvSpPr>
          <p:nvPr>
            <p:ph type="body" idx="1"/>
          </p:nvPr>
        </p:nvSpPr>
        <p:spPr>
          <a:xfrm>
            <a:off x="1131887" y="2422685"/>
            <a:ext cx="7058026" cy="4248157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defTabSz="531083">
              <a:lnSpc>
                <a:spcPct val="120000"/>
              </a:lnSpc>
              <a:spcBef>
                <a:spcPts val="200"/>
              </a:spcBef>
              <a:buSzTx/>
              <a:defRPr sz="1584" b="1">
                <a:solidFill>
                  <a:srgbClr val="808080"/>
                </a:solidFill>
              </a:defRPr>
            </a:pPr>
            <a:endParaRPr lang="fr-CH" sz="62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r>
              <a:rPr lang="fr-CH" sz="6200" dirty="0"/>
              <a:t>Software defined Satellites:  Beforehand very difficult to change a satellite or space vehicle once it was launched leading to long lead times and up to 7 year old technology being launched</a:t>
            </a:r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62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r>
              <a:rPr lang="fr-CH" sz="6200" dirty="0"/>
              <a:t>Today, « Old Space », « New Space » and « Fast Space »  manufacturers are building buses, platforms, systems, and networks that can be controlled, changed, and enhanced by software.</a:t>
            </a:r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62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r>
              <a:rPr lang="fr-CH" sz="6200" dirty="0"/>
              <a:t>On-Board Processing, Quantum and AI are becoming the Norm, thus  shifting Big Data to Space</a:t>
            </a:r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sz="1800" dirty="0"/>
          </a:p>
          <a:p>
            <a:pPr marL="0" indent="0" defTabSz="531083">
              <a:lnSpc>
                <a:spcPct val="120000"/>
              </a:lnSpc>
              <a:spcBef>
                <a:spcPts val="200"/>
              </a:spcBef>
              <a:buSzTx/>
              <a:buNone/>
              <a:defRPr sz="2024" b="1" i="1">
                <a:solidFill>
                  <a:srgbClr val="808080"/>
                </a:solidFill>
              </a:defRPr>
            </a:pPr>
            <a:endParaRPr dirty="0"/>
          </a:p>
          <a:p>
            <a:pPr marL="0" indent="0" defTabSz="531083">
              <a:lnSpc>
                <a:spcPct val="120000"/>
              </a:lnSpc>
              <a:spcBef>
                <a:spcPts val="200"/>
              </a:spcBef>
              <a:buSzTx/>
              <a:buNone/>
              <a:defRPr sz="1320" b="1" i="1">
                <a:solidFill>
                  <a:srgbClr val="808080"/>
                </a:solidFill>
              </a:defRPr>
            </a:pPr>
            <a:r>
              <a:rPr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741536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he world has never needed"/>
          <p:cNvSpPr txBox="1">
            <a:spLocks noGrp="1"/>
          </p:cNvSpPr>
          <p:nvPr>
            <p:ph type="title"/>
          </p:nvPr>
        </p:nvSpPr>
        <p:spPr>
          <a:xfrm>
            <a:off x="1027029" y="860758"/>
            <a:ext cx="6655835" cy="105885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CH" dirty="0"/>
              <a:t>Clouds in Space </a:t>
            </a:r>
            <a:r>
              <a:rPr lang="mr-IN" dirty="0"/>
              <a:t>–</a:t>
            </a:r>
            <a:r>
              <a:rPr lang="fr-CH" dirty="0"/>
              <a:t> The Horizons are merging</a:t>
            </a:r>
            <a:endParaRPr dirty="0"/>
          </a:p>
        </p:txBody>
      </p:sp>
      <p:sp>
        <p:nvSpPr>
          <p:cNvPr id="255" name="So much Connectivity ……"/>
          <p:cNvSpPr txBox="1">
            <a:spLocks noGrp="1"/>
          </p:cNvSpPr>
          <p:nvPr>
            <p:ph type="body" idx="1"/>
          </p:nvPr>
        </p:nvSpPr>
        <p:spPr>
          <a:xfrm>
            <a:off x="1131887" y="2422685"/>
            <a:ext cx="7058026" cy="4248157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r>
              <a:rPr lang="fr-CH" sz="2900" dirty="0"/>
              <a:t>Amazon Web Services, Amazon Ground Stations, AWS Space</a:t>
            </a:r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29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r>
              <a:rPr lang="fr-CH" sz="2900" dirty="0"/>
              <a:t>Microsoft </a:t>
            </a:r>
            <a:r>
              <a:rPr lang="mr-IN" sz="2900" dirty="0"/>
              <a:t>–</a:t>
            </a:r>
            <a:r>
              <a:rPr lang="fr-CH" sz="2900" dirty="0"/>
              <a:t> Azure Space</a:t>
            </a:r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29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r>
              <a:rPr lang="fr-CH" sz="2900" dirty="0"/>
              <a:t>SES </a:t>
            </a:r>
            <a:r>
              <a:rPr lang="mr-IN" sz="2900" dirty="0"/>
              <a:t>–</a:t>
            </a:r>
            <a:r>
              <a:rPr lang="fr-CH" sz="2900" dirty="0"/>
              <a:t> Cloud on O3B</a:t>
            </a:r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marL="0" indent="0" defTabSz="531083">
              <a:lnSpc>
                <a:spcPct val="120000"/>
              </a:lnSpc>
              <a:spcBef>
                <a:spcPts val="200"/>
              </a:spcBef>
              <a:buSzTx/>
              <a:buNone/>
              <a:defRPr sz="1584" b="1">
                <a:solidFill>
                  <a:srgbClr val="808080"/>
                </a:solidFill>
              </a:defRPr>
            </a:pPr>
            <a:r>
              <a:rPr lang="fr-CH" sz="1800" dirty="0"/>
              <a:t> </a:t>
            </a:r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sz="1800" dirty="0"/>
          </a:p>
          <a:p>
            <a:pPr marL="0" indent="0" defTabSz="531083">
              <a:lnSpc>
                <a:spcPct val="120000"/>
              </a:lnSpc>
              <a:spcBef>
                <a:spcPts val="200"/>
              </a:spcBef>
              <a:buSzTx/>
              <a:buNone/>
              <a:defRPr sz="2024" b="1" i="1">
                <a:solidFill>
                  <a:srgbClr val="808080"/>
                </a:solidFill>
              </a:defRPr>
            </a:pPr>
            <a:endParaRPr dirty="0"/>
          </a:p>
          <a:p>
            <a:pPr marL="0" indent="0" defTabSz="531083">
              <a:lnSpc>
                <a:spcPct val="120000"/>
              </a:lnSpc>
              <a:spcBef>
                <a:spcPts val="200"/>
              </a:spcBef>
              <a:buSzTx/>
              <a:buNone/>
              <a:defRPr sz="1320" b="1" i="1">
                <a:solidFill>
                  <a:srgbClr val="808080"/>
                </a:solidFill>
              </a:defRPr>
            </a:pPr>
            <a:r>
              <a:rPr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652999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he world has never needed"/>
          <p:cNvSpPr txBox="1">
            <a:spLocks noGrp="1"/>
          </p:cNvSpPr>
          <p:nvPr>
            <p:ph type="title"/>
          </p:nvPr>
        </p:nvSpPr>
        <p:spPr>
          <a:xfrm>
            <a:off x="1027029" y="477520"/>
            <a:ext cx="7497211" cy="144209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The Defense Sector is the biggest investor and procurer of Space and Space tech around the world – Dual Mission – </a:t>
            </a:r>
            <a:r>
              <a:rPr lang="en-US" dirty="0" err="1"/>
              <a:t>Defence</a:t>
            </a:r>
            <a:r>
              <a:rPr lang="en-US" dirty="0"/>
              <a:t> and SDG’s  </a:t>
            </a:r>
            <a:br>
              <a:rPr lang="fr-CH" dirty="0"/>
            </a:br>
            <a:endParaRPr dirty="0"/>
          </a:p>
        </p:txBody>
      </p:sp>
      <p:sp>
        <p:nvSpPr>
          <p:cNvPr id="255" name="So much Connectivity ……"/>
          <p:cNvSpPr txBox="1">
            <a:spLocks noGrp="1"/>
          </p:cNvSpPr>
          <p:nvPr>
            <p:ph type="body" idx="1"/>
          </p:nvPr>
        </p:nvSpPr>
        <p:spPr>
          <a:xfrm>
            <a:off x="1131887" y="1804737"/>
            <a:ext cx="7058026" cy="4866105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r>
              <a:rPr lang="fr-CH" sz="7200" dirty="0"/>
              <a:t>The Warification of Space:  NATO, DoD’s, Star Wars</a:t>
            </a:r>
          </a:p>
          <a:p>
            <a:pPr marL="0" indent="0" defTabSz="531083">
              <a:lnSpc>
                <a:spcPct val="120000"/>
              </a:lnSpc>
              <a:spcBef>
                <a:spcPts val="200"/>
              </a:spcBef>
              <a:buSzTx/>
              <a:buNone/>
              <a:defRPr sz="1584" b="1">
                <a:solidFill>
                  <a:srgbClr val="808080"/>
                </a:solidFill>
              </a:defRPr>
            </a:pPr>
            <a:endParaRPr lang="fr-CH" sz="72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r>
              <a:rPr lang="fr-CH" sz="7200" dirty="0"/>
              <a:t>Using EO, Surveillane and Intelligence for SDG’s and Defence </a:t>
            </a:r>
            <a:r>
              <a:rPr lang="mr-IN" sz="7200" dirty="0"/>
              <a:t>–</a:t>
            </a:r>
            <a:r>
              <a:rPr lang="fr-CH" sz="7200" dirty="0"/>
              <a:t> ICEYE, Arquit, Cappella Space, etc. </a:t>
            </a:r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72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r>
              <a:rPr lang="fr-CH" sz="7200" dirty="0"/>
              <a:t>SSA,SDA, STM </a:t>
            </a:r>
            <a:r>
              <a:rPr lang="mr-IN" sz="7200" dirty="0"/>
              <a:t>–</a:t>
            </a:r>
            <a:r>
              <a:rPr lang="fr-CH" sz="7200" dirty="0"/>
              <a:t> NorthStar, ExoAnalytics, LeoLabs, etc</a:t>
            </a:r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72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r>
              <a:rPr lang="fr-CH" sz="7200" dirty="0"/>
              <a:t>Space Regulation must be renewed </a:t>
            </a:r>
            <a:r>
              <a:rPr lang="mr-IN" sz="7200" dirty="0"/>
              <a:t>–</a:t>
            </a:r>
            <a:r>
              <a:rPr lang="fr-CH" sz="7200" dirty="0"/>
              <a:t> this time with the private sector!</a:t>
            </a:r>
          </a:p>
          <a:p>
            <a:pPr marL="0" indent="0" defTabSz="531083">
              <a:lnSpc>
                <a:spcPct val="120000"/>
              </a:lnSpc>
              <a:spcBef>
                <a:spcPts val="200"/>
              </a:spcBef>
              <a:buSzTx/>
              <a:buNone/>
              <a:defRPr sz="1584" b="1">
                <a:solidFill>
                  <a:srgbClr val="808080"/>
                </a:solidFill>
              </a:defRPr>
            </a:pPr>
            <a:endParaRPr lang="fr-CH" sz="72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r>
              <a:rPr lang="fr-CH" sz="7200" dirty="0"/>
              <a:t>Cyber Security in space and on the ground (National Homeland Security)</a:t>
            </a:r>
          </a:p>
          <a:p>
            <a:pPr marL="0" indent="0" defTabSz="531083">
              <a:lnSpc>
                <a:spcPct val="120000"/>
              </a:lnSpc>
              <a:spcBef>
                <a:spcPts val="200"/>
              </a:spcBef>
              <a:buSzTx/>
              <a:buNone/>
              <a:defRPr sz="1584" b="1">
                <a:solidFill>
                  <a:srgbClr val="808080"/>
                </a:solidFill>
              </a:defRPr>
            </a:pPr>
            <a:endParaRPr lang="fr-CH" sz="72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r>
              <a:rPr lang="fr-CH" sz="7200" dirty="0"/>
              <a:t>Governments wil pay private companies for Defence and Cyber Security and Private companies will pay for SDG’s as wel as Governments</a:t>
            </a:r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72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r>
              <a:rPr lang="fr-CH" sz="1800" dirty="0"/>
              <a:t> </a:t>
            </a:r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sz="1800" dirty="0"/>
          </a:p>
          <a:p>
            <a:pPr marL="0" indent="0" defTabSz="531083">
              <a:lnSpc>
                <a:spcPct val="120000"/>
              </a:lnSpc>
              <a:spcBef>
                <a:spcPts val="200"/>
              </a:spcBef>
              <a:buSzTx/>
              <a:buNone/>
              <a:defRPr sz="2024" b="1" i="1">
                <a:solidFill>
                  <a:srgbClr val="808080"/>
                </a:solidFill>
              </a:defRPr>
            </a:pPr>
            <a:endParaRPr dirty="0"/>
          </a:p>
          <a:p>
            <a:pPr marL="0" indent="0" defTabSz="531083">
              <a:lnSpc>
                <a:spcPct val="120000"/>
              </a:lnSpc>
              <a:spcBef>
                <a:spcPts val="200"/>
              </a:spcBef>
              <a:buSzTx/>
              <a:buNone/>
              <a:defRPr sz="1320" b="1" i="1">
                <a:solidFill>
                  <a:srgbClr val="808080"/>
                </a:solidFill>
              </a:defRPr>
            </a:pPr>
            <a:r>
              <a:rPr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868523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he world has never needed"/>
          <p:cNvSpPr txBox="1">
            <a:spLocks noGrp="1"/>
          </p:cNvSpPr>
          <p:nvPr>
            <p:ph type="title"/>
          </p:nvPr>
        </p:nvSpPr>
        <p:spPr>
          <a:xfrm>
            <a:off x="1027029" y="860758"/>
            <a:ext cx="6655835" cy="156192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CH" dirty="0"/>
              <a:t>The Colonisation of Space . Manifesto for a Clean, Safe, Equitable Peaceful Use of Space </a:t>
            </a:r>
            <a:r>
              <a:rPr lang="mr-IN" dirty="0"/>
              <a:t>–</a:t>
            </a:r>
            <a:r>
              <a:rPr lang="fr-CH" dirty="0"/>
              <a:t> Efficient use of Space as a Limited Resource </a:t>
            </a:r>
            <a:endParaRPr dirty="0"/>
          </a:p>
        </p:txBody>
      </p:sp>
      <p:sp>
        <p:nvSpPr>
          <p:cNvPr id="255" name="So much Connectivity ……"/>
          <p:cNvSpPr txBox="1">
            <a:spLocks noGrp="1"/>
          </p:cNvSpPr>
          <p:nvPr>
            <p:ph type="body" idx="1"/>
          </p:nvPr>
        </p:nvSpPr>
        <p:spPr>
          <a:xfrm>
            <a:off x="1131887" y="2422685"/>
            <a:ext cx="7058026" cy="4248157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50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r>
              <a:rPr lang="fr-CH" sz="5000" dirty="0"/>
              <a:t>Companies and Countries are colonizing space</a:t>
            </a:r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50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r>
              <a:rPr lang="fr-CH" sz="5000" dirty="0"/>
              <a:t>Emerging Space Nations may not have access to frequencies and orbital positions for their own sovereign needs</a:t>
            </a:r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50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r>
              <a:rPr lang="fr-CH" sz="5000" dirty="0"/>
              <a:t>Space is a Limited Resource.  It must not have the same fate as </a:t>
            </a:r>
            <a:r>
              <a:rPr lang="fr-CH" sz="5000" dirty="0" err="1"/>
              <a:t>our</a:t>
            </a:r>
            <a:r>
              <a:rPr lang="fr-CH" sz="5000" dirty="0"/>
              <a:t> </a:t>
            </a:r>
            <a:r>
              <a:rPr lang="fr-CH" sz="5000" dirty="0" err="1"/>
              <a:t>oceans</a:t>
            </a:r>
            <a:endParaRPr lang="fr-CH" sz="50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50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r>
              <a:rPr lang="fr-CH" sz="5000" dirty="0"/>
              <a:t>EBAN </a:t>
            </a:r>
            <a:r>
              <a:rPr lang="fr-CH" sz="5000" dirty="0" err="1"/>
              <a:t>Space</a:t>
            </a:r>
            <a:r>
              <a:rPr lang="fr-CH" sz="5000" dirty="0"/>
              <a:t> </a:t>
            </a:r>
            <a:r>
              <a:rPr lang="fr-CH" sz="5000" dirty="0" err="1"/>
              <a:t>Manifesto</a:t>
            </a:r>
            <a:r>
              <a:rPr lang="fr-CH" sz="5000" dirty="0"/>
              <a:t>:  https://</a:t>
            </a:r>
            <a:r>
              <a:rPr lang="fr-CH" sz="5000" dirty="0" err="1"/>
              <a:t>www.eban.org</a:t>
            </a:r>
            <a:r>
              <a:rPr lang="fr-CH" sz="5000" dirty="0"/>
              <a:t>/manifesto-for-a-clean-safe-equitable-and-peaceful-space-for-all-by-eban-space/</a:t>
            </a:r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sz="1800" dirty="0"/>
          </a:p>
          <a:p>
            <a:pPr marL="0" indent="0" defTabSz="531083">
              <a:lnSpc>
                <a:spcPct val="120000"/>
              </a:lnSpc>
              <a:spcBef>
                <a:spcPts val="200"/>
              </a:spcBef>
              <a:buSzTx/>
              <a:buNone/>
              <a:defRPr sz="2024" b="1" i="1">
                <a:solidFill>
                  <a:srgbClr val="808080"/>
                </a:solidFill>
              </a:defRPr>
            </a:pPr>
            <a:endParaRPr dirty="0"/>
          </a:p>
          <a:p>
            <a:pPr marL="0" indent="0" defTabSz="531083">
              <a:lnSpc>
                <a:spcPct val="120000"/>
              </a:lnSpc>
              <a:spcBef>
                <a:spcPts val="200"/>
              </a:spcBef>
              <a:buSzTx/>
              <a:buNone/>
              <a:defRPr sz="1320" b="1" i="1">
                <a:solidFill>
                  <a:srgbClr val="808080"/>
                </a:solidFill>
              </a:defRPr>
            </a:pPr>
            <a:r>
              <a:rPr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887961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6FA3F-05E9-98A9-5F03-431E6812F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he world has never needed">
            <a:extLst>
              <a:ext uri="{FF2B5EF4-FFF2-40B4-BE49-F238E27FC236}">
                <a16:creationId xmlns:a16="http://schemas.microsoft.com/office/drawing/2014/main" id="{FB8EE139-730F-CDDE-8808-183BBB7F11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7029" y="416560"/>
            <a:ext cx="6655835" cy="150305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CH" dirty="0"/>
              <a:t>My tips for Investing in Space and Space Tech – Dual Mission/</a:t>
            </a:r>
            <a:r>
              <a:rPr lang="fr-CH" dirty="0" err="1"/>
              <a:t>Space</a:t>
            </a:r>
            <a:r>
              <a:rPr lang="fr-CH" dirty="0"/>
              <a:t> in </a:t>
            </a:r>
            <a:r>
              <a:rPr lang="fr-CH" dirty="0" err="1"/>
              <a:t>Space</a:t>
            </a:r>
            <a:r>
              <a:rPr lang="fr-CH" dirty="0"/>
              <a:t> </a:t>
            </a:r>
            <a:endParaRPr dirty="0"/>
          </a:p>
        </p:txBody>
      </p:sp>
      <p:sp>
        <p:nvSpPr>
          <p:cNvPr id="255" name="So much Connectivity ……">
            <a:extLst>
              <a:ext uri="{FF2B5EF4-FFF2-40B4-BE49-F238E27FC236}">
                <a16:creationId xmlns:a16="http://schemas.microsoft.com/office/drawing/2014/main" id="{4C97B6CC-E950-DA19-76D7-66412ED886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27029" y="1808480"/>
            <a:ext cx="7323305" cy="4862363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indent="0" defTabSz="531083">
              <a:lnSpc>
                <a:spcPct val="120000"/>
              </a:lnSpc>
              <a:spcBef>
                <a:spcPts val="200"/>
              </a:spcBef>
              <a:buSzTx/>
              <a:buNone/>
              <a:defRPr sz="1584" b="1">
                <a:solidFill>
                  <a:srgbClr val="808080"/>
                </a:solidFill>
              </a:defRPr>
            </a:pPr>
            <a:endParaRPr lang="fr-CH" sz="2200" dirty="0"/>
          </a:p>
          <a:p>
            <a:pPr>
              <a:spcAft>
                <a:spcPts val="900"/>
              </a:spcAft>
            </a:pPr>
            <a:r>
              <a:rPr lang="fr-CH" sz="8000" dirty="0" err="1"/>
              <a:t>Space</a:t>
            </a:r>
            <a:r>
              <a:rPr lang="fr-CH" sz="8000" dirty="0"/>
              <a:t> in </a:t>
            </a:r>
            <a:r>
              <a:rPr lang="fr-CH" sz="8000" dirty="0" err="1"/>
              <a:t>Space</a:t>
            </a:r>
            <a:r>
              <a:rPr lang="fr-CH" sz="8000" dirty="0"/>
              <a:t>:  In </a:t>
            </a:r>
            <a:r>
              <a:rPr lang="fr-CH" sz="8000" dirty="0" err="1"/>
              <a:t>Orbit</a:t>
            </a:r>
            <a:r>
              <a:rPr lang="fr-CH" sz="8000" dirty="0"/>
              <a:t> </a:t>
            </a:r>
            <a:r>
              <a:rPr lang="fr-CH" sz="8000" dirty="0" err="1"/>
              <a:t>Manufacturing</a:t>
            </a:r>
            <a:r>
              <a:rPr lang="fr-CH" sz="8000" dirty="0"/>
              <a:t>, In </a:t>
            </a:r>
            <a:r>
              <a:rPr lang="fr-CH" sz="8000" dirty="0" err="1"/>
              <a:t>Orbit</a:t>
            </a:r>
            <a:r>
              <a:rPr lang="fr-CH" sz="8000" dirty="0"/>
              <a:t> Services, </a:t>
            </a:r>
            <a:r>
              <a:rPr lang="fr-CH" sz="8000" dirty="0" err="1"/>
              <a:t>Robotics</a:t>
            </a:r>
            <a:r>
              <a:rPr lang="fr-CH" sz="8000" dirty="0"/>
              <a:t>, 3D Printing</a:t>
            </a:r>
          </a:p>
          <a:p>
            <a:pPr>
              <a:spcAft>
                <a:spcPts val="900"/>
              </a:spcAft>
            </a:pPr>
            <a:r>
              <a:rPr lang="fr-CH" sz="8000" dirty="0"/>
              <a:t>Multi-</a:t>
            </a:r>
            <a:r>
              <a:rPr lang="fr-CH" sz="8000" dirty="0" err="1"/>
              <a:t>Orbits</a:t>
            </a:r>
            <a:r>
              <a:rPr lang="fr-CH" sz="8000" dirty="0"/>
              <a:t> </a:t>
            </a:r>
          </a:p>
          <a:p>
            <a:pPr>
              <a:spcAft>
                <a:spcPts val="900"/>
              </a:spcAft>
            </a:pPr>
            <a:r>
              <a:rPr lang="fr-CH" sz="8000" dirty="0" err="1"/>
              <a:t>Space</a:t>
            </a:r>
            <a:r>
              <a:rPr lang="fr-CH" sz="8000" dirty="0"/>
              <a:t> launchers and Space Transportation</a:t>
            </a:r>
          </a:p>
          <a:p>
            <a:pPr>
              <a:spcAft>
                <a:spcPts val="900"/>
              </a:spcAft>
            </a:pPr>
            <a:r>
              <a:rPr lang="fr-CH" sz="8000" dirty="0"/>
              <a:t>Software and On-board processing</a:t>
            </a:r>
          </a:p>
          <a:p>
            <a:pPr>
              <a:spcAft>
                <a:spcPts val="900"/>
              </a:spcAft>
            </a:pPr>
            <a:r>
              <a:rPr lang="fr-CH" sz="8000" dirty="0"/>
              <a:t>Space Stations</a:t>
            </a:r>
          </a:p>
          <a:p>
            <a:pPr>
              <a:spcAft>
                <a:spcPts val="900"/>
              </a:spcAft>
            </a:pPr>
            <a:r>
              <a:rPr lang="fr-CH" sz="8000" dirty="0"/>
              <a:t>Regional Connectivity Satellite Systems</a:t>
            </a:r>
          </a:p>
          <a:p>
            <a:pPr>
              <a:spcAft>
                <a:spcPts val="900"/>
              </a:spcAft>
            </a:pPr>
            <a:r>
              <a:rPr lang="fr-CH" sz="8000" dirty="0"/>
              <a:t>Space Based Solar Power </a:t>
            </a:r>
          </a:p>
          <a:p>
            <a:pPr>
              <a:spcAft>
                <a:spcPts val="900"/>
              </a:spcAft>
            </a:pPr>
            <a:r>
              <a:rPr lang="fr-CH" sz="8000" dirty="0"/>
              <a:t>Space Exploration </a:t>
            </a:r>
          </a:p>
          <a:p>
            <a:pPr>
              <a:spcAft>
                <a:spcPts val="900"/>
              </a:spcAft>
            </a:pPr>
            <a:r>
              <a:rPr lang="fr-CH" sz="8000" dirty="0"/>
              <a:t>Space Experiments </a:t>
            </a:r>
            <a:r>
              <a:rPr lang="mr-IN" sz="8000" dirty="0"/>
              <a:t>–</a:t>
            </a:r>
            <a:r>
              <a:rPr lang="fr-CH" sz="8000" dirty="0"/>
              <a:t> Pharma, AgriTech. Habitats, space suits, </a:t>
            </a:r>
            <a:r>
              <a:rPr lang="fr-CH" sz="8000" dirty="0" err="1"/>
              <a:t>etc</a:t>
            </a:r>
            <a:r>
              <a:rPr lang="fr-CH" sz="8000" dirty="0"/>
              <a:t> </a:t>
            </a:r>
          </a:p>
          <a:p>
            <a:pPr>
              <a:spcAft>
                <a:spcPts val="900"/>
              </a:spcAft>
            </a:pPr>
            <a:r>
              <a:rPr lang="fr-CH" sz="8000" dirty="0"/>
              <a:t>New Materials/New Energy Sources - Batteries</a:t>
            </a:r>
            <a:endParaRPr lang="en-GB" sz="8000" dirty="0"/>
          </a:p>
          <a:p>
            <a:pPr>
              <a:spcAft>
                <a:spcPts val="900"/>
              </a:spcAft>
            </a:pPr>
            <a:endParaRPr lang="en-GB" sz="80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sz="1800" dirty="0"/>
          </a:p>
          <a:p>
            <a:pPr marL="0" indent="0" defTabSz="531083">
              <a:lnSpc>
                <a:spcPct val="120000"/>
              </a:lnSpc>
              <a:spcBef>
                <a:spcPts val="200"/>
              </a:spcBef>
              <a:buSzTx/>
              <a:buNone/>
              <a:defRPr sz="2024" b="1" i="1">
                <a:solidFill>
                  <a:srgbClr val="808080"/>
                </a:solidFill>
              </a:defRPr>
            </a:pPr>
            <a:endParaRPr dirty="0"/>
          </a:p>
          <a:p>
            <a:pPr marL="0" indent="0" defTabSz="531083">
              <a:lnSpc>
                <a:spcPct val="120000"/>
              </a:lnSpc>
              <a:spcBef>
                <a:spcPts val="200"/>
              </a:spcBef>
              <a:buSzTx/>
              <a:buNone/>
              <a:defRPr sz="1320" b="1" i="1">
                <a:solidFill>
                  <a:srgbClr val="808080"/>
                </a:solidFill>
              </a:defRPr>
            </a:pPr>
            <a:r>
              <a:rPr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98163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2B7AB-0D8E-A533-2BAE-7ADF97CD2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450" y="981075"/>
            <a:ext cx="6527800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Today, Space is related to everything in the world and in the universe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051686-69A4-356B-E96E-D6AECA8D53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IoT – Sensors on everything</a:t>
            </a:r>
          </a:p>
          <a:p>
            <a:r>
              <a:rPr lang="en-US" dirty="0"/>
              <a:t>Environment</a:t>
            </a:r>
          </a:p>
          <a:p>
            <a:r>
              <a:rPr lang="en-US" dirty="0"/>
              <a:t>Climate </a:t>
            </a:r>
          </a:p>
          <a:p>
            <a:r>
              <a:rPr lang="en-US" dirty="0"/>
              <a:t>Finance (GPS)</a:t>
            </a:r>
          </a:p>
          <a:p>
            <a:r>
              <a:rPr lang="en-US" dirty="0"/>
              <a:t>Defense </a:t>
            </a:r>
          </a:p>
          <a:p>
            <a:r>
              <a:rPr lang="en-US" dirty="0"/>
              <a:t>Space in Space Technologies </a:t>
            </a:r>
          </a:p>
          <a:p>
            <a:pPr>
              <a:buFontTx/>
              <a:buChar char="-"/>
            </a:pPr>
            <a:r>
              <a:rPr lang="en-US" dirty="0"/>
              <a:t>Robotics</a:t>
            </a:r>
          </a:p>
          <a:p>
            <a:pPr>
              <a:buFontTx/>
              <a:buChar char="-"/>
            </a:pPr>
            <a:r>
              <a:rPr lang="en-US" dirty="0"/>
              <a:t>Quantum (Christophe </a:t>
            </a:r>
            <a:r>
              <a:rPr lang="en-US" dirty="0" err="1"/>
              <a:t>Jurzak</a:t>
            </a:r>
            <a:r>
              <a:rPr lang="en-US" dirty="0"/>
              <a:t>) </a:t>
            </a:r>
          </a:p>
          <a:p>
            <a:pPr>
              <a:buFontTx/>
              <a:buChar char="-"/>
            </a:pPr>
            <a:r>
              <a:rPr lang="en-US" dirty="0"/>
              <a:t>AI </a:t>
            </a:r>
          </a:p>
          <a:p>
            <a:pPr marL="0" indent="0">
              <a:buNone/>
            </a:pPr>
            <a:r>
              <a:rPr lang="en-US" dirty="0"/>
              <a:t>-  Positive Digital Transformation (Vint Cerf) </a:t>
            </a:r>
          </a:p>
        </p:txBody>
      </p:sp>
    </p:spTree>
    <p:extLst>
      <p:ext uri="{BB962C8B-B14F-4D97-AF65-F5344CB8AC3E}">
        <p14:creationId xmlns:p14="http://schemas.microsoft.com/office/powerpoint/2010/main" val="197956283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1006E-CC9E-88EE-0760-51D1A9786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pace-based solar power: could beaming sunlight back to Earth meet ...">
            <a:extLst>
              <a:ext uri="{FF2B5EF4-FFF2-40B4-BE49-F238E27FC236}">
                <a16:creationId xmlns:a16="http://schemas.microsoft.com/office/drawing/2014/main" id="{B407C5D8-897F-A36C-F7F8-372FC4C54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75" y="510703"/>
            <a:ext cx="6644530" cy="583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9" name="Sputnik, 1957">
            <a:extLst>
              <a:ext uri="{FF2B5EF4-FFF2-40B4-BE49-F238E27FC236}">
                <a16:creationId xmlns:a16="http://schemas.microsoft.com/office/drawing/2014/main" id="{3EA2EAC5-A707-5967-E1E6-05EDFCBDF7FC}"/>
              </a:ext>
            </a:extLst>
          </p:cNvPr>
          <p:cNvSpPr txBox="1"/>
          <p:nvPr/>
        </p:nvSpPr>
        <p:spPr>
          <a:xfrm>
            <a:off x="1467129" y="4939833"/>
            <a:ext cx="3455988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800"/>
              </a:spcBef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dirty="0"/>
              <a:t>Space-based solar power</a:t>
            </a:r>
          </a:p>
        </p:txBody>
      </p:sp>
    </p:spTree>
    <p:extLst>
      <p:ext uri="{BB962C8B-B14F-4D97-AF65-F5344CB8AC3E}">
        <p14:creationId xmlns:p14="http://schemas.microsoft.com/office/powerpoint/2010/main" val="399551420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E3646-AC98-7D74-09A0-B8BB308DA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n illustration of the data centers Lonestar wants to place on the Moon.">
            <a:extLst>
              <a:ext uri="{FF2B5EF4-FFF2-40B4-BE49-F238E27FC236}">
                <a16:creationId xmlns:a16="http://schemas.microsoft.com/office/drawing/2014/main" id="{D8658C35-2BEB-F71D-0696-C26276178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06" y="1266965"/>
            <a:ext cx="7683265" cy="432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9" name="Sputnik, 1957">
            <a:extLst>
              <a:ext uri="{FF2B5EF4-FFF2-40B4-BE49-F238E27FC236}">
                <a16:creationId xmlns:a16="http://schemas.microsoft.com/office/drawing/2014/main" id="{0993FFF0-CC8A-7742-BE71-DEE498CE2305}"/>
              </a:ext>
            </a:extLst>
          </p:cNvPr>
          <p:cNvSpPr txBox="1"/>
          <p:nvPr/>
        </p:nvSpPr>
        <p:spPr>
          <a:xfrm>
            <a:off x="989758" y="4301098"/>
            <a:ext cx="3455988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800"/>
              </a:spcBef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dirty="0"/>
              <a:t>Moon Data </a:t>
            </a:r>
            <a:r>
              <a:rPr lang="en-GB" dirty="0" err="1"/>
              <a:t>Centers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087795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7B51A-30BE-3014-FF88-55CCAB0FC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he world has never needed">
            <a:extLst>
              <a:ext uri="{FF2B5EF4-FFF2-40B4-BE49-F238E27FC236}">
                <a16:creationId xmlns:a16="http://schemas.microsoft.com/office/drawing/2014/main" id="{E73A8C65-BD02-BDB8-BB86-C63CC2E161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br>
              <a:rPr lang="en-GB" dirty="0"/>
            </a:br>
            <a:br>
              <a:rPr lang="en-GB" dirty="0"/>
            </a:br>
            <a:r>
              <a:rPr lang="en-GB" dirty="0"/>
              <a:t>The Findings of the James Webb Telescope have led to One Space – Deep Space, Near Space and our Planet </a:t>
            </a:r>
            <a:br>
              <a:rPr lang="en-GB" dirty="0"/>
            </a:br>
            <a:br>
              <a:rPr lang="en-GB" dirty="0"/>
            </a:br>
            <a:endParaRPr dirty="0"/>
          </a:p>
        </p:txBody>
      </p:sp>
      <p:sp>
        <p:nvSpPr>
          <p:cNvPr id="255" name="So much Connectivity ……">
            <a:extLst>
              <a:ext uri="{FF2B5EF4-FFF2-40B4-BE49-F238E27FC236}">
                <a16:creationId xmlns:a16="http://schemas.microsoft.com/office/drawing/2014/main" id="{64B7895D-EA58-C929-0F09-F94222E7EC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31887" y="2039934"/>
            <a:ext cx="7058026" cy="424815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531083">
              <a:lnSpc>
                <a:spcPct val="120000"/>
              </a:lnSpc>
              <a:spcBef>
                <a:spcPts val="200"/>
              </a:spcBef>
              <a:buSzTx/>
              <a:buNone/>
              <a:defRPr sz="2024" b="1" i="1">
                <a:solidFill>
                  <a:srgbClr val="808080"/>
                </a:solidFill>
              </a:defRPr>
            </a:pPr>
            <a:endParaRPr dirty="0"/>
          </a:p>
          <a:p>
            <a:pPr marL="0" indent="0" defTabSz="531083">
              <a:lnSpc>
                <a:spcPct val="120000"/>
              </a:lnSpc>
              <a:spcBef>
                <a:spcPts val="200"/>
              </a:spcBef>
              <a:buSzTx/>
              <a:buNone/>
              <a:defRPr sz="1320" b="1" i="1">
                <a:solidFill>
                  <a:srgbClr val="808080"/>
                </a:solidFill>
              </a:defRPr>
            </a:pPr>
            <a:r>
              <a:rPr dirty="0"/>
              <a:t> </a:t>
            </a:r>
          </a:p>
        </p:txBody>
      </p:sp>
      <p:pic>
        <p:nvPicPr>
          <p:cNvPr id="1026" name="Picture 2" descr="composite photo of the NGC 1433 galaxy">
            <a:extLst>
              <a:ext uri="{FF2B5EF4-FFF2-40B4-BE49-F238E27FC236}">
                <a16:creationId xmlns:a16="http://schemas.microsoft.com/office/drawing/2014/main" id="{672997C7-D274-C7E3-FEB4-4CF340565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79" y="2277391"/>
            <a:ext cx="3582443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mposite photo of Carina Nebula Cosmic Cliffs">
            <a:extLst>
              <a:ext uri="{FF2B5EF4-FFF2-40B4-BE49-F238E27FC236}">
                <a16:creationId xmlns:a16="http://schemas.microsoft.com/office/drawing/2014/main" id="{451B4550-D91C-F81D-509C-F10523E60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896" y="2264731"/>
            <a:ext cx="3582443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llars of Creation composite photo">
            <a:extLst>
              <a:ext uri="{FF2B5EF4-FFF2-40B4-BE49-F238E27FC236}">
                <a16:creationId xmlns:a16="http://schemas.microsoft.com/office/drawing/2014/main" id="{82944EB5-F5AC-2C99-4FA3-44AA9ADB49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7" r="31193"/>
          <a:stretch/>
        </p:blipFill>
        <p:spPr bwMode="auto">
          <a:xfrm>
            <a:off x="653379" y="4573270"/>
            <a:ext cx="1308673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hoto of Rho Ophiuchi cloud complex">
            <a:extLst>
              <a:ext uri="{FF2B5EF4-FFF2-40B4-BE49-F238E27FC236}">
                <a16:creationId xmlns:a16="http://schemas.microsoft.com/office/drawing/2014/main" id="{6E4AA65D-EFB1-6481-DEEB-32F4069FFB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5" r="18861"/>
          <a:stretch/>
        </p:blipFill>
        <p:spPr bwMode="auto">
          <a:xfrm>
            <a:off x="6459588" y="4573270"/>
            <a:ext cx="2146751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ebb's First Deep Field composite photo">
            <a:extLst>
              <a:ext uri="{FF2B5EF4-FFF2-40B4-BE49-F238E27FC236}">
                <a16:creationId xmlns:a16="http://schemas.microsoft.com/office/drawing/2014/main" id="{56E14B76-4E5D-4E72-D46D-C44B90DDE9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9" r="21798"/>
          <a:stretch/>
        </p:blipFill>
        <p:spPr bwMode="auto">
          <a:xfrm>
            <a:off x="3245357" y="4573270"/>
            <a:ext cx="1993007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curing the world's food supply">
            <a:extLst>
              <a:ext uri="{FF2B5EF4-FFF2-40B4-BE49-F238E27FC236}">
                <a16:creationId xmlns:a16="http://schemas.microsoft.com/office/drawing/2014/main" id="{244D103F-7F59-D374-C013-2F5A33EF16AE}"/>
              </a:ext>
            </a:extLst>
          </p:cNvPr>
          <p:cNvSpPr txBox="1"/>
          <p:nvPr/>
        </p:nvSpPr>
        <p:spPr>
          <a:xfrm>
            <a:off x="653379" y="3767679"/>
            <a:ext cx="2884492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/>
            <a:r>
              <a:rPr lang="en-GB" dirty="0"/>
              <a:t>NGC 1433</a:t>
            </a:r>
            <a:endParaRPr dirty="0"/>
          </a:p>
        </p:txBody>
      </p:sp>
      <p:sp>
        <p:nvSpPr>
          <p:cNvPr id="3" name="Securing the world's food supply">
            <a:extLst>
              <a:ext uri="{FF2B5EF4-FFF2-40B4-BE49-F238E27FC236}">
                <a16:creationId xmlns:a16="http://schemas.microsoft.com/office/drawing/2014/main" id="{10DEC317-2AE8-A110-D200-E0BFA65A27C5}"/>
              </a:ext>
            </a:extLst>
          </p:cNvPr>
          <p:cNvSpPr txBox="1"/>
          <p:nvPr/>
        </p:nvSpPr>
        <p:spPr>
          <a:xfrm>
            <a:off x="5023896" y="3767678"/>
            <a:ext cx="2884492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/>
            <a:r>
              <a:rPr lang="en-GB" dirty="0"/>
              <a:t>Cosmic Cliffs</a:t>
            </a:r>
            <a:endParaRPr dirty="0"/>
          </a:p>
        </p:txBody>
      </p:sp>
      <p:sp>
        <p:nvSpPr>
          <p:cNvPr id="4" name="Securing the world's food supply">
            <a:extLst>
              <a:ext uri="{FF2B5EF4-FFF2-40B4-BE49-F238E27FC236}">
                <a16:creationId xmlns:a16="http://schemas.microsoft.com/office/drawing/2014/main" id="{A492771D-A3D7-4F81-005A-343F07CD418E}"/>
              </a:ext>
            </a:extLst>
          </p:cNvPr>
          <p:cNvSpPr txBox="1"/>
          <p:nvPr/>
        </p:nvSpPr>
        <p:spPr>
          <a:xfrm>
            <a:off x="653379" y="5779359"/>
            <a:ext cx="1308672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/>
            <a:r>
              <a:rPr lang="en-GB" dirty="0"/>
              <a:t>Pillars of </a:t>
            </a:r>
            <a:r>
              <a:rPr lang="en-GB" dirty="0">
                <a:solidFill>
                  <a:schemeClr val="bg1"/>
                </a:solidFill>
              </a:rPr>
              <a:t>Creation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5" name="Securing the world's food supply">
            <a:extLst>
              <a:ext uri="{FF2B5EF4-FFF2-40B4-BE49-F238E27FC236}">
                <a16:creationId xmlns:a16="http://schemas.microsoft.com/office/drawing/2014/main" id="{9CA4EBD6-0FA9-2E6D-1276-9C0834481447}"/>
              </a:ext>
            </a:extLst>
          </p:cNvPr>
          <p:cNvSpPr txBox="1"/>
          <p:nvPr/>
        </p:nvSpPr>
        <p:spPr>
          <a:xfrm>
            <a:off x="3245357" y="6123288"/>
            <a:ext cx="2884492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/>
            <a:r>
              <a:rPr lang="en-GB" dirty="0"/>
              <a:t>Rho </a:t>
            </a:r>
            <a:r>
              <a:rPr lang="en-GB" dirty="0" err="1"/>
              <a:t>Ophiuchi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6" name="Securing the world's food supply">
            <a:extLst>
              <a:ext uri="{FF2B5EF4-FFF2-40B4-BE49-F238E27FC236}">
                <a16:creationId xmlns:a16="http://schemas.microsoft.com/office/drawing/2014/main" id="{9B676D46-5FE7-BC74-7E9A-10FF5FE05A17}"/>
              </a:ext>
            </a:extLst>
          </p:cNvPr>
          <p:cNvSpPr txBox="1"/>
          <p:nvPr/>
        </p:nvSpPr>
        <p:spPr>
          <a:xfrm>
            <a:off x="6459587" y="5753957"/>
            <a:ext cx="2146751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/>
            <a:r>
              <a:rPr lang="en-GB" dirty="0"/>
              <a:t>Webb's First Deep Field</a:t>
            </a:r>
            <a:endParaRPr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60774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he world has never neede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The world has never needed </a:t>
            </a:r>
          </a:p>
        </p:txBody>
      </p:sp>
      <p:sp>
        <p:nvSpPr>
          <p:cNvPr id="255" name="So much Connectivity ……"/>
          <p:cNvSpPr txBox="1">
            <a:spLocks noGrp="1"/>
          </p:cNvSpPr>
          <p:nvPr>
            <p:ph type="body" idx="1"/>
          </p:nvPr>
        </p:nvSpPr>
        <p:spPr>
          <a:xfrm>
            <a:off x="1131887" y="2039934"/>
            <a:ext cx="7058026" cy="4248157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 defTabSz="531083">
              <a:lnSpc>
                <a:spcPct val="120000"/>
              </a:lnSpc>
              <a:spcBef>
                <a:spcPts val="200"/>
              </a:spcBef>
              <a:buSzTx/>
              <a:buNone/>
              <a:defRPr sz="1584" b="1">
                <a:solidFill>
                  <a:srgbClr val="808080"/>
                </a:solidFill>
              </a:defRPr>
            </a:pPr>
            <a:r>
              <a:rPr dirty="0"/>
              <a:t>So much Connectivity …</a:t>
            </a:r>
          </a:p>
          <a:p>
            <a:pPr marL="0" indent="0" defTabSz="531083">
              <a:lnSpc>
                <a:spcPct val="120000"/>
              </a:lnSpc>
              <a:spcBef>
                <a:spcPts val="200"/>
              </a:spcBef>
              <a:buSzTx/>
              <a:buNone/>
              <a:defRPr sz="1584" b="1">
                <a:solidFill>
                  <a:srgbClr val="808080"/>
                </a:solidFill>
              </a:defRPr>
            </a:pPr>
            <a:r>
              <a:rPr dirty="0"/>
              <a:t>So much Interactivity …</a:t>
            </a:r>
          </a:p>
          <a:p>
            <a:pPr marL="0" indent="0" defTabSz="531083">
              <a:lnSpc>
                <a:spcPct val="120000"/>
              </a:lnSpc>
              <a:spcBef>
                <a:spcPts val="200"/>
              </a:spcBef>
              <a:buSzTx/>
              <a:buNone/>
              <a:defRPr sz="1584" b="1">
                <a:solidFill>
                  <a:srgbClr val="808080"/>
                </a:solidFill>
              </a:defRPr>
            </a:pPr>
            <a:r>
              <a:rPr dirty="0"/>
              <a:t>So much Interconnectivity …</a:t>
            </a:r>
          </a:p>
          <a:p>
            <a:pPr marL="0" indent="0" defTabSz="531083">
              <a:lnSpc>
                <a:spcPct val="120000"/>
              </a:lnSpc>
              <a:spcBef>
                <a:spcPts val="200"/>
              </a:spcBef>
              <a:buSzTx/>
              <a:buNone/>
              <a:defRPr sz="1584" b="1">
                <a:solidFill>
                  <a:srgbClr val="808080"/>
                </a:solidFill>
              </a:defRPr>
            </a:pPr>
            <a:r>
              <a:rPr dirty="0"/>
              <a:t>So much Instant Infrastructure …</a:t>
            </a:r>
          </a:p>
          <a:p>
            <a:pPr marL="0" indent="0" defTabSz="531083">
              <a:lnSpc>
                <a:spcPct val="120000"/>
              </a:lnSpc>
              <a:spcBef>
                <a:spcPts val="200"/>
              </a:spcBef>
              <a:buSzTx/>
              <a:buNone/>
              <a:defRPr sz="1584" b="1" i="1">
                <a:solidFill>
                  <a:srgbClr val="808080"/>
                </a:solidFill>
              </a:defRPr>
            </a:pPr>
            <a:endParaRPr dirty="0"/>
          </a:p>
          <a:p>
            <a:pPr marL="0" indent="0" defTabSz="531083">
              <a:lnSpc>
                <a:spcPct val="120000"/>
              </a:lnSpc>
              <a:spcBef>
                <a:spcPts val="200"/>
              </a:spcBef>
              <a:buSzTx/>
              <a:buNone/>
              <a:defRPr sz="1584" b="1" i="1">
                <a:solidFill>
                  <a:srgbClr val="808080"/>
                </a:solidFill>
              </a:defRPr>
            </a:pPr>
            <a:r>
              <a:rPr dirty="0"/>
              <a:t>I would like to share with you today some steps along my personal Journey of using satellites to first provide “Universal Access” to the world’s citizens and today, “Access the Universe”</a:t>
            </a:r>
            <a:r>
              <a:rPr lang="fr-CH" dirty="0"/>
              <a:t> and always keeping the RoI front and center in my thinking.</a:t>
            </a:r>
          </a:p>
          <a:p>
            <a:pPr marL="0" indent="0" defTabSz="531083">
              <a:lnSpc>
                <a:spcPct val="120000"/>
              </a:lnSpc>
              <a:spcBef>
                <a:spcPts val="200"/>
              </a:spcBef>
              <a:buSzTx/>
              <a:buNone/>
              <a:defRPr sz="1584" b="1" i="1">
                <a:solidFill>
                  <a:srgbClr val="808080"/>
                </a:solidFill>
              </a:defRPr>
            </a:pPr>
            <a:endParaRPr lang="fr-CH" dirty="0"/>
          </a:p>
          <a:p>
            <a:pPr marL="0" indent="0" defTabSz="531083">
              <a:lnSpc>
                <a:spcPct val="120000"/>
              </a:lnSpc>
              <a:spcBef>
                <a:spcPts val="200"/>
              </a:spcBef>
              <a:buSzTx/>
              <a:buNone/>
              <a:defRPr sz="1584" b="1" i="1">
                <a:solidFill>
                  <a:srgbClr val="808080"/>
                </a:solidFill>
              </a:defRPr>
            </a:pPr>
            <a:r>
              <a:rPr lang="fr-CH" dirty="0"/>
              <a:t>The Digital Transfomation of the World is accelerating the need for satellites which can provide connectivity, gather and disseminate data, monitor the planet, analyte, predict and address its needs.</a:t>
            </a:r>
          </a:p>
          <a:p>
            <a:pPr marL="0" indent="0" defTabSz="531083">
              <a:lnSpc>
                <a:spcPct val="120000"/>
              </a:lnSpc>
              <a:spcBef>
                <a:spcPts val="200"/>
              </a:spcBef>
              <a:buSzTx/>
              <a:buNone/>
              <a:defRPr sz="1584" b="1" i="1">
                <a:solidFill>
                  <a:srgbClr val="808080"/>
                </a:solidFill>
              </a:defRPr>
            </a:pPr>
            <a:endParaRPr lang="fr-CH" dirty="0"/>
          </a:p>
          <a:p>
            <a:pPr marL="0" indent="0" defTabSz="531083">
              <a:lnSpc>
                <a:spcPct val="120000"/>
              </a:lnSpc>
              <a:spcBef>
                <a:spcPts val="200"/>
              </a:spcBef>
              <a:buSzTx/>
              <a:buNone/>
              <a:defRPr sz="1584" b="1" i="1">
                <a:solidFill>
                  <a:srgbClr val="808080"/>
                </a:solidFill>
              </a:defRPr>
            </a:pPr>
            <a:r>
              <a:rPr lang="fr-CH" dirty="0"/>
              <a:t>I have never done a government supported space program </a:t>
            </a:r>
            <a:r>
              <a:rPr lang="mr-IN" dirty="0"/>
              <a:t>–</a:t>
            </a:r>
            <a:r>
              <a:rPr lang="fr-CH" dirty="0"/>
              <a:t> Only privately financed, market-oriented space systems.  In other words, I have been doing « New Space » for the last 40 years !</a:t>
            </a:r>
            <a:endParaRPr dirty="0"/>
          </a:p>
          <a:p>
            <a:pPr marL="0" indent="0" defTabSz="531083">
              <a:lnSpc>
                <a:spcPct val="120000"/>
              </a:lnSpc>
              <a:spcBef>
                <a:spcPts val="200"/>
              </a:spcBef>
              <a:buSzTx/>
              <a:buNone/>
              <a:defRPr sz="2024" b="1" i="1">
                <a:solidFill>
                  <a:srgbClr val="808080"/>
                </a:solidFill>
              </a:defRPr>
            </a:pPr>
            <a:endParaRPr dirty="0"/>
          </a:p>
          <a:p>
            <a:pPr marL="0" indent="0" defTabSz="531083">
              <a:lnSpc>
                <a:spcPct val="120000"/>
              </a:lnSpc>
              <a:spcBef>
                <a:spcPts val="200"/>
              </a:spcBef>
              <a:buSzTx/>
              <a:buNone/>
              <a:defRPr sz="1320" b="1" i="1">
                <a:solidFill>
                  <a:srgbClr val="808080"/>
                </a:solidFill>
              </a:defRPr>
            </a:pPr>
            <a:r>
              <a:rPr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460222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90704-1C3D-898F-C64A-FA1AB2054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he world has never needed">
            <a:extLst>
              <a:ext uri="{FF2B5EF4-FFF2-40B4-BE49-F238E27FC236}">
                <a16:creationId xmlns:a16="http://schemas.microsoft.com/office/drawing/2014/main" id="{4207DD87-ADDB-45B3-4441-35BBF1C9B4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87450" y="981073"/>
            <a:ext cx="6477705" cy="108479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CH" dirty="0" err="1"/>
              <a:t>Using</a:t>
            </a:r>
            <a:r>
              <a:rPr lang="fr-CH" dirty="0"/>
              <a:t> </a:t>
            </a:r>
            <a:r>
              <a:rPr lang="fr-CH" dirty="0" err="1"/>
              <a:t>Space</a:t>
            </a:r>
            <a:r>
              <a:rPr lang="fr-CH" dirty="0"/>
              <a:t> to </a:t>
            </a:r>
            <a:r>
              <a:rPr lang="fr-CH" dirty="0" err="1"/>
              <a:t>provide</a:t>
            </a:r>
            <a:r>
              <a:rPr lang="fr-CH" dirty="0"/>
              <a:t> Universal Access…  </a:t>
            </a:r>
            <a:endParaRPr dirty="0"/>
          </a:p>
        </p:txBody>
      </p:sp>
      <p:sp>
        <p:nvSpPr>
          <p:cNvPr id="255" name="So much Connectivity ……">
            <a:extLst>
              <a:ext uri="{FF2B5EF4-FFF2-40B4-BE49-F238E27FC236}">
                <a16:creationId xmlns:a16="http://schemas.microsoft.com/office/drawing/2014/main" id="{38816A3A-C168-10B7-DA77-96B9F84CC3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61156" y="2269067"/>
            <a:ext cx="7128757" cy="4401775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defTabSz="531083">
              <a:lnSpc>
                <a:spcPct val="120000"/>
              </a:lnSpc>
              <a:spcBef>
                <a:spcPts val="200"/>
              </a:spcBef>
              <a:buSzTx/>
              <a:defRPr sz="1584" b="1">
                <a:solidFill>
                  <a:srgbClr val="808080"/>
                </a:solidFill>
              </a:defRPr>
            </a:pPr>
            <a:r>
              <a:rPr lang="fr-CH" sz="3600" dirty="0"/>
              <a:t>SES/Astra</a:t>
            </a:r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defRPr sz="1584" b="1">
                <a:solidFill>
                  <a:srgbClr val="808080"/>
                </a:solidFill>
              </a:defRPr>
            </a:pPr>
            <a:r>
              <a:rPr lang="fr-CH" sz="3600" dirty="0"/>
              <a:t>Loral </a:t>
            </a:r>
            <a:r>
              <a:rPr lang="fr-CH" sz="3600" dirty="0" err="1"/>
              <a:t>Teleport</a:t>
            </a:r>
            <a:r>
              <a:rPr lang="fr-CH" sz="3600" dirty="0"/>
              <a:t> Europe</a:t>
            </a:r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defRPr sz="1584" b="1">
                <a:solidFill>
                  <a:srgbClr val="808080"/>
                </a:solidFill>
              </a:defRPr>
            </a:pPr>
            <a:r>
              <a:rPr lang="fr-CH" sz="3600" dirty="0"/>
              <a:t>Iridium</a:t>
            </a:r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defRPr sz="1584" b="1">
                <a:solidFill>
                  <a:srgbClr val="808080"/>
                </a:solidFill>
              </a:defRPr>
            </a:pPr>
            <a:r>
              <a:rPr lang="fr-CH" sz="3600" dirty="0"/>
              <a:t>Europe Online</a:t>
            </a:r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defRPr sz="1584" b="1">
                <a:solidFill>
                  <a:srgbClr val="808080"/>
                </a:solidFill>
              </a:defRPr>
            </a:pPr>
            <a:r>
              <a:rPr lang="fr-CH" sz="3600" dirty="0"/>
              <a:t>ILS </a:t>
            </a:r>
          </a:p>
          <a:p>
            <a:pPr marL="0" indent="0" defTabSz="531083">
              <a:lnSpc>
                <a:spcPct val="120000"/>
              </a:lnSpc>
              <a:spcBef>
                <a:spcPts val="200"/>
              </a:spcBef>
              <a:buSzTx/>
              <a:buNone/>
              <a:defRPr sz="1584" b="1">
                <a:solidFill>
                  <a:srgbClr val="808080"/>
                </a:solidFill>
              </a:defRPr>
            </a:pPr>
            <a:endParaRPr lang="fr-CH" sz="36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defRPr sz="1584" b="1">
                <a:solidFill>
                  <a:srgbClr val="808080"/>
                </a:solidFill>
              </a:defRPr>
            </a:pPr>
            <a:endParaRPr lang="fr-CH" sz="2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lang="fr-CH" sz="1800" dirty="0"/>
          </a:p>
          <a:p>
            <a:pPr defTabSz="531083">
              <a:lnSpc>
                <a:spcPct val="120000"/>
              </a:lnSpc>
              <a:spcBef>
                <a:spcPts val="200"/>
              </a:spcBef>
              <a:buSzTx/>
              <a:buFontTx/>
              <a:buChar char="-"/>
              <a:defRPr sz="1584" b="1">
                <a:solidFill>
                  <a:srgbClr val="808080"/>
                </a:solidFill>
              </a:defRPr>
            </a:pPr>
            <a:endParaRPr sz="1800" dirty="0"/>
          </a:p>
          <a:p>
            <a:pPr marL="0" indent="0" defTabSz="531083">
              <a:lnSpc>
                <a:spcPct val="120000"/>
              </a:lnSpc>
              <a:spcBef>
                <a:spcPts val="200"/>
              </a:spcBef>
              <a:buSzTx/>
              <a:buNone/>
              <a:defRPr sz="2024" b="1" i="1">
                <a:solidFill>
                  <a:srgbClr val="808080"/>
                </a:solidFill>
              </a:defRPr>
            </a:pPr>
            <a:endParaRPr dirty="0"/>
          </a:p>
          <a:p>
            <a:pPr marL="0" indent="0" defTabSz="531083">
              <a:lnSpc>
                <a:spcPct val="120000"/>
              </a:lnSpc>
              <a:spcBef>
                <a:spcPts val="200"/>
              </a:spcBef>
              <a:buSzTx/>
              <a:buNone/>
              <a:defRPr sz="1320" b="1" i="1">
                <a:solidFill>
                  <a:srgbClr val="808080"/>
                </a:solidFill>
              </a:defRPr>
            </a:pPr>
            <a:r>
              <a:rPr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720891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Astra Footprint – the Potentia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Astra Footprint – the Potential</a:t>
            </a:r>
          </a:p>
        </p:txBody>
      </p:sp>
      <p:pic>
        <p:nvPicPr>
          <p:cNvPr id="266" name="image4.png" descr="image4.png"/>
          <p:cNvPicPr>
            <a:picLocks noChangeAspect="1"/>
          </p:cNvPicPr>
          <p:nvPr/>
        </p:nvPicPr>
        <p:blipFill>
          <a:blip r:embed="rId3"/>
          <a:srcRect t="7829" b="7825"/>
          <a:stretch>
            <a:fillRect/>
          </a:stretch>
        </p:blipFill>
        <p:spPr>
          <a:xfrm>
            <a:off x="1258887" y="1989138"/>
            <a:ext cx="7058026" cy="42481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110641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1" name="Body"/>
          <p:cNvSpPr txBox="1">
            <a:spLocks noGrp="1"/>
          </p:cNvSpPr>
          <p:nvPr>
            <p:ph type="body" idx="1"/>
          </p:nvPr>
        </p:nvSpPr>
        <p:spPr>
          <a:xfrm>
            <a:off x="1258887" y="1989134"/>
            <a:ext cx="7058026" cy="424815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2" name="f16925964.jpg" descr="f1692596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152400"/>
            <a:ext cx="958532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7830356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ES/ASTRA – SES/GLOBA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SES/ASTRA – SES/GLOBAL</a:t>
            </a:r>
          </a:p>
        </p:txBody>
      </p:sp>
      <p:sp>
        <p:nvSpPr>
          <p:cNvPr id="281" name="Body"/>
          <p:cNvSpPr txBox="1">
            <a:spLocks noGrp="1"/>
          </p:cNvSpPr>
          <p:nvPr>
            <p:ph type="body" idx="1"/>
          </p:nvPr>
        </p:nvSpPr>
        <p:spPr>
          <a:xfrm>
            <a:off x="971550" y="1844675"/>
            <a:ext cx="7083425" cy="364172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First private TV satellite in Europe  ( 1983-1985 )…"/>
          <p:cNvSpPr txBox="1"/>
          <p:nvPr/>
        </p:nvSpPr>
        <p:spPr>
          <a:xfrm>
            <a:off x="1411287" y="1997074"/>
            <a:ext cx="7083426" cy="3305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500"/>
              </a:spcBef>
              <a:buSzPct val="1000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342900" indent="-342900">
              <a:lnSpc>
                <a:spcPct val="120000"/>
              </a:lnSpc>
              <a:spcBef>
                <a:spcPts val="400"/>
              </a:spcBef>
              <a:buSzPct val="1000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First private TV satellite in Europe  ( 1983-1985 )</a:t>
            </a:r>
          </a:p>
          <a:p>
            <a:pPr marL="342900" indent="-342900">
              <a:lnSpc>
                <a:spcPct val="120000"/>
              </a:lnSpc>
              <a:spcBef>
                <a:spcPts val="400"/>
              </a:spcBef>
              <a:buSzPct val="1000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Monopoly Breaking</a:t>
            </a:r>
          </a:p>
          <a:p>
            <a:pPr marL="342900" indent="-342900">
              <a:lnSpc>
                <a:spcPct val="120000"/>
              </a:lnSpc>
              <a:spcBef>
                <a:spcPts val="400"/>
              </a:spcBef>
              <a:buSzPct val="1000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Happy Day ( Ann Glover)</a:t>
            </a:r>
          </a:p>
          <a:p>
            <a:pPr marL="342900" indent="-342900">
              <a:lnSpc>
                <a:spcPct val="120000"/>
              </a:lnSpc>
              <a:spcBef>
                <a:spcPts val="400"/>
              </a:spcBef>
              <a:buSzPct val="1000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The Digital Revolution – Takeover     (1993 – 1994)</a:t>
            </a:r>
          </a:p>
          <a:p>
            <a:pPr marL="342900" indent="-342900">
              <a:lnSpc>
                <a:spcPct val="120000"/>
              </a:lnSpc>
              <a:spcBef>
                <a:spcPts val="400"/>
              </a:spcBef>
              <a:buSzPct val="1000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SES Global (1997/1998 – 2000 )</a:t>
            </a:r>
          </a:p>
          <a:p>
            <a:pPr marL="342900" indent="-342900">
              <a:lnSpc>
                <a:spcPct val="120000"/>
              </a:lnSpc>
              <a:spcBef>
                <a:spcPts val="400"/>
              </a:spcBef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Being at the top is slippery and dangerous.  You must constantly go</a:t>
            </a:r>
          </a:p>
          <a:p>
            <a:pPr marL="342900" indent="-342900">
              <a:lnSpc>
                <a:spcPct val="120000"/>
              </a:lnSpc>
              <a:spcBef>
                <a:spcPts val="400"/>
              </a:spcBef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Forward and be smarter, quicker, more innovative.  Or… you can </a:t>
            </a:r>
          </a:p>
          <a:p>
            <a:pPr marL="342900" indent="-342900">
              <a:lnSpc>
                <a:spcPct val="120000"/>
              </a:lnSpc>
              <a:spcBef>
                <a:spcPts val="400"/>
              </a:spcBef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Sell out.  </a:t>
            </a:r>
          </a:p>
        </p:txBody>
      </p:sp>
      <p:pic>
        <p:nvPicPr>
          <p:cNvPr id="283" name="0_Global_Sat_Fleet_L" descr="0_Global_Sat_Fleet_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3" y="608012"/>
            <a:ext cx="8372476" cy="566737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6646002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8F8F8F"/>
      </a:accent3>
      <a:accent4>
        <a:srgbClr val="707070"/>
      </a:accent4>
      <a:accent5>
        <a:srgbClr val="AAE2CA"/>
      </a:accent5>
      <a:accent6>
        <a:srgbClr val="2D2DB9"/>
      </a:accent6>
      <a:hlink>
        <a:srgbClr val="0000FF"/>
      </a:hlink>
      <a:folHlink>
        <a:srgbClr val="FF00FF"/>
      </a:folHlink>
    </a:clrScheme>
    <a:fontScheme name="Default Design">
      <a:majorFont>
        <a:latin typeface="Times New Roman"/>
        <a:ea typeface="Times New Roman"/>
        <a:cs typeface="Times New Roman"/>
      </a:majorFont>
      <a:minorFont>
        <a:latin typeface="Helvetica"/>
        <a:ea typeface="Helvetica"/>
        <a:cs typeface="Helvetica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8F8F8F"/>
      </a:accent3>
      <a:accent4>
        <a:srgbClr val="707070"/>
      </a:accent4>
      <a:accent5>
        <a:srgbClr val="AAE2CA"/>
      </a:accent5>
      <a:accent6>
        <a:srgbClr val="2D2DB9"/>
      </a:accent6>
      <a:hlink>
        <a:srgbClr val="0000FF"/>
      </a:hlink>
      <a:folHlink>
        <a:srgbClr val="FF00FF"/>
      </a:folHlink>
    </a:clrScheme>
    <a:fontScheme name="Default Design">
      <a:majorFont>
        <a:latin typeface="Times New Roman"/>
        <a:ea typeface="Times New Roman"/>
        <a:cs typeface="Times New Roman"/>
      </a:majorFont>
      <a:minorFont>
        <a:latin typeface="Helvetica"/>
        <a:ea typeface="Helvetica"/>
        <a:cs typeface="Helvetica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2688</TotalTime>
  <Words>1476</Words>
  <Application>Microsoft Macintosh PowerPoint</Application>
  <PresentationFormat>On-screen Show (4:3)</PresentationFormat>
  <Paragraphs>273</Paragraphs>
  <Slides>31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Arial Black</vt:lpstr>
      <vt:lpstr>Calibri</vt:lpstr>
      <vt:lpstr>Calibri Light</vt:lpstr>
      <vt:lpstr>Helvetica</vt:lpstr>
      <vt:lpstr>Times New Roman</vt:lpstr>
      <vt:lpstr>Default Design</vt:lpstr>
      <vt:lpstr>One Angel Can Make the Difference</vt:lpstr>
      <vt:lpstr>PowerPoint Presentation</vt:lpstr>
      <vt:lpstr>Today, Space is related to everything in the world and in the universe </vt:lpstr>
      <vt:lpstr>  The Findings of the James Webb Telescope have led to One Space – Deep Space, Near Space and our Planet   </vt:lpstr>
      <vt:lpstr>The world has never needed </vt:lpstr>
      <vt:lpstr>Using Space to provide Universal Access…  </vt:lpstr>
      <vt:lpstr>Astra Footprint – the Potential</vt:lpstr>
      <vt:lpstr>PowerPoint Presentation</vt:lpstr>
      <vt:lpstr>SES/ASTRA – SES/GLOBAL</vt:lpstr>
      <vt:lpstr>PowerPoint Presentation</vt:lpstr>
      <vt:lpstr>       Teleport</vt:lpstr>
      <vt:lpstr>Europe Online - World's first  Broadband Internet Satellite Service</vt:lpstr>
      <vt:lpstr>Iridium</vt:lpstr>
      <vt:lpstr>To Accessing the Universe </vt:lpstr>
      <vt:lpstr>PowerPoint Presentation</vt:lpstr>
      <vt:lpstr>O</vt:lpstr>
      <vt:lpstr>PowerPoint Presentation</vt:lpstr>
      <vt:lpstr>PowerPoint Presentation</vt:lpstr>
      <vt:lpstr>PowerPoint Presentation</vt:lpstr>
      <vt:lpstr>It is not Old Space or New Space, it is Fast Space and One Space  </vt:lpstr>
      <vt:lpstr>PowerPoint Presentation</vt:lpstr>
      <vt:lpstr>The Bang for the Buck </vt:lpstr>
      <vt:lpstr>Defying and Using Gravity - Trend toward Space in Space</vt:lpstr>
      <vt:lpstr>Dramatic decrease of digital component pricing, lower launch prices, and  I0T are leading to the democratisation of Space and making it  Accessible and Affordable for all  (1/2)</vt:lpstr>
      <vt:lpstr>Dramatic decrease of digital component pricing, lower launch prices, and  I0T are leading to the democratisation of Space and making it  Accessible and Affordable for all (2/2) </vt:lpstr>
      <vt:lpstr>Clouds in Space – The Horizons are merging</vt:lpstr>
      <vt:lpstr>The Defense Sector is the biggest investor and procurer of Space and Space tech around the world – Dual Mission – Defence and SDG’s   </vt:lpstr>
      <vt:lpstr>The Colonisation of Space . Manifesto for a Clean, Safe, Equitable Peaceful Use of Space – Efficient use of Space as a Limited Resource </vt:lpstr>
      <vt:lpstr>My tips for Investing in Space and Space Tech – Dual Mission/Space in Space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JOHNSON Candace</cp:lastModifiedBy>
  <cp:revision>88</cp:revision>
  <dcterms:modified xsi:type="dcterms:W3CDTF">2025-10-07T15:22:04Z</dcterms:modified>
</cp:coreProperties>
</file>