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306" r:id="rId2"/>
    <p:sldId id="394" r:id="rId3"/>
    <p:sldId id="307" r:id="rId4"/>
    <p:sldId id="395" r:id="rId5"/>
    <p:sldId id="330" r:id="rId6"/>
    <p:sldId id="405" r:id="rId7"/>
    <p:sldId id="387" r:id="rId8"/>
    <p:sldId id="396" r:id="rId9"/>
    <p:sldId id="384" r:id="rId10"/>
    <p:sldId id="361" r:id="rId11"/>
    <p:sldId id="383" r:id="rId12"/>
    <p:sldId id="401" r:id="rId13"/>
    <p:sldId id="397" r:id="rId14"/>
    <p:sldId id="385" r:id="rId15"/>
    <p:sldId id="402" r:id="rId16"/>
    <p:sldId id="386" r:id="rId17"/>
    <p:sldId id="404" r:id="rId18"/>
    <p:sldId id="399" r:id="rId19"/>
    <p:sldId id="373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BAB5A-4E7E-4171-BEB4-CE2A817B4DBC}" name="Justine Bannwart" initials="JB" userId="a028cf733f3ffcc3" providerId="Windows Live"/>
  <p188:author id="{6AE83B64-0D03-0F88-1495-92418FE867F7}" name="benjamin guyot" initials="bg" userId="a48c3280e3a6144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3FF"/>
    <a:srgbClr val="A3BBFF"/>
    <a:srgbClr val="1651FF"/>
    <a:srgbClr val="FFFFFF"/>
    <a:srgbClr val="FFEFFA"/>
    <a:srgbClr val="FFE5FE"/>
    <a:srgbClr val="FFE7FC"/>
    <a:srgbClr val="FFEFE5"/>
    <a:srgbClr val="EBFCF3"/>
    <a:srgbClr val="E9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21"/>
    <p:restoredTop sz="94707"/>
  </p:normalViewPr>
  <p:slideViewPr>
    <p:cSldViewPr snapToGrid="0">
      <p:cViewPr varScale="1">
        <p:scale>
          <a:sx n="97" d="100"/>
          <a:sy n="97" d="100"/>
        </p:scale>
        <p:origin x="15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F9E25-3C2B-C54A-8F5B-9138598A23D9}" type="datetimeFigureOut">
              <a:rPr lang="fr-FR" smtClean="0"/>
              <a:t>10/10/2025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0CAC-2334-3742-954D-3E4F04B721B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08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E0CAC-2334-3742-954D-3E4F04B721B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3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C79CD-3750-0FE5-3707-CE6B69381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5D310F-79A8-2516-A0F7-5EE5C87EA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B81B26-BF66-6C95-130C-9C841B175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A08166-FF2A-843F-6781-7A542E969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E0CAC-2334-3742-954D-3E4F04B721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694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E0CAC-2334-3742-954D-3E4F04B721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53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E0CAC-2334-3742-954D-3E4F04B721B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20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320D1-2915-6B89-1453-986877D71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2CB9F8-D579-AE49-A088-53DC12F01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B26B3E-E7EB-C767-1D6E-064AA5FB9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350DB-52B4-1F53-7783-2869B4F20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E0CAC-2334-3742-954D-3E4F04B721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593EE-2EB5-D7FB-FA8B-6DFADB32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8D5092-7025-656E-3824-E616D20FF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864616-C26B-3243-A410-41AE6E39D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0DBF8D-15DA-534C-1033-25AC0E342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E0CAC-2334-3742-954D-3E4F04B721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36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E0CAC-2334-3742-954D-3E4F04B721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8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67A7-90A9-399A-0291-765189D14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DFD1E9-7221-C4B4-551D-273C133A1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63C9B4-2120-7129-A78A-1B26D67E9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1633E6-8D93-003A-7228-69AC60BE3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E0CAC-2334-3742-954D-3E4F04B721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1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6297-040E-04EE-AB58-E4F75771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3A77F4-DA63-0D05-AC63-5DC8FAB15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4EB0F70-78F0-3A30-5C1B-2D93C5603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A33905-115B-B630-1DF6-4E7ADDE45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E0CAC-2334-3742-954D-3E4F04B721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93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B6C04-26D1-3C12-594A-4EB61F8E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ADBF31-67EF-D88A-D5A0-6F0B84C20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3565FB-43F5-6478-D8C1-390B43485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16B25F-C5EB-BF06-6059-53A5F98C2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E0CAC-2334-3742-954D-3E4F04B721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02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930BC-CA09-FE28-A0EF-DF648A76D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3F29A8-6FDB-F25D-D8C5-90389927B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B4FFAF-DF26-EAF5-0539-78E6947CE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25BD91-9053-6444-C514-EA3FFCDED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E0CAC-2334-3742-954D-3E4F04B721B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D4549-2FF6-36D9-C620-E93875C70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AAB479-FB92-265C-D206-DC7F6BE85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8DC62-A4CB-3996-D9A2-B5A5E608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C43F65-FDDC-FCA0-6329-3D439203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FC38B-5560-11B7-1990-60A49B02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39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3007D-2516-88C0-C539-B0ED28CE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93270F-94CD-8DBB-8716-108288211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A0974-6167-BFE8-8506-D81C4742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E28C0A-7670-5BA5-8FAD-B3A1B888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5D6161-0C12-DCDC-5C68-A5F2276E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17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665CCD-4B05-88A9-30BB-335254CA0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802246-A818-9166-3140-2B6DC1C24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1EFB71-5E1A-9535-3CC0-22E19130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6C3DC6-BDBB-1CD2-A741-E324F427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F897AC-100D-EA19-504F-E1143F6B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53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47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AE23F-5E3F-BCAA-247B-72216092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42BCF0-A916-450B-69F4-0E5416D8D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F24F5E-DEA8-5159-01B9-ACEA7F12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16075D-5D45-CBBE-E874-F60FB2D4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CE1CBE-C797-D217-5ADD-634EEBC8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18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6CEF5-097E-219D-F414-E394AF6A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1623BA-3235-1CC4-6326-8EE4DB6D9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00F2A6-C8BB-6697-E991-4FD59A4EC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BC480A-72AC-E798-22C2-49C3D5F1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29A54B-5E34-60B5-0379-2856A8B3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FBD149-9FF2-20C2-3E38-C323EC35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72C86-423B-FCE5-78CC-288918A0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ED8E95-D442-7457-E9A9-1C68D045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95A826-9E44-9E3C-1C03-9E110138D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B0F780-417E-300C-1CF0-BC362E15A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C06DA4-6B2C-9A0B-D035-6B884BF6C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BD63D9-70DC-F70E-EBE6-FCA30295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64F1E5-EBED-93C3-1B4C-A31C230B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DBE839-9A05-3431-6A8E-37BCEDFF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00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2D7BF-6CE4-0400-2019-E5E81365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EA7076-C95F-9C41-18E6-80E654A8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52A356-528F-B478-363B-628015EE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F02AB-34FF-90D9-DDB2-98F4C555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4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014A56-1E42-C36B-8D06-A55B98CA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92FCB1-4E5D-9FF9-81E4-7DEB3716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BFADB5-695E-3B32-9117-559486BD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9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ADCFB-BF09-ACC3-4630-8231023B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10DA2-40F1-CEF2-148B-9155BAF6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DAA8CA-87E9-D1EC-59D4-560EB0FA8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355810-5899-E6EF-3BA9-A6D04E57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3972E6-F521-35AC-63B7-3DFFA304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8A62AA-B884-E680-CB19-24CC13BE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44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96F03-9CE4-5670-417F-AF9EA971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9A9591-B1C4-E365-6AE2-7C335745F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74214F-1F20-6452-D8B5-BA92CD55E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396E6F-2DC8-737E-48A6-F817E9AB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B79F0C-EED9-07CA-19E9-F903990B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8BA7EF-77B6-3C5C-F0A5-8CDB018C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9CF41-CAC3-3C4E-B911-34D3BB3BD0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6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FAF6639B-3BC3-72A9-1456-FF041C3F00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C771F5A0-C9F3-731D-D4A4-030EB23BA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fr-FR" dirty="0"/>
              <a:t>Page </a:t>
            </a:r>
            <a:fld id="{89F9CF41-CAC3-3C4E-B911-34D3BB3BD07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92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enjamin.guyot@spacetalk.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Bleu électrique, bleu, logo&#10;&#10;Description générée automatiquement">
            <a:extLst>
              <a:ext uri="{FF2B5EF4-FFF2-40B4-BE49-F238E27FC236}">
                <a16:creationId xmlns:a16="http://schemas.microsoft.com/office/drawing/2014/main" id="{1BBC0BDD-0D0A-1AA3-3CC9-A9ECB848D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F57EDDA-9B50-5474-266E-01349824E051}"/>
              </a:ext>
            </a:extLst>
          </p:cNvPr>
          <p:cNvSpPr txBox="1"/>
          <p:nvPr/>
        </p:nvSpPr>
        <p:spPr>
          <a:xfrm>
            <a:off x="4024514" y="3019536"/>
            <a:ext cx="590688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00" b="1" dirty="0">
                <a:ln w="0"/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T</a:t>
            </a:r>
            <a:r>
              <a:rPr lang="en-US" sz="3000" b="1" dirty="0">
                <a:ln w="0"/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he neutral platform for global space traffic coordination</a:t>
            </a:r>
            <a:endParaRPr lang="en-GB" sz="3000" b="1" dirty="0">
              <a:ln w="0"/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9FA471-47EC-B711-A1BE-30BB57792401}"/>
              </a:ext>
            </a:extLst>
          </p:cNvPr>
          <p:cNvSpPr txBox="1"/>
          <p:nvPr/>
        </p:nvSpPr>
        <p:spPr>
          <a:xfrm>
            <a:off x="292100" y="4832306"/>
            <a:ext cx="4814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October 2025 – presentation at the ITU Space Sustainability Forum 2025</a:t>
            </a:r>
            <a:br>
              <a:rPr lang="fr-CH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br>
              <a:rPr lang="fr-CH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CH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Dr. Benjamin Guyot </a:t>
            </a:r>
            <a:r>
              <a:rPr lang="fr-CH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CEO</a:t>
            </a:r>
            <a:r>
              <a:rPr lang="fr-CH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	 </a:t>
            </a:r>
            <a:r>
              <a:rPr lang="fr-CH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benjamin.guyot@spacetalk.ch</a:t>
            </a:r>
            <a:endParaRPr lang="fr-CH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CH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T. +41 76 390 02 32</a:t>
            </a:r>
            <a:endParaRPr lang="fr-FR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97609-9452-7851-7AA6-46AD544A26E5}"/>
              </a:ext>
            </a:extLst>
          </p:cNvPr>
          <p:cNvSpPr/>
          <p:nvPr/>
        </p:nvSpPr>
        <p:spPr>
          <a:xfrm>
            <a:off x="8366760" y="6281928"/>
            <a:ext cx="2713312" cy="34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rgbClr val="1651FF"/>
                </a:solidFill>
              </a:rPr>
              <a:t>www.spacetalk.ch</a:t>
            </a:r>
          </a:p>
        </p:txBody>
      </p:sp>
    </p:spTree>
    <p:extLst>
      <p:ext uri="{BB962C8B-B14F-4D97-AF65-F5344CB8AC3E}">
        <p14:creationId xmlns:p14="http://schemas.microsoft.com/office/powerpoint/2010/main" val="47756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DDC3382-6B36-2A54-6563-ACAC8FC71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03" y="901199"/>
            <a:ext cx="9964394" cy="551787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F9EB8D-8639-D3C3-5319-8465AA46CB2F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CA008E-F0B3-82E8-C7FC-2B1C71B1C0E2}"/>
              </a:ext>
            </a:extLst>
          </p:cNvPr>
          <p:cNvSpPr txBox="1"/>
          <p:nvPr/>
        </p:nvSpPr>
        <p:spPr>
          <a:xfrm>
            <a:off x="229604" y="162327"/>
            <a:ext cx="1175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forum for sharing orbital data</a:t>
            </a:r>
          </a:p>
        </p:txBody>
      </p:sp>
    </p:spTree>
    <p:extLst>
      <p:ext uri="{BB962C8B-B14F-4D97-AF65-F5344CB8AC3E}">
        <p14:creationId xmlns:p14="http://schemas.microsoft.com/office/powerpoint/2010/main" val="357763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8078C-813D-499F-270C-76ED523E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CBDA3B-9685-796B-C784-BF4A46DE1477}"/>
              </a:ext>
            </a:extLst>
          </p:cNvPr>
          <p:cNvSpPr/>
          <p:nvPr/>
        </p:nvSpPr>
        <p:spPr>
          <a:xfrm>
            <a:off x="10163001" y="2100448"/>
            <a:ext cx="1906151" cy="265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→ </a:t>
            </a:r>
            <a:r>
              <a:rPr lang="en-US" sz="3200" dirty="0">
                <a:solidFill>
                  <a:srgbClr val="1651FF"/>
                </a:solidFill>
              </a:rPr>
              <a:t>data standard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0AB6FF9-E19C-9E8A-31A8-C182AEA58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4" y="972755"/>
            <a:ext cx="9933397" cy="549712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BB9B5-B864-FA1C-C46D-EA1AAE30D844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4572D1-CD08-B87D-BC92-B7F46FE747D8}"/>
              </a:ext>
            </a:extLst>
          </p:cNvPr>
          <p:cNvSpPr txBox="1"/>
          <p:nvPr/>
        </p:nvSpPr>
        <p:spPr>
          <a:xfrm>
            <a:off x="229604" y="162327"/>
            <a:ext cx="1175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common language</a:t>
            </a:r>
          </a:p>
        </p:txBody>
      </p:sp>
    </p:spTree>
    <p:extLst>
      <p:ext uri="{BB962C8B-B14F-4D97-AF65-F5344CB8AC3E}">
        <p14:creationId xmlns:p14="http://schemas.microsoft.com/office/powerpoint/2010/main" val="390797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7EDC9-D58A-6828-E859-3BC2BDF13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F58EB19-746C-3D68-E3FE-C79B7994F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00" y="929272"/>
            <a:ext cx="9616991" cy="533497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C22E5-BA4D-7705-1CB5-454567F6BFBB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5ECBBE-C620-F67B-5395-AD8477F71B6D}"/>
              </a:ext>
            </a:extLst>
          </p:cNvPr>
          <p:cNvSpPr txBox="1"/>
          <p:nvPr/>
        </p:nvSpPr>
        <p:spPr>
          <a:xfrm>
            <a:off x="229604" y="162327"/>
            <a:ext cx="1175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 of space objects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578E0-57DB-02F8-FE8E-ABF90D9B95C9}"/>
              </a:ext>
            </a:extLst>
          </p:cNvPr>
          <p:cNvSpPr/>
          <p:nvPr/>
        </p:nvSpPr>
        <p:spPr>
          <a:xfrm>
            <a:off x="949029" y="5321807"/>
            <a:ext cx="10314384" cy="942437"/>
          </a:xfrm>
          <a:prstGeom prst="rect">
            <a:avLst/>
          </a:prstGeom>
          <a:solidFill>
            <a:schemeClr val="bg1"/>
          </a:solidFill>
          <a:ln>
            <a:solidFill>
              <a:srgbClr val="165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→ Closely monitored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Inventory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(catalogue) of space objects.</a:t>
            </a:r>
          </a:p>
        </p:txBody>
      </p:sp>
    </p:spTree>
    <p:extLst>
      <p:ext uri="{BB962C8B-B14F-4D97-AF65-F5344CB8AC3E}">
        <p14:creationId xmlns:p14="http://schemas.microsoft.com/office/powerpoint/2010/main" val="164129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A6E3C-6F09-42A6-E78A-8426A005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256A34-26F7-C01E-5059-20818674D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21" y="898281"/>
            <a:ext cx="8492130" cy="550273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C7E913-DEA8-4366-A984-E4DF2D82C692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0F5452-15E2-18C5-D1D3-169DF60FF738}"/>
              </a:ext>
            </a:extLst>
          </p:cNvPr>
          <p:cNvSpPr txBox="1"/>
          <p:nvPr/>
        </p:nvSpPr>
        <p:spPr>
          <a:xfrm>
            <a:off x="229604" y="162327"/>
            <a:ext cx="1175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Focused on space traffic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E39DB7-F73F-ECFA-D9AE-5A279B191EBB}"/>
              </a:ext>
            </a:extLst>
          </p:cNvPr>
          <p:cNvSpPr/>
          <p:nvPr/>
        </p:nvSpPr>
        <p:spPr>
          <a:xfrm>
            <a:off x="267473" y="1075863"/>
            <a:ext cx="2794226" cy="5147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→ </a:t>
            </a:r>
            <a:r>
              <a:rPr lang="en-GB" sz="2800" dirty="0">
                <a:solidFill>
                  <a:srgbClr val="1651FF"/>
                </a:solidFill>
                <a:latin typeface="Aptos" panose="02110004020202020204"/>
              </a:rPr>
              <a:t>Relevant information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traffic coordination (identification,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frequency, orbit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…)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35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82AA1-8640-07EF-F3FF-D35F3E38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10F79-9499-031B-BEC9-AABC7F8B73FF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ABD688-EAEA-8A81-4BE8-2148E848C201}"/>
              </a:ext>
            </a:extLst>
          </p:cNvPr>
          <p:cNvSpPr txBox="1"/>
          <p:nvPr/>
        </p:nvSpPr>
        <p:spPr>
          <a:xfrm>
            <a:off x="229604" y="162327"/>
            <a:ext cx="1175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secure environment with known counterparts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097645-CF5F-8566-7CEF-AA0BA9FD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75" y="952943"/>
            <a:ext cx="9891891" cy="54705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63B914-C530-BAB1-2D53-919C599F7565}"/>
              </a:ext>
            </a:extLst>
          </p:cNvPr>
          <p:cNvSpPr/>
          <p:nvPr/>
        </p:nvSpPr>
        <p:spPr>
          <a:xfrm>
            <a:off x="885955" y="5148072"/>
            <a:ext cx="10613214" cy="1275446"/>
          </a:xfrm>
          <a:prstGeom prst="rect">
            <a:avLst/>
          </a:prstGeom>
          <a:solidFill>
            <a:schemeClr val="bg1"/>
          </a:solidFill>
          <a:ln>
            <a:solidFill>
              <a:srgbClr val="165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→ Closely monitored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Directory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space actors with operational Points of Contact (PoC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07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8B9A9B-2CBF-4149-B07E-5528C1DD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3" y="1133528"/>
            <a:ext cx="9122998" cy="50322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752ADB-72E7-CF90-C0EC-FC2023F9F127}"/>
              </a:ext>
            </a:extLst>
          </p:cNvPr>
          <p:cNvSpPr/>
          <p:nvPr/>
        </p:nvSpPr>
        <p:spPr>
          <a:xfrm>
            <a:off x="9555311" y="1075863"/>
            <a:ext cx="2516824" cy="5147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→ A detailed Directory to bring trust between Members (KYC)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6C1B94-BFE5-A02F-A8E4-48AD1B3496E6}"/>
              </a:ext>
            </a:extLst>
          </p:cNvPr>
          <p:cNvSpPr txBox="1"/>
          <p:nvPr/>
        </p:nvSpPr>
        <p:spPr>
          <a:xfrm>
            <a:off x="229605" y="162327"/>
            <a:ext cx="826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 on transparency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96E712-BB06-89ED-85F3-D8944CA3B186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3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C06F-FAD9-A7B8-75C9-97B6CD843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E7090B-3160-C4D5-13D2-6EDE4042F97E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DA28EA-9698-334D-9370-DC087E0FBDE9}"/>
              </a:ext>
            </a:extLst>
          </p:cNvPr>
          <p:cNvSpPr txBox="1"/>
          <p:nvPr/>
        </p:nvSpPr>
        <p:spPr>
          <a:xfrm>
            <a:off x="229604" y="162327"/>
            <a:ext cx="1175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clearly defined scope of activities to avoid conflicts of interest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DFE16E-F0DD-4E73-63FD-0047633D2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5" y="1243173"/>
            <a:ext cx="8514517" cy="47095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083D27-EA4F-31B0-D868-B644F418F36D}"/>
              </a:ext>
            </a:extLst>
          </p:cNvPr>
          <p:cNvSpPr/>
          <p:nvPr/>
        </p:nvSpPr>
        <p:spPr>
          <a:xfrm>
            <a:off x="9107424" y="1149164"/>
            <a:ext cx="2875415" cy="493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Hands-off on Members-to-Members interactions</a:t>
            </a:r>
            <a:r>
              <a:rPr lang="en-US" sz="3400" dirty="0">
                <a:solidFill>
                  <a:srgbClr val="1651FF"/>
                </a:solidFill>
                <a:latin typeface="Aptos" panose="02110004020202020204"/>
              </a:rPr>
              <a:t>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3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39743-22D1-E921-9820-186F2086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2CC4FC-6F80-2778-0E7D-2CD03B4B8B7E}"/>
              </a:ext>
            </a:extLst>
          </p:cNvPr>
          <p:cNvSpPr txBox="1"/>
          <p:nvPr/>
        </p:nvSpPr>
        <p:spPr>
          <a:xfrm>
            <a:off x="229605" y="162327"/>
            <a:ext cx="7712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Possible governance schemes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EF559E30-573B-2198-87CE-DD2C354BF2C4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5294E-2866-0798-41E7-28BEB35AF909}"/>
              </a:ext>
            </a:extLst>
          </p:cNvPr>
          <p:cNvSpPr/>
          <p:nvPr/>
        </p:nvSpPr>
        <p:spPr>
          <a:xfrm>
            <a:off x="1047964" y="1304818"/>
            <a:ext cx="9770723" cy="4808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sz="2800" dirty="0">
              <a:solidFill>
                <a:srgbClr val="1651FF"/>
              </a:solidFill>
            </a:endParaRPr>
          </a:p>
          <a:p>
            <a:pPr marL="285750" indent="-285750">
              <a:buFontTx/>
              <a:buChar char="-"/>
            </a:pPr>
            <a:endParaRPr lang="fr-CH" sz="2800" dirty="0">
              <a:solidFill>
                <a:srgbClr val="1651FF"/>
              </a:solidFill>
            </a:endParaRPr>
          </a:p>
        </p:txBody>
      </p:sp>
      <p:pic>
        <p:nvPicPr>
          <p:cNvPr id="1026" name="Picture 2" descr="Society for Worldwide Interbank Financial Telecommunication — Wikipédia">
            <a:extLst>
              <a:ext uri="{FF2B5EF4-FFF2-40B4-BE49-F238E27FC236}">
                <a16:creationId xmlns:a16="http://schemas.microsoft.com/office/drawing/2014/main" id="{D73877FA-F780-50B2-9992-DCEC7A8C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13" y="1655129"/>
            <a:ext cx="2838681" cy="9783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'est-ce que l'ICANN ? sitename%%">
            <a:extLst>
              <a:ext uri="{FF2B5EF4-FFF2-40B4-BE49-F238E27FC236}">
                <a16:creationId xmlns:a16="http://schemas.microsoft.com/office/drawing/2014/main" id="{FB739014-8ADA-42C8-5857-212A5FFC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47" y="2012307"/>
            <a:ext cx="2357783" cy="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he Wikimedia Foundation Balances Security and Open Information in Web  Development | OpenJS Foundation">
            <a:extLst>
              <a:ext uri="{FF2B5EF4-FFF2-40B4-BE49-F238E27FC236}">
                <a16:creationId xmlns:a16="http://schemas.microsoft.com/office/drawing/2014/main" id="{11E2D58A-EB1C-D611-C9C3-01338F901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30" y="1432122"/>
            <a:ext cx="2206839" cy="11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RN - Wikipedia">
            <a:extLst>
              <a:ext uri="{FF2B5EF4-FFF2-40B4-BE49-F238E27FC236}">
                <a16:creationId xmlns:a16="http://schemas.microsoft.com/office/drawing/2014/main" id="{68B9848C-C40F-7378-C8BA-D5055C3B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7" y="4945782"/>
            <a:ext cx="1254331" cy="12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EFA Executive Committee cancels 2021 men's and wome...">
            <a:extLst>
              <a:ext uri="{FF2B5EF4-FFF2-40B4-BE49-F238E27FC236}">
                <a16:creationId xmlns:a16="http://schemas.microsoft.com/office/drawing/2014/main" id="{41CA8E99-3977-94FF-7E90-C7C1DDE8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824" y="4526340"/>
            <a:ext cx="2243027" cy="12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nited Nations Committee on the Peaceful Uses of Outer Space concludes  forward-looking 60th session - Core Sector Communique">
            <a:extLst>
              <a:ext uri="{FF2B5EF4-FFF2-40B4-BE49-F238E27FC236}">
                <a16:creationId xmlns:a16="http://schemas.microsoft.com/office/drawing/2014/main" id="{689D72EA-A6B1-38D6-BD03-52642C581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03" y="3598587"/>
            <a:ext cx="1912721" cy="12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lecommunication Union | United Nations">
            <a:extLst>
              <a:ext uri="{FF2B5EF4-FFF2-40B4-BE49-F238E27FC236}">
                <a16:creationId xmlns:a16="http://schemas.microsoft.com/office/drawing/2014/main" id="{D28E15DE-A6E8-6150-2909-F88525BB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87" y="3239815"/>
            <a:ext cx="2328330" cy="128465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rganisation de l'aviation civile internationale — Wikipédia">
            <a:extLst>
              <a:ext uri="{FF2B5EF4-FFF2-40B4-BE49-F238E27FC236}">
                <a16:creationId xmlns:a16="http://schemas.microsoft.com/office/drawing/2014/main" id="{869790AE-376C-FD72-4855-012797DD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70" y="4871416"/>
            <a:ext cx="1765176" cy="11746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2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égende : flèche vers le bas 10">
            <a:extLst>
              <a:ext uri="{FF2B5EF4-FFF2-40B4-BE49-F238E27FC236}">
                <a16:creationId xmlns:a16="http://schemas.microsoft.com/office/drawing/2014/main" id="{B68266CC-BACB-C20E-EF90-4B7BA532FD56}"/>
              </a:ext>
            </a:extLst>
          </p:cNvPr>
          <p:cNvSpPr/>
          <p:nvPr/>
        </p:nvSpPr>
        <p:spPr>
          <a:xfrm>
            <a:off x="2537423" y="1033272"/>
            <a:ext cx="6833320" cy="285292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635C4F-337C-058D-F9BE-D05FEA81BF8E}"/>
              </a:ext>
            </a:extLst>
          </p:cNvPr>
          <p:cNvSpPr txBox="1"/>
          <p:nvPr/>
        </p:nvSpPr>
        <p:spPr>
          <a:xfrm>
            <a:off x="229604" y="162327"/>
            <a:ext cx="1080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License scheme example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4E72D6DD-7F33-ECCB-2A35-E970DE752BDF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D9BBB3-5E84-3AA1-0171-88710077A035}"/>
              </a:ext>
            </a:extLst>
          </p:cNvPr>
          <p:cNvSpPr/>
          <p:nvPr/>
        </p:nvSpPr>
        <p:spPr>
          <a:xfrm>
            <a:off x="5201349" y="3936043"/>
            <a:ext cx="1505463" cy="6595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800" dirty="0">
                <a:solidFill>
                  <a:schemeClr val="tx1"/>
                </a:solidFill>
              </a:rPr>
              <a:t>Licence</a:t>
            </a:r>
          </a:p>
        </p:txBody>
      </p:sp>
      <p:pic>
        <p:nvPicPr>
          <p:cNvPr id="6" name="Picture 4" descr="Telecommunication Union | United Nations">
            <a:extLst>
              <a:ext uri="{FF2B5EF4-FFF2-40B4-BE49-F238E27FC236}">
                <a16:creationId xmlns:a16="http://schemas.microsoft.com/office/drawing/2014/main" id="{A2B5894B-1BEE-FC62-34E3-1388C888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70" y="1132960"/>
            <a:ext cx="2777956" cy="15327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NOOSA and IAF are Organising the 28th Space Technology Workshop">
            <a:extLst>
              <a:ext uri="{FF2B5EF4-FFF2-40B4-BE49-F238E27FC236}">
                <a16:creationId xmlns:a16="http://schemas.microsoft.com/office/drawing/2014/main" id="{6C3FCC98-2056-68EE-114B-4CB28DEB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69" y="1132960"/>
            <a:ext cx="2303284" cy="15327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C492E151-FE81-52A0-83DE-70B387CCED5A}"/>
              </a:ext>
            </a:extLst>
          </p:cNvPr>
          <p:cNvSpPr/>
          <p:nvPr/>
        </p:nvSpPr>
        <p:spPr>
          <a:xfrm>
            <a:off x="5438127" y="4692042"/>
            <a:ext cx="1031905" cy="65954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Image 12" descr="Une image contenant Police, Graphique, logo, Bleu électrique&#10;&#10;Le contenu généré par l’IA peut être incorrect.">
            <a:extLst>
              <a:ext uri="{FF2B5EF4-FFF2-40B4-BE49-F238E27FC236}">
                <a16:creationId xmlns:a16="http://schemas.microsoft.com/office/drawing/2014/main" id="{C622AAC9-3CC1-8E23-4883-A5194AADB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92" y="5448041"/>
            <a:ext cx="2287773" cy="742447"/>
          </a:xfrm>
          <a:prstGeom prst="rect">
            <a:avLst/>
          </a:prstGeom>
          <a:ln w="19050">
            <a:solidFill>
              <a:srgbClr val="1651FF"/>
            </a:solidFill>
          </a:ln>
        </p:spPr>
      </p:pic>
      <p:sp>
        <p:nvSpPr>
          <p:cNvPr id="15" name="Accolade ouvrante 14">
            <a:extLst>
              <a:ext uri="{FF2B5EF4-FFF2-40B4-BE49-F238E27FC236}">
                <a16:creationId xmlns:a16="http://schemas.microsoft.com/office/drawing/2014/main" id="{3273F219-578A-7017-23EA-0B8C41ABB675}"/>
              </a:ext>
            </a:extLst>
          </p:cNvPr>
          <p:cNvSpPr/>
          <p:nvPr/>
        </p:nvSpPr>
        <p:spPr>
          <a:xfrm>
            <a:off x="7390742" y="3429000"/>
            <a:ext cx="1045793" cy="1572768"/>
          </a:xfrm>
          <a:prstGeom prst="leftBrace">
            <a:avLst>
              <a:gd name="adj1" fmla="val 8333"/>
              <a:gd name="adj2" fmla="val 4847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DAB91-6DBB-B779-857A-675AE1599C27}"/>
              </a:ext>
            </a:extLst>
          </p:cNvPr>
          <p:cNvSpPr/>
          <p:nvPr/>
        </p:nvSpPr>
        <p:spPr>
          <a:xfrm>
            <a:off x="8092715" y="3374136"/>
            <a:ext cx="3239987" cy="166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monitoring</a:t>
            </a:r>
            <a:endParaRPr lang="en-GB" sz="2400" noProof="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noProof="0" dirty="0">
                <a:solidFill>
                  <a:schemeClr val="accent5">
                    <a:lumMod val="50000"/>
                  </a:schemeClr>
                </a:solidFill>
              </a:rPr>
              <a:t>defined duration</a:t>
            </a:r>
          </a:p>
          <a:p>
            <a:pPr marL="285750" indent="-285750">
              <a:buFontTx/>
              <a:buChar char="-"/>
            </a:pPr>
            <a:r>
              <a:rPr lang="en-GB" sz="2400" noProof="0" dirty="0">
                <a:solidFill>
                  <a:schemeClr val="accent5">
                    <a:lumMod val="50000"/>
                  </a:schemeClr>
                </a:solidFill>
              </a:rPr>
              <a:t>specific conditions </a:t>
            </a:r>
          </a:p>
          <a:p>
            <a:pPr marL="285750" indent="-285750">
              <a:buFontTx/>
              <a:buChar char="-"/>
            </a:pPr>
            <a:r>
              <a:rPr lang="en-GB" sz="2400" noProof="0" dirty="0">
                <a:solidFill>
                  <a:schemeClr val="accent5">
                    <a:lumMod val="50000"/>
                  </a:schemeClr>
                </a:solidFill>
              </a:rPr>
              <a:t>competitive process</a:t>
            </a:r>
          </a:p>
        </p:txBody>
      </p:sp>
    </p:spTree>
    <p:extLst>
      <p:ext uri="{BB962C8B-B14F-4D97-AF65-F5344CB8AC3E}">
        <p14:creationId xmlns:p14="http://schemas.microsoft.com/office/powerpoint/2010/main" val="27749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D452-C553-14C7-A6B6-2C203334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91D2E0-D37D-3AC2-6383-D6F4AC67825A}"/>
              </a:ext>
            </a:extLst>
          </p:cNvPr>
          <p:cNvSpPr txBox="1"/>
          <p:nvPr/>
        </p:nvSpPr>
        <p:spPr>
          <a:xfrm>
            <a:off x="626697" y="168886"/>
            <a:ext cx="959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Roadmap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7821186-EB82-6E8E-8DC7-05E1A80EF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31399"/>
              </p:ext>
            </p:extLst>
          </p:nvPr>
        </p:nvGraphicFramePr>
        <p:xfrm>
          <a:off x="423672" y="1281161"/>
          <a:ext cx="11479038" cy="3997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8231">
                  <a:extLst>
                    <a:ext uri="{9D8B030D-6E8A-4147-A177-3AD203B41FA5}">
                      <a16:colId xmlns:a16="http://schemas.microsoft.com/office/drawing/2014/main" val="2697022508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274505707"/>
                    </a:ext>
                  </a:extLst>
                </a:gridCol>
                <a:gridCol w="4078224">
                  <a:extLst>
                    <a:ext uri="{9D8B030D-6E8A-4147-A177-3AD203B41FA5}">
                      <a16:colId xmlns:a16="http://schemas.microsoft.com/office/drawing/2014/main" val="454613711"/>
                    </a:ext>
                  </a:extLst>
                </a:gridCol>
                <a:gridCol w="2221991">
                  <a:extLst>
                    <a:ext uri="{9D8B030D-6E8A-4147-A177-3AD203B41FA5}">
                      <a16:colId xmlns:a16="http://schemas.microsoft.com/office/drawing/2014/main" val="208323258"/>
                    </a:ext>
                  </a:extLst>
                </a:gridCol>
              </a:tblGrid>
              <a:tr h="488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– </a:t>
                      </a:r>
                      <a:r>
                        <a:rPr kumimoji="0" lang="fr-CH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</a:t>
                      </a: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B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</a:p>
                  </a:txBody>
                  <a:tcPr anchor="ctr">
                    <a:solidFill>
                      <a:srgbClr val="A3B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kumimoji="0" lang="fr-CH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</a:p>
                  </a:txBody>
                  <a:tcPr anchor="ctr">
                    <a:solidFill>
                      <a:srgbClr val="A3B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2026…</a:t>
                      </a:r>
                    </a:p>
                  </a:txBody>
                  <a:tcPr anchor="ctr">
                    <a:solidFill>
                      <a:srgbClr val="A3B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2303"/>
                  </a:ext>
                </a:extLst>
              </a:tr>
              <a:tr h="3509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600" b="0" i="0" noProof="0" dirty="0">
                          <a:solidFill>
                            <a:schemeClr val="tx1"/>
                          </a:solidFill>
                          <a:latin typeface="+mn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Prototype review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600" b="0" i="0" noProof="0" dirty="0">
                          <a:solidFill>
                            <a:schemeClr val="tx1"/>
                          </a:solidFill>
                          <a:latin typeface="+mn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MVP development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600" b="0" i="0" noProof="0" dirty="0" err="1">
                          <a:solidFill>
                            <a:schemeClr val="tx1"/>
                          </a:solidFill>
                          <a:latin typeface="+mn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MoUs</a:t>
                      </a:r>
                      <a:endParaRPr lang="en-GB" sz="2600" b="0" i="0" noProof="0" dirty="0">
                        <a:solidFill>
                          <a:schemeClr val="tx1"/>
                        </a:solidFill>
                        <a:latin typeface="+mn-lt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600" b="0" i="0" noProof="0" dirty="0">
                          <a:solidFill>
                            <a:schemeClr val="tx1"/>
                          </a:solidFill>
                          <a:latin typeface="+mn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…</a:t>
                      </a:r>
                      <a:endParaRPr lang="en-GB" sz="2600" b="0" i="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CH" sz="3000" b="0" i="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3000" b="0" i="0" noProof="0" dirty="0">
                          <a:solidFill>
                            <a:schemeClr val="tx1"/>
                          </a:solidFill>
                          <a:latin typeface="+mn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Testing with international partners</a:t>
                      </a:r>
                      <a:r>
                        <a:rPr lang="en-GB" sz="3000" b="0" i="0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CH" sz="3000" b="0" i="0" kern="1200" dirty="0">
                        <a:solidFill>
                          <a:schemeClr val="tx1"/>
                        </a:solidFill>
                        <a:latin typeface="+mn-lt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108000" marR="108000" marT="108000" marB="108000" anchor="ctr">
                    <a:solidFill>
                      <a:srgbClr val="D9E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30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The platform is launched for free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CH" sz="3000" b="0" i="0" kern="1200" dirty="0">
                        <a:solidFill>
                          <a:schemeClr val="tx1"/>
                        </a:solidFill>
                        <a:latin typeface="+mn-lt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3200" b="0" i="1" kern="1200" noProof="0" dirty="0">
                          <a:solidFill>
                            <a:schemeClr val="tx1"/>
                          </a:solidFill>
                          <a:latin typeface="+mn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Join us!</a:t>
                      </a:r>
                      <a:endParaRPr lang="en-GB" sz="3200" b="0" i="1" noProof="0" dirty="0">
                        <a:solidFill>
                          <a:schemeClr val="tx1"/>
                        </a:solidFill>
                        <a:latin typeface="+mn-lt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108000" marR="108000" marT="108000" marB="108000" anchor="ctr">
                    <a:solidFill>
                      <a:srgbClr val="D9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>
                          <a:latin typeface="+mn-lt"/>
                        </a:rPr>
                        <a:t>Improvement</a:t>
                      </a:r>
                    </a:p>
                    <a:p>
                      <a:pPr algn="ctr"/>
                      <a:r>
                        <a:rPr lang="fr-CH" sz="2600" dirty="0">
                          <a:latin typeface="+mn-lt"/>
                        </a:rPr>
                        <a:t>v.1, </a:t>
                      </a:r>
                    </a:p>
                    <a:p>
                      <a:pPr algn="ctr"/>
                      <a:r>
                        <a:rPr lang="fr-CH" sz="2600" dirty="0">
                          <a:latin typeface="+mn-lt"/>
                        </a:rPr>
                        <a:t>v.2 </a:t>
                      </a:r>
                      <a:r>
                        <a:rPr lang="fr-CH" sz="2000" dirty="0">
                          <a:latin typeface="+mn-lt"/>
                        </a:rPr>
                        <a:t>(</a:t>
                      </a:r>
                      <a:r>
                        <a:rPr lang="en-US" sz="2000" noProof="0" dirty="0">
                          <a:latin typeface="+mn-lt"/>
                        </a:rPr>
                        <a:t>fee based</a:t>
                      </a:r>
                      <a:r>
                        <a:rPr lang="fr-CH" sz="2000" dirty="0">
                          <a:latin typeface="+mn-lt"/>
                        </a:rPr>
                        <a:t>)</a:t>
                      </a:r>
                      <a:r>
                        <a:rPr lang="fr-CH" sz="2600" dirty="0">
                          <a:latin typeface="+mn-lt"/>
                        </a:rPr>
                        <a:t>, …</a:t>
                      </a:r>
                    </a:p>
                  </a:txBody>
                  <a:tcPr marL="108000" marR="108000" marT="108000" marB="108000" anchor="ctr">
                    <a:solidFill>
                      <a:srgbClr val="D9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641014"/>
                  </a:ext>
                </a:extLst>
              </a:tr>
            </a:tbl>
          </a:graphicData>
        </a:graphic>
      </p:graphicFrame>
      <p:pic>
        <p:nvPicPr>
          <p:cNvPr id="27" name="Picture 4" descr="Centre de Politique de Sécurité, Genève - GCSP | Genève internationale">
            <a:extLst>
              <a:ext uri="{FF2B5EF4-FFF2-40B4-BE49-F238E27FC236}">
                <a16:creationId xmlns:a16="http://schemas.microsoft.com/office/drawing/2014/main" id="{56D31C2D-7BAF-EF84-7412-DD3424610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4" y="4350284"/>
            <a:ext cx="783559" cy="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21B052E-5DA3-344E-2E8B-76B5EAE94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75" y="4478042"/>
            <a:ext cx="793508" cy="52804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107303E-7A89-BB1E-99D1-7FC9D8FBD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575" y="3860317"/>
            <a:ext cx="793508" cy="5290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D1A824-DA01-52E0-2772-CD90C96289BB}"/>
              </a:ext>
            </a:extLst>
          </p:cNvPr>
          <p:cNvSpPr/>
          <p:nvPr/>
        </p:nvSpPr>
        <p:spPr>
          <a:xfrm>
            <a:off x="3367719" y="5555699"/>
            <a:ext cx="5590945" cy="796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500" dirty="0">
                <a:solidFill>
                  <a:srgbClr val="1651FF"/>
                </a:solidFill>
              </a:rPr>
              <a:t>www.spacetalk.ch</a:t>
            </a:r>
          </a:p>
        </p:txBody>
      </p:sp>
      <p:sp>
        <p:nvSpPr>
          <p:cNvPr id="39" name="Espace réservé du numéro de diapositive 5">
            <a:extLst>
              <a:ext uri="{FF2B5EF4-FFF2-40B4-BE49-F238E27FC236}">
                <a16:creationId xmlns:a16="http://schemas.microsoft.com/office/drawing/2014/main" id="{1F0A7467-A282-031D-EBFE-591C17B760E9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89F9CF41-CAC3-3C4E-B911-34D3BB3BD07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4BBA9C45-A47D-B193-6565-A5819110FD66}"/>
              </a:ext>
            </a:extLst>
          </p:cNvPr>
          <p:cNvSpPr/>
          <p:nvPr/>
        </p:nvSpPr>
        <p:spPr>
          <a:xfrm>
            <a:off x="399280" y="4935093"/>
            <a:ext cx="4100801" cy="3351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96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CC84-C6E6-CD43-5C67-C2BB12CE8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4A4C0C9-4B6F-7502-1C40-89FF36E758FE}"/>
              </a:ext>
            </a:extLst>
          </p:cNvPr>
          <p:cNvSpPr txBox="1"/>
          <p:nvPr/>
        </p:nvSpPr>
        <p:spPr>
          <a:xfrm>
            <a:off x="225406" y="146014"/>
            <a:ext cx="1144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 err="1">
                <a:solidFill>
                  <a:schemeClr val="bg1"/>
                </a:solidFill>
              </a:rPr>
              <a:t>Spacetalk</a:t>
            </a:r>
            <a:r>
              <a:rPr lang="en-US" sz="3200" dirty="0">
                <a:solidFill>
                  <a:schemeClr val="bg1"/>
                </a:solidFill>
              </a:rPr>
              <a:t> company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EB80EF3C-2873-EADB-C596-C75EAEA4206F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89F9CF41-CAC3-3C4E-B911-34D3BB3BD07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4B11D-25D2-BD95-83FA-1EBBCD02544F}"/>
              </a:ext>
            </a:extLst>
          </p:cNvPr>
          <p:cNvSpPr/>
          <p:nvPr/>
        </p:nvSpPr>
        <p:spPr>
          <a:xfrm>
            <a:off x="1605382" y="1265190"/>
            <a:ext cx="9014960" cy="108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1651FF"/>
                </a:solidFill>
              </a:rPr>
              <a:t>Spacetalk SA is a private company registered in June 2023 in Switzerland. </a:t>
            </a:r>
          </a:p>
        </p:txBody>
      </p:sp>
      <p:pic>
        <p:nvPicPr>
          <p:cNvPr id="5" name="Image 4" descr="Une image contenant symbole, Rectangle">
            <a:extLst>
              <a:ext uri="{FF2B5EF4-FFF2-40B4-BE49-F238E27FC236}">
                <a16:creationId xmlns:a16="http://schemas.microsoft.com/office/drawing/2014/main" id="{8956F2E1-F942-18CE-2889-92D8C527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742343" y="1469110"/>
            <a:ext cx="418186" cy="3984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AF1E8C-80DD-5507-B9C9-C557E506E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173" y="7801865"/>
            <a:ext cx="793508" cy="5280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1450DC-82E0-626B-F237-B59AE66DC13E}"/>
              </a:ext>
            </a:extLst>
          </p:cNvPr>
          <p:cNvSpPr/>
          <p:nvPr/>
        </p:nvSpPr>
        <p:spPr>
          <a:xfrm>
            <a:off x="1605382" y="2383923"/>
            <a:ext cx="9014960" cy="1253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1651FF"/>
                </a:solidFill>
              </a:rPr>
              <a:t>It is providing a neutral platform for the global space traffic coordination &gt; Earth orbit, Moon, deep space, ...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2FAE57-F2CF-43DE-7AB4-A166EBEF9E24}"/>
              </a:ext>
            </a:extLst>
          </p:cNvPr>
          <p:cNvSpPr/>
          <p:nvPr/>
        </p:nvSpPr>
        <p:spPr>
          <a:xfrm>
            <a:off x="2888582" y="3522472"/>
            <a:ext cx="7731760" cy="233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noProof="0" dirty="0">
                <a:solidFill>
                  <a:srgbClr val="1651FF"/>
                </a:solidFill>
              </a:rPr>
              <a:t>Private Swiss shareholders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noProof="0" dirty="0">
                <a:solidFill>
                  <a:srgbClr val="1651FF"/>
                </a:solidFill>
              </a:rPr>
              <a:t>Basic services charged on a </a:t>
            </a:r>
            <a:r>
              <a:rPr lang="en-GB" sz="2800" u="sng" noProof="0" dirty="0">
                <a:solidFill>
                  <a:srgbClr val="1651FF"/>
                </a:solidFill>
              </a:rPr>
              <a:t>cost recovery</a:t>
            </a:r>
            <a:r>
              <a:rPr lang="en-GB" sz="2800" noProof="0" dirty="0">
                <a:solidFill>
                  <a:srgbClr val="1651FF"/>
                </a:solidFill>
              </a:rPr>
              <a:t> basis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noProof="0" dirty="0">
                <a:solidFill>
                  <a:srgbClr val="1651FF"/>
                </a:solidFill>
              </a:rPr>
              <a:t>Additional (optional) services available for a fee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A37DD7-501A-1D87-1AB0-54CD2D3B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874" y="5619835"/>
            <a:ext cx="1433819" cy="799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C80E58-68E3-C7D8-4FD1-7F9AD807A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865" y="5590778"/>
            <a:ext cx="747347" cy="8288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31606B-AF01-92DF-2B37-9449A4E8A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462" y="5609264"/>
            <a:ext cx="747346" cy="747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BA303B-CBFF-F2E9-AC1C-504B775D8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991" y="5609264"/>
            <a:ext cx="789834" cy="7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1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D089853B-34B1-D6F6-85DB-212EA9F4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AC7222-7697-7385-86A9-6C5F1CC8075D}"/>
              </a:ext>
            </a:extLst>
          </p:cNvPr>
          <p:cNvSpPr txBox="1"/>
          <p:nvPr/>
        </p:nvSpPr>
        <p:spPr>
          <a:xfrm>
            <a:off x="4143928" y="2820388"/>
            <a:ext cx="392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60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Questions?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4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0A8AA85-FAC2-1BE3-6171-777301A88F08}"/>
              </a:ext>
            </a:extLst>
          </p:cNvPr>
          <p:cNvSpPr txBox="1"/>
          <p:nvPr/>
        </p:nvSpPr>
        <p:spPr>
          <a:xfrm>
            <a:off x="225405" y="146014"/>
            <a:ext cx="11681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Enable the dialogue among ALL space traffic stakeholders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3F38DC-740C-6ED2-7944-2E8847C2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3632" y="806092"/>
            <a:ext cx="9793403" cy="5908687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9E131E-2BB2-122E-5458-A234D2EB15BE}"/>
              </a:ext>
            </a:extLst>
          </p:cNvPr>
          <p:cNvSpPr/>
          <p:nvPr/>
        </p:nvSpPr>
        <p:spPr>
          <a:xfrm>
            <a:off x="811121" y="2780727"/>
            <a:ext cx="2005015" cy="129654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1651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USA </a:t>
            </a:r>
            <a:r>
              <a:rPr lang="en-US" sz="2000" noProof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… 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space operators…</a:t>
            </a:r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374861A-44E1-C582-5C64-2A22779CFEEB}"/>
              </a:ext>
            </a:extLst>
          </p:cNvPr>
          <p:cNvSpPr/>
          <p:nvPr/>
        </p:nvSpPr>
        <p:spPr>
          <a:xfrm>
            <a:off x="2428568" y="5011160"/>
            <a:ext cx="3070987" cy="81580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1651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 </a:t>
            </a:r>
            <a:r>
              <a:rPr lang="fr-CH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… 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scientists, …</a:t>
            </a:r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F36739E-76F4-729A-D281-014A417EDDFB}"/>
              </a:ext>
            </a:extLst>
          </p:cNvPr>
          <p:cNvSpPr/>
          <p:nvPr/>
        </p:nvSpPr>
        <p:spPr>
          <a:xfrm>
            <a:off x="8194669" y="1353668"/>
            <a:ext cx="2796419" cy="82444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1651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China </a:t>
            </a:r>
            <a:r>
              <a:rPr lang="fr-CH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… 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scientists, …</a:t>
            </a:r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6BCD3E0-A3C3-2D33-90E4-742B0C35D003}"/>
              </a:ext>
            </a:extLst>
          </p:cNvPr>
          <p:cNvCxnSpPr>
            <a:cxnSpLocks/>
          </p:cNvCxnSpPr>
          <p:nvPr/>
        </p:nvCxnSpPr>
        <p:spPr>
          <a:xfrm>
            <a:off x="3346704" y="3674486"/>
            <a:ext cx="1118004" cy="1"/>
          </a:xfrm>
          <a:prstGeom prst="straightConnector1">
            <a:avLst/>
          </a:prstGeom>
          <a:ln>
            <a:solidFill>
              <a:srgbClr val="1651F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792B89D-E754-6F66-91D6-7DF5B0F3CF07}"/>
              </a:ext>
            </a:extLst>
          </p:cNvPr>
          <p:cNvCxnSpPr>
            <a:cxnSpLocks/>
          </p:cNvCxnSpPr>
          <p:nvPr/>
        </p:nvCxnSpPr>
        <p:spPr>
          <a:xfrm>
            <a:off x="5191599" y="2606040"/>
            <a:ext cx="0" cy="822960"/>
          </a:xfrm>
          <a:prstGeom prst="straightConnector1">
            <a:avLst/>
          </a:prstGeom>
          <a:ln>
            <a:solidFill>
              <a:srgbClr val="1651F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D726003F-80D1-8AFE-0574-FCDCE4B40807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Page </a:t>
            </a:r>
            <a:fld id="{89F9CF41-CAC3-3C4E-B911-34D3BB3BD07B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FB774E1-1EA6-3F1B-13F8-B2ACE40A959B}"/>
              </a:ext>
            </a:extLst>
          </p:cNvPr>
          <p:cNvCxnSpPr>
            <a:cxnSpLocks/>
          </p:cNvCxnSpPr>
          <p:nvPr/>
        </p:nvCxnSpPr>
        <p:spPr>
          <a:xfrm>
            <a:off x="6024333" y="4041392"/>
            <a:ext cx="465750" cy="302259"/>
          </a:xfrm>
          <a:prstGeom prst="straightConnector1">
            <a:avLst/>
          </a:prstGeom>
          <a:ln>
            <a:solidFill>
              <a:srgbClr val="1651F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ECCDCDA-81F3-9BC8-05F7-1847E227BFFF}"/>
              </a:ext>
            </a:extLst>
          </p:cNvPr>
          <p:cNvCxnSpPr>
            <a:cxnSpLocks/>
          </p:cNvCxnSpPr>
          <p:nvPr/>
        </p:nvCxnSpPr>
        <p:spPr>
          <a:xfrm>
            <a:off x="7663238" y="3834892"/>
            <a:ext cx="1001885" cy="0"/>
          </a:xfrm>
          <a:prstGeom prst="straightConnector1">
            <a:avLst/>
          </a:prstGeom>
          <a:ln>
            <a:solidFill>
              <a:srgbClr val="1651F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eux de circulation réalistes">
            <a:extLst>
              <a:ext uri="{FF2B5EF4-FFF2-40B4-BE49-F238E27FC236}">
                <a16:creationId xmlns:a16="http://schemas.microsoft.com/office/drawing/2014/main" id="{CE096FCB-AEDC-3B40-0424-143A4D97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4595" y="4512463"/>
            <a:ext cx="378479" cy="3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B42892F-709A-330B-5F61-4FA3F1756960}"/>
              </a:ext>
            </a:extLst>
          </p:cNvPr>
          <p:cNvSpPr/>
          <p:nvPr/>
        </p:nvSpPr>
        <p:spPr>
          <a:xfrm>
            <a:off x="2988937" y="1208134"/>
            <a:ext cx="3571316" cy="84592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1651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30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fr-FR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Russia</a:t>
            </a:r>
            <a:r>
              <a:rPr lang="fr-FR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… STM/SSA</a:t>
            </a:r>
            <a:r>
              <a:rPr lang="fr-FR" sz="2000" dirty="0">
                <a:solidFill>
                  <a:srgbClr val="1651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*</a:t>
            </a:r>
            <a:r>
              <a:rPr lang="fr-FR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noProof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actors,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…</a:t>
            </a:r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6E14F36-86FD-07B6-F862-9A942453A20A}"/>
              </a:ext>
            </a:extLst>
          </p:cNvPr>
          <p:cNvSpPr/>
          <p:nvPr/>
        </p:nvSpPr>
        <p:spPr>
          <a:xfrm>
            <a:off x="9163644" y="3589638"/>
            <a:ext cx="2321220" cy="119145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1651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30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Japan … 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space forces, …</a:t>
            </a:r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7B6F096-E9B9-4C2E-5E1D-1243F45B6388}"/>
              </a:ext>
            </a:extLst>
          </p:cNvPr>
          <p:cNvSpPr/>
          <p:nvPr/>
        </p:nvSpPr>
        <p:spPr>
          <a:xfrm>
            <a:off x="6071247" y="4781093"/>
            <a:ext cx="2593876" cy="127081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1651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India</a:t>
            </a:r>
            <a:r>
              <a:rPr lang="fr-FR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… STM/SSA</a:t>
            </a:r>
            <a:r>
              <a:rPr lang="fr-FR" sz="2000" dirty="0">
                <a:solidFill>
                  <a:srgbClr val="1651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*</a:t>
            </a:r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GB" sz="2000" noProof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actors,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…</a:t>
            </a:r>
            <a:endParaRPr lang="fr-FR" sz="2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A7B0183-0DAC-749B-AF8A-8087AE16A893}"/>
              </a:ext>
            </a:extLst>
          </p:cNvPr>
          <p:cNvCxnSpPr>
            <a:cxnSpLocks/>
          </p:cNvCxnSpPr>
          <p:nvPr/>
        </p:nvCxnSpPr>
        <p:spPr>
          <a:xfrm flipH="1">
            <a:off x="6491376" y="2353944"/>
            <a:ext cx="1171862" cy="971690"/>
          </a:xfrm>
          <a:prstGeom prst="straightConnector1">
            <a:avLst/>
          </a:prstGeom>
          <a:ln>
            <a:solidFill>
              <a:srgbClr val="1651F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51F81F2-7A14-B2F3-DAB6-F6B562F941CD}"/>
              </a:ext>
            </a:extLst>
          </p:cNvPr>
          <p:cNvCxnSpPr>
            <a:cxnSpLocks/>
          </p:cNvCxnSpPr>
          <p:nvPr/>
        </p:nvCxnSpPr>
        <p:spPr>
          <a:xfrm flipH="1">
            <a:off x="4987382" y="4014360"/>
            <a:ext cx="1" cy="418050"/>
          </a:xfrm>
          <a:prstGeom prst="straightConnector1">
            <a:avLst/>
          </a:prstGeom>
          <a:ln>
            <a:solidFill>
              <a:srgbClr val="1651F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Feux de circulation réalistes">
            <a:extLst>
              <a:ext uri="{FF2B5EF4-FFF2-40B4-BE49-F238E27FC236}">
                <a16:creationId xmlns:a16="http://schemas.microsoft.com/office/drawing/2014/main" id="{503180D9-C5FF-BA7F-6645-FC9F1E90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0253" y="4349573"/>
            <a:ext cx="378479" cy="3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eux de circulation réalistes">
            <a:extLst>
              <a:ext uri="{FF2B5EF4-FFF2-40B4-BE49-F238E27FC236}">
                <a16:creationId xmlns:a16="http://schemas.microsoft.com/office/drawing/2014/main" id="{FA59CEDD-5F2B-DEF9-E6AC-20ABCC5D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3208" y="3674486"/>
            <a:ext cx="378479" cy="3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eux de circulation réalistes">
            <a:extLst>
              <a:ext uri="{FF2B5EF4-FFF2-40B4-BE49-F238E27FC236}">
                <a16:creationId xmlns:a16="http://schemas.microsoft.com/office/drawing/2014/main" id="{A87FF42E-A365-3A20-CE55-EC9BFA60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1075" y="3405374"/>
            <a:ext cx="378479" cy="3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eux de circulation réalistes">
            <a:extLst>
              <a:ext uri="{FF2B5EF4-FFF2-40B4-BE49-F238E27FC236}">
                <a16:creationId xmlns:a16="http://schemas.microsoft.com/office/drawing/2014/main" id="{AD0ADA8D-2C5E-8A6D-368A-772C1401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9144" y="1988876"/>
            <a:ext cx="378479" cy="3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Feux de circulation réalistes">
            <a:extLst>
              <a:ext uri="{FF2B5EF4-FFF2-40B4-BE49-F238E27FC236}">
                <a16:creationId xmlns:a16="http://schemas.microsoft.com/office/drawing/2014/main" id="{5630B680-D307-87A0-1CE1-4AE29247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7909" y="2157329"/>
            <a:ext cx="378479" cy="3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0D33560-80FC-5AB6-D232-B434438BA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792" y="1421798"/>
            <a:ext cx="466656" cy="311104"/>
          </a:xfrm>
          <a:prstGeom prst="rect">
            <a:avLst/>
          </a:prstGeom>
        </p:spPr>
      </p:pic>
      <p:pic>
        <p:nvPicPr>
          <p:cNvPr id="31" name="Image 30" descr="Drapeau Des états Unis Usa Symbole Illustration Vecteur PNG , Etats Unis,  Symbole, Illustration PNG et vecteur pour téléchargement gratuit">
            <a:extLst>
              <a:ext uri="{FF2B5EF4-FFF2-40B4-BE49-F238E27FC236}">
                <a16:creationId xmlns:a16="http://schemas.microsoft.com/office/drawing/2014/main" id="{A607702D-A543-AF1A-DE2E-E16BF0766F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26" y="2728968"/>
            <a:ext cx="529505" cy="59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646E206-2B03-0BF6-B18B-B086ABCDA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729" y="5069794"/>
            <a:ext cx="473014" cy="315342"/>
          </a:xfrm>
          <a:prstGeom prst="rect">
            <a:avLst/>
          </a:prstGeom>
        </p:spPr>
      </p:pic>
      <p:pic>
        <p:nvPicPr>
          <p:cNvPr id="33" name="Image 32" descr="Une image contenant cercle, Graphique, Caractère coloré">
            <a:extLst>
              <a:ext uri="{FF2B5EF4-FFF2-40B4-BE49-F238E27FC236}">
                <a16:creationId xmlns:a16="http://schemas.microsoft.com/office/drawing/2014/main" id="{7669CC7E-AFAD-D612-AAFF-69D7BB3990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0607" y="3685559"/>
            <a:ext cx="534831" cy="356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F5A743D-7A76-F30C-9E03-1F223880E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2491" y="4873486"/>
            <a:ext cx="433165" cy="28825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3587E74A-FBD2-3469-BA34-94C960D6A5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8582" y="1317311"/>
            <a:ext cx="472025" cy="3111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A57AEC1-1F2E-D3E0-7A50-DAC29F20B528}"/>
              </a:ext>
            </a:extLst>
          </p:cNvPr>
          <p:cNvSpPr txBox="1"/>
          <p:nvPr/>
        </p:nvSpPr>
        <p:spPr>
          <a:xfrm>
            <a:off x="148097" y="6083089"/>
            <a:ext cx="4659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651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* </a:t>
            </a:r>
            <a:r>
              <a:rPr lang="fr-FR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STM = </a:t>
            </a:r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Space Traffic Management</a:t>
            </a:r>
          </a:p>
          <a:p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  SSA = Space Situational Awareness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161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911D6A-59C3-5C75-B2A3-21C14CAAC4FB}"/>
              </a:ext>
            </a:extLst>
          </p:cNvPr>
          <p:cNvSpPr txBox="1"/>
          <p:nvPr/>
        </p:nvSpPr>
        <p:spPr>
          <a:xfrm>
            <a:off x="952979" y="111666"/>
            <a:ext cx="10068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Trust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8A919E-1C62-6C2A-79A5-BC7F76BC043A}"/>
              </a:ext>
            </a:extLst>
          </p:cNvPr>
          <p:cNvSpPr txBox="1"/>
          <p:nvPr/>
        </p:nvSpPr>
        <p:spPr>
          <a:xfrm>
            <a:off x="1335023" y="1869357"/>
            <a:ext cx="10325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Governance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US" sz="3600" dirty="0">
                <a:solidFill>
                  <a:srgbClr val="1651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 	Agile and noncompulsory.</a:t>
            </a:r>
            <a:endParaRPr lang="en-US" sz="3600" dirty="0">
              <a:solidFill>
                <a:prstClr val="black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1651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	</a:t>
            </a:r>
            <a:r>
              <a:rPr lang="en-US" sz="3600" b="0" u="none" dirty="0">
                <a:solidFill>
                  <a:srgbClr val="1651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Transparent 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neutral.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8AB0953-6078-D826-355F-066B47A6D03A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2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911D6A-59C3-5C75-B2A3-21C14CAAC4FB}"/>
              </a:ext>
            </a:extLst>
          </p:cNvPr>
          <p:cNvSpPr txBox="1"/>
          <p:nvPr/>
        </p:nvSpPr>
        <p:spPr>
          <a:xfrm>
            <a:off x="841855" y="111666"/>
            <a:ext cx="9979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Common Technical Denominator (1/2)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8A919E-1C62-6C2A-79A5-BC7F76BC043A}"/>
              </a:ext>
            </a:extLst>
          </p:cNvPr>
          <p:cNvSpPr txBox="1"/>
          <p:nvPr/>
        </p:nvSpPr>
        <p:spPr>
          <a:xfrm>
            <a:off x="493776" y="1581025"/>
            <a:ext cx="115382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Technical approach: a digital platform…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01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points of contact.</a:t>
            </a:r>
          </a:p>
          <a:p>
            <a:pPr marL="601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…space objects’ trajectories, status and operations.</a:t>
            </a:r>
          </a:p>
          <a:p>
            <a:pPr marL="601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…7 languages, compatible with all data communication standards, open API.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A77863E-DA2A-7FAF-0413-E9047900CD3C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4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E58A-AD3C-B464-3CC0-236157DF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0FAF2A-1F37-F11F-E1F6-642637AED0E5}"/>
              </a:ext>
            </a:extLst>
          </p:cNvPr>
          <p:cNvSpPr txBox="1"/>
          <p:nvPr/>
        </p:nvSpPr>
        <p:spPr>
          <a:xfrm>
            <a:off x="841855" y="111666"/>
            <a:ext cx="9979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Common Technical Denominator (2/2)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4BCFA5-7A22-3D4C-ACA8-E376E6B09F0A}"/>
              </a:ext>
            </a:extLst>
          </p:cNvPr>
          <p:cNvSpPr txBox="1"/>
          <p:nvPr/>
        </p:nvSpPr>
        <p:spPr>
          <a:xfrm>
            <a:off x="310896" y="1515888"/>
            <a:ext cx="9979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Technical approach: a digital platform…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3A37388-22C2-1FEE-F4DE-9334C8951092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8D9B20-ECC4-248A-415E-5584BD11B003}"/>
              </a:ext>
            </a:extLst>
          </p:cNvPr>
          <p:cNvSpPr txBox="1"/>
          <p:nvPr/>
        </p:nvSpPr>
        <p:spPr>
          <a:xfrm>
            <a:off x="561447" y="2720424"/>
            <a:ext cx="11069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…where the administrator (Spacetalk) is not in charge of trajectory analysis.</a:t>
            </a:r>
          </a:p>
          <a:p>
            <a:pPr marL="1440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40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→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Members (operators, SSA/STM) are responsible for providing orbital data and analyzing trajectories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9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75D89-574D-91B5-5882-96CB7A73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8B50D-AC0D-B9F8-B496-C260BA55334C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E2DD7E-60F4-1C1F-FCA3-E18C153A47FD}"/>
              </a:ext>
            </a:extLst>
          </p:cNvPr>
          <p:cNvSpPr txBox="1"/>
          <p:nvPr/>
        </p:nvSpPr>
        <p:spPr>
          <a:xfrm>
            <a:off x="229604" y="162327"/>
            <a:ext cx="1175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objective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to cover ALL space objects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3CB0B-A7FD-35AD-E523-C4B4AB7F7E5C}"/>
              </a:ext>
            </a:extLst>
          </p:cNvPr>
          <p:cNvSpPr/>
          <p:nvPr/>
        </p:nvSpPr>
        <p:spPr>
          <a:xfrm>
            <a:off x="4284506" y="3916791"/>
            <a:ext cx="7465888" cy="152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→ Connected to space operators or/and to SSA/STM actors acting on behalf of such operators.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 6" descr="Une image contenant Police, Graphique, logo, Bleu électrique&#10;&#10;Le contenu généré par l’IA peut être incorrect.">
            <a:extLst>
              <a:ext uri="{FF2B5EF4-FFF2-40B4-BE49-F238E27FC236}">
                <a16:creationId xmlns:a16="http://schemas.microsoft.com/office/drawing/2014/main" id="{5FE557C6-773A-5AB0-2D0F-5037B9770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49" y="2295154"/>
            <a:ext cx="1707087" cy="553998"/>
          </a:xfrm>
          <a:prstGeom prst="rect">
            <a:avLst/>
          </a:prstGeom>
          <a:ln w="19050">
            <a:solidFill>
              <a:srgbClr val="1651FF"/>
            </a:solidFill>
          </a:ln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4F71F9B-4989-E96D-8500-11F37E274746}"/>
              </a:ext>
            </a:extLst>
          </p:cNvPr>
          <p:cNvSpPr/>
          <p:nvPr/>
        </p:nvSpPr>
        <p:spPr>
          <a:xfrm>
            <a:off x="1816917" y="1836831"/>
            <a:ext cx="1951139" cy="14706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SSA/STM </a:t>
            </a:r>
            <a:r>
              <a:rPr kumimoji="0" lang="fr-CH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actor</a:t>
            </a:r>
            <a:endParaRPr kumimoji="0" lang="fr-CH" sz="3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30" name="Picture 6" descr="Satellite - Icônes la technologie gratuites">
            <a:extLst>
              <a:ext uri="{FF2B5EF4-FFF2-40B4-BE49-F238E27FC236}">
                <a16:creationId xmlns:a16="http://schemas.microsoft.com/office/drawing/2014/main" id="{5209ABF7-BB1F-0D2B-814D-4BAF08097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6" y="4427982"/>
            <a:ext cx="555256" cy="555256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24C37ED6-CDEC-9EFA-A182-C99B5DE7CEB1}"/>
              </a:ext>
            </a:extLst>
          </p:cNvPr>
          <p:cNvSpPr/>
          <p:nvPr/>
        </p:nvSpPr>
        <p:spPr>
          <a:xfrm>
            <a:off x="7956366" y="1636559"/>
            <a:ext cx="2327290" cy="18533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Space</a:t>
            </a:r>
            <a:r>
              <a:rPr kumimoji="0" lang="fr-CH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CH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operator</a:t>
            </a:r>
            <a:endParaRPr kumimoji="0" lang="fr-CH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48A173E-5374-4246-632E-CA22BD2FD02B}"/>
              </a:ext>
            </a:extLst>
          </p:cNvPr>
          <p:cNvSpPr/>
          <p:nvPr/>
        </p:nvSpPr>
        <p:spPr>
          <a:xfrm>
            <a:off x="1718205" y="4021405"/>
            <a:ext cx="1951139" cy="136841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Space</a:t>
            </a: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CH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operator</a:t>
            </a: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8BA4EF7-43C8-9CB4-DD36-95035DA051D9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113273" y="4705610"/>
            <a:ext cx="60493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9A75EA4-BD9D-9E27-C3F2-12AFC77C3940}"/>
              </a:ext>
            </a:extLst>
          </p:cNvPr>
          <p:cNvCxnSpPr>
            <a:cxnSpLocks/>
          </p:cNvCxnSpPr>
          <p:nvPr/>
        </p:nvCxnSpPr>
        <p:spPr>
          <a:xfrm>
            <a:off x="10274220" y="2582560"/>
            <a:ext cx="764392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74D12E1-8CDB-EC9E-A712-3E3B24203A3C}"/>
              </a:ext>
            </a:extLst>
          </p:cNvPr>
          <p:cNvCxnSpPr>
            <a:cxnSpLocks/>
          </p:cNvCxnSpPr>
          <p:nvPr/>
        </p:nvCxnSpPr>
        <p:spPr>
          <a:xfrm>
            <a:off x="2751948" y="3412089"/>
            <a:ext cx="7845" cy="5047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83889BC-0C0E-A1FD-4357-2F7E2F745068}"/>
              </a:ext>
            </a:extLst>
          </p:cNvPr>
          <p:cNvCxnSpPr>
            <a:cxnSpLocks/>
          </p:cNvCxnSpPr>
          <p:nvPr/>
        </p:nvCxnSpPr>
        <p:spPr>
          <a:xfrm flipV="1">
            <a:off x="3876415" y="2582560"/>
            <a:ext cx="965770" cy="13842"/>
          </a:xfrm>
          <a:prstGeom prst="straightConnector1">
            <a:avLst/>
          </a:prstGeom>
          <a:ln>
            <a:solidFill>
              <a:srgbClr val="1651FF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B70CB20-E64A-5913-5F08-6A1B01D0187C}"/>
              </a:ext>
            </a:extLst>
          </p:cNvPr>
          <p:cNvCxnSpPr>
            <a:cxnSpLocks/>
          </p:cNvCxnSpPr>
          <p:nvPr/>
        </p:nvCxnSpPr>
        <p:spPr>
          <a:xfrm>
            <a:off x="6867144" y="2563233"/>
            <a:ext cx="879570" cy="0"/>
          </a:xfrm>
          <a:prstGeom prst="straightConnector1">
            <a:avLst/>
          </a:prstGeom>
          <a:ln>
            <a:solidFill>
              <a:srgbClr val="1651FF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6" name="Picture 12" descr="Glyph rocket icon. Spacecraft symbol. Spaceship button. 5500183 Vector Art  at Vecteezy">
            <a:extLst>
              <a:ext uri="{FF2B5EF4-FFF2-40B4-BE49-F238E27FC236}">
                <a16:creationId xmlns:a16="http://schemas.microsoft.com/office/drawing/2014/main" id="{539F38FB-563E-1612-8936-40433AC4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12" y="2333499"/>
            <a:ext cx="531623" cy="53162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9E504E-0B94-6F81-D377-52BC8456E968}"/>
              </a:ext>
            </a:extLst>
          </p:cNvPr>
          <p:cNvSpPr txBox="1"/>
          <p:nvPr/>
        </p:nvSpPr>
        <p:spPr>
          <a:xfrm>
            <a:off x="636997" y="146014"/>
            <a:ext cx="10068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2E4575-2E61-2636-309C-BD01D1423B82}"/>
              </a:ext>
            </a:extLst>
          </p:cNvPr>
          <p:cNvSpPr txBox="1"/>
          <p:nvPr/>
        </p:nvSpPr>
        <p:spPr>
          <a:xfrm>
            <a:off x="742188" y="1098688"/>
            <a:ext cx="107076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 operators.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 Situational Awareness (SSA) and Space Traffic Management (STM) actors.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 agencies and governmental entities.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 forces.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organizations (ITU, COPUOS) and regulatory bodies.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Academics (astronomers, scientists).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Insurers and other commercial space traffic stakeholders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9AC0EE8-01E7-3E5F-1275-E6CFB35AB348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4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3C47-8A25-1219-111B-39B6AD892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808F48C-914D-CEF3-7270-D8A00DBEC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58" y="1515651"/>
            <a:ext cx="8569963" cy="470589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3C57C3-2B83-9243-879D-194328EF41FF}"/>
              </a:ext>
            </a:extLst>
          </p:cNvPr>
          <p:cNvSpPr txBox="1">
            <a:spLocks/>
          </p:cNvSpPr>
          <p:nvPr/>
        </p:nvSpPr>
        <p:spPr>
          <a:xfrm>
            <a:off x="9370743" y="1116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Page </a:t>
            </a:r>
            <a:fld id="{89F9CF41-CAC3-3C4E-B911-34D3BB3BD07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2FD69E-4B52-D9C3-3C2E-3119AE64C079}"/>
              </a:ext>
            </a:extLst>
          </p:cNvPr>
          <p:cNvSpPr txBox="1"/>
          <p:nvPr/>
        </p:nvSpPr>
        <p:spPr>
          <a:xfrm>
            <a:off x="229604" y="162327"/>
            <a:ext cx="1175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safe and secured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D41DF-EF00-EC72-2B29-00C6FEB75394}"/>
              </a:ext>
            </a:extLst>
          </p:cNvPr>
          <p:cNvSpPr/>
          <p:nvPr/>
        </p:nvSpPr>
        <p:spPr>
          <a:xfrm>
            <a:off x="664227" y="1222625"/>
            <a:ext cx="3260501" cy="4746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→ Secured access provided by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WISeKey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Switzerland 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8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→ In several languages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800" b="0" i="0" u="none" strike="noStrike" kern="1200" cap="none" spc="0" normalizeH="0" baseline="0" noProof="0" dirty="0">
              <a:ln>
                <a:noFill/>
              </a:ln>
              <a:solidFill>
                <a:srgbClr val="1651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FD60E8-858B-BBB3-F4FA-BC646DAC6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7" y="5019261"/>
            <a:ext cx="466656" cy="31110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7402E35-C582-B1D8-96F6-2DC409100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864" y="5019798"/>
            <a:ext cx="476189" cy="3111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C12F02D-B2E5-4057-6BDA-16AF0AB8B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85" y="5467165"/>
            <a:ext cx="476189" cy="3167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 15" descr="Une image contenant cercle, Graphique, Caractère coloré">
            <a:extLst>
              <a:ext uri="{FF2B5EF4-FFF2-40B4-BE49-F238E27FC236}">
                <a16:creationId xmlns:a16="http://schemas.microsoft.com/office/drawing/2014/main" id="{7998E8D7-2A56-33C7-2475-DE7818883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864" y="5463268"/>
            <a:ext cx="477516" cy="3181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7D7AE0F-8FE7-31E2-2E4C-C1DEC2CAE5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3226" y="5469688"/>
            <a:ext cx="466655" cy="3117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4" descr="Drapeau de l'Espagne — Wikipédia">
            <a:extLst>
              <a:ext uri="{FF2B5EF4-FFF2-40B4-BE49-F238E27FC236}">
                <a16:creationId xmlns:a16="http://schemas.microsoft.com/office/drawing/2014/main" id="{C5C121F0-C14D-4C3A-D3D6-61764A035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25" y="5469231"/>
            <a:ext cx="476188" cy="3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C48F377-2143-E01B-38B5-7D4A2A88D0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2772" y="5466822"/>
            <a:ext cx="476188" cy="3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750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600</Words>
  <Application>Microsoft Office PowerPoint</Application>
  <PresentationFormat>Grand écran</PresentationFormat>
  <Paragraphs>125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Aptos</vt:lpstr>
      <vt:lpstr>Arial</vt:lpstr>
      <vt:lpstr>Roboto</vt:lpstr>
      <vt:lpstr>Roboto Light</vt:lpstr>
      <vt:lpstr>Roboto Medium</vt:lpstr>
      <vt:lpstr>Roboto Thin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Justine Bannwart</dc:creator>
  <cp:lastModifiedBy>benjamin guyot</cp:lastModifiedBy>
  <cp:revision>89</cp:revision>
  <dcterms:created xsi:type="dcterms:W3CDTF">2024-07-17T07:55:19Z</dcterms:created>
  <dcterms:modified xsi:type="dcterms:W3CDTF">2025-10-10T15:25:49Z</dcterms:modified>
</cp:coreProperties>
</file>