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82" r:id="rId3"/>
    <p:sldId id="280" r:id="rId4"/>
    <p:sldId id="291" r:id="rId5"/>
    <p:sldId id="292" r:id="rId6"/>
    <p:sldId id="286" r:id="rId7"/>
    <p:sldId id="261" r:id="rId8"/>
  </p:sldIdLst>
  <p:sldSz cx="12192000" cy="6858000"/>
  <p:notesSz cx="12192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796">
          <p15:clr>
            <a:srgbClr val="747775"/>
          </p15:clr>
        </p15:guide>
        <p15:guide id="4" orient="horz" pos="2562">
          <p15:clr>
            <a:srgbClr val="747775"/>
          </p15:clr>
        </p15:guide>
        <p15:guide id="5" orient="horz" pos="2592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ijEGhkdOQrT7Gbp3T85iWbWv9P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6"/>
    <p:restoredTop sz="93617"/>
  </p:normalViewPr>
  <p:slideViewPr>
    <p:cSldViewPr snapToGrid="0">
      <p:cViewPr>
        <p:scale>
          <a:sx n="56" d="100"/>
          <a:sy n="56" d="100"/>
        </p:scale>
        <p:origin x="2200" y="1440"/>
      </p:cViewPr>
      <p:guideLst>
        <p:guide orient="horz" pos="2880"/>
        <p:guide pos="2160"/>
        <p:guide orient="horz" pos="796"/>
        <p:guide orient="horz" pos="2562"/>
        <p:guide orient="horz"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bcfa9c1da_2_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9bcfa9c1da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9E022D0C-0CC9-C46A-5C23-EACE26585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bcfa9c1da_2_3:notes">
            <a:extLst>
              <a:ext uri="{FF2B5EF4-FFF2-40B4-BE49-F238E27FC236}">
                <a16:creationId xmlns:a16="http://schemas.microsoft.com/office/drawing/2014/main" id="{0BDAF36F-0C3F-4390-CA07-214CB63DA7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29bcfa9c1da_2_3:notes">
            <a:extLst>
              <a:ext uri="{FF2B5EF4-FFF2-40B4-BE49-F238E27FC236}">
                <a16:creationId xmlns:a16="http://schemas.microsoft.com/office/drawing/2014/main" id="{92C19B93-929C-1C68-07CB-D46447F08F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162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25a109367_1_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1" name="Google Shape;151;g3025a1093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debbf9832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debbf9832_3_1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61C67808-3389-4A05-4898-2CE3B1701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debbf9832_3_12:notes">
            <a:extLst>
              <a:ext uri="{FF2B5EF4-FFF2-40B4-BE49-F238E27FC236}">
                <a16:creationId xmlns:a16="http://schemas.microsoft.com/office/drawing/2014/main" id="{AF1ADF23-D856-7EB1-A814-F1C2DE7CB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debbf9832_3_12:notes">
            <a:extLst>
              <a:ext uri="{FF2B5EF4-FFF2-40B4-BE49-F238E27FC236}">
                <a16:creationId xmlns:a16="http://schemas.microsoft.com/office/drawing/2014/main" id="{D78E6E83-844C-B276-EBAC-FB3F92038E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305916" indent="-294465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b="1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1643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C46014A9-3CFE-EB00-F21F-692BE454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4a0b09ad8_0_0:notes">
            <a:extLst>
              <a:ext uri="{FF2B5EF4-FFF2-40B4-BE49-F238E27FC236}">
                <a16:creationId xmlns:a16="http://schemas.microsoft.com/office/drawing/2014/main" id="{3536E833-BB95-882A-A68F-369AB99CD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1" name="Google Shape;161;g304a0b09ad8_0_0:notes">
            <a:extLst>
              <a:ext uri="{FF2B5EF4-FFF2-40B4-BE49-F238E27FC236}">
                <a16:creationId xmlns:a16="http://schemas.microsoft.com/office/drawing/2014/main" id="{CC910DDA-828C-9684-3B24-6282D17966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954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269636" y="153529"/>
            <a:ext cx="7181850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533189" y="1501291"/>
            <a:ext cx="10729595" cy="27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f00f4c4c6a_0_578"/>
          <p:cNvSpPr txBox="1">
            <a:spLocks noGrp="1"/>
          </p:cNvSpPr>
          <p:nvPr>
            <p:ph type="title"/>
          </p:nvPr>
        </p:nvSpPr>
        <p:spPr>
          <a:xfrm>
            <a:off x="1003852" y="274637"/>
            <a:ext cx="10578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43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f00f4c4c6a_0_578"/>
          <p:cNvSpPr txBox="1">
            <a:spLocks noGrp="1"/>
          </p:cNvSpPr>
          <p:nvPr>
            <p:ph type="body" idx="1"/>
          </p:nvPr>
        </p:nvSpPr>
        <p:spPr>
          <a:xfrm>
            <a:off x="1016000" y="1219200"/>
            <a:ext cx="4990500" cy="49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7336F"/>
              </a:buClr>
              <a:buSzPts val="3700"/>
              <a:buChar char="•"/>
              <a:defRPr sz="3700" b="0">
                <a:solidFill>
                  <a:srgbClr val="07336F"/>
                </a:solidFill>
              </a:defRPr>
            </a:lvl1pPr>
            <a:lvl2pPr marL="91440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3200"/>
              <a:buChar char="•"/>
              <a:defRPr sz="3200">
                <a:solidFill>
                  <a:srgbClr val="07336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700"/>
              <a:buChar char="•"/>
              <a:defRPr sz="2700">
                <a:solidFill>
                  <a:srgbClr val="07336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4pPr>
            <a:lvl5pPr marL="2286000" lvl="4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sz="2100">
                <a:solidFill>
                  <a:srgbClr val="07336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2f00f4c4c6a_0_578"/>
          <p:cNvSpPr txBox="1">
            <a:spLocks noGrp="1"/>
          </p:cNvSpPr>
          <p:nvPr>
            <p:ph type="body" idx="2"/>
          </p:nvPr>
        </p:nvSpPr>
        <p:spPr>
          <a:xfrm>
            <a:off x="6604000" y="1219200"/>
            <a:ext cx="4990500" cy="49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7336F"/>
              </a:buClr>
              <a:buSzPts val="3700"/>
              <a:buChar char="•"/>
              <a:defRPr sz="3700" b="0">
                <a:solidFill>
                  <a:srgbClr val="07336F"/>
                </a:solidFill>
              </a:defRPr>
            </a:lvl1pPr>
            <a:lvl2pPr marL="91440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3200"/>
              <a:buChar char="•"/>
              <a:defRPr sz="3200">
                <a:solidFill>
                  <a:srgbClr val="07336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700"/>
              <a:buChar char="•"/>
              <a:defRPr sz="2700">
                <a:solidFill>
                  <a:srgbClr val="07336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4pPr>
            <a:lvl5pPr marL="2286000" lvl="4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sz="2100">
                <a:solidFill>
                  <a:srgbClr val="07336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269636" y="153529"/>
            <a:ext cx="7181850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269636" y="153529"/>
            <a:ext cx="7181850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25867" y="82851"/>
            <a:ext cx="5955311" cy="667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446" y="3569581"/>
            <a:ext cx="411750" cy="30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4"/>
          <p:cNvSpPr/>
          <p:nvPr/>
        </p:nvSpPr>
        <p:spPr>
          <a:xfrm>
            <a:off x="6817810" y="3057491"/>
            <a:ext cx="183515" cy="773430"/>
          </a:xfrm>
          <a:custGeom>
            <a:avLst/>
            <a:gdLst/>
            <a:ahLst/>
            <a:cxnLst/>
            <a:rect l="l" t="t" r="r" b="b"/>
            <a:pathLst>
              <a:path w="183515" h="773429" extrusionOk="0">
                <a:moveTo>
                  <a:pt x="0" y="0"/>
                </a:moveTo>
                <a:lnTo>
                  <a:pt x="183279" y="0"/>
                </a:lnTo>
                <a:lnTo>
                  <a:pt x="183279" y="773153"/>
                </a:lnTo>
                <a:lnTo>
                  <a:pt x="0" y="7731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4"/>
          <p:cNvSpPr/>
          <p:nvPr/>
        </p:nvSpPr>
        <p:spPr>
          <a:xfrm>
            <a:off x="7785674" y="3004775"/>
            <a:ext cx="582930" cy="0"/>
          </a:xfrm>
          <a:custGeom>
            <a:avLst/>
            <a:gdLst/>
            <a:ahLst/>
            <a:cxnLst/>
            <a:rect l="l" t="t" r="r" b="b"/>
            <a:pathLst>
              <a:path w="582929" h="120000" extrusionOk="0">
                <a:moveTo>
                  <a:pt x="0" y="0"/>
                </a:moveTo>
                <a:lnTo>
                  <a:pt x="582476" y="0"/>
                </a:lnTo>
              </a:path>
            </a:pathLst>
          </a:custGeom>
          <a:noFill/>
          <a:ln w="1029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4"/>
          <p:cNvSpPr/>
          <p:nvPr/>
        </p:nvSpPr>
        <p:spPr>
          <a:xfrm>
            <a:off x="4993808" y="3087613"/>
            <a:ext cx="1436370" cy="0"/>
          </a:xfrm>
          <a:custGeom>
            <a:avLst/>
            <a:gdLst/>
            <a:ahLst/>
            <a:cxnLst/>
            <a:rect l="l" t="t" r="r" b="b"/>
            <a:pathLst>
              <a:path w="1436370" h="120000" extrusionOk="0">
                <a:moveTo>
                  <a:pt x="0" y="0"/>
                </a:moveTo>
                <a:lnTo>
                  <a:pt x="1436103" y="0"/>
                </a:lnTo>
              </a:path>
            </a:pathLst>
          </a:custGeom>
          <a:noFill/>
          <a:ln w="100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4"/>
          <p:cNvSpPr/>
          <p:nvPr/>
        </p:nvSpPr>
        <p:spPr>
          <a:xfrm>
            <a:off x="4411332" y="3762869"/>
            <a:ext cx="2380615" cy="0"/>
          </a:xfrm>
          <a:custGeom>
            <a:avLst/>
            <a:gdLst/>
            <a:ahLst/>
            <a:cxnLst/>
            <a:rect l="l" t="t" r="r" b="b"/>
            <a:pathLst>
              <a:path w="2380615" h="120000" extrusionOk="0">
                <a:moveTo>
                  <a:pt x="0" y="0"/>
                </a:moveTo>
                <a:lnTo>
                  <a:pt x="2380116" y="0"/>
                </a:lnTo>
              </a:path>
            </a:pathLst>
          </a:custGeom>
          <a:noFill/>
          <a:ln w="1054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4"/>
          <p:cNvSpPr/>
          <p:nvPr/>
        </p:nvSpPr>
        <p:spPr>
          <a:xfrm>
            <a:off x="6721149" y="4023934"/>
            <a:ext cx="883919" cy="143510"/>
          </a:xfrm>
          <a:custGeom>
            <a:avLst/>
            <a:gdLst/>
            <a:ahLst/>
            <a:cxnLst/>
            <a:rect l="l" t="t" r="r" b="b"/>
            <a:pathLst>
              <a:path w="883920" h="143510" extrusionOk="0">
                <a:moveTo>
                  <a:pt x="0" y="0"/>
                </a:moveTo>
                <a:lnTo>
                  <a:pt x="843586" y="0"/>
                </a:lnTo>
              </a:path>
              <a:path w="883920" h="143510" extrusionOk="0">
                <a:moveTo>
                  <a:pt x="40171" y="143083"/>
                </a:moveTo>
                <a:lnTo>
                  <a:pt x="883756" y="143083"/>
                </a:lnTo>
              </a:path>
            </a:pathLst>
          </a:custGeom>
          <a:noFill/>
          <a:ln w="42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269636" y="153529"/>
            <a:ext cx="7181850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533189" y="1501291"/>
            <a:ext cx="10729595" cy="27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gle/DuthNzHhmPv6onm47" TargetMode="External"/><Relationship Id="rId3" Type="http://schemas.openxmlformats.org/officeDocument/2006/relationships/hyperlink" Target="https://www.space.commerce.gov/tracss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racss.commerce@noaa.gov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29bcfa9c1da_2_12"/>
          <p:cNvPicPr preferRelativeResize="0"/>
          <p:nvPr/>
        </p:nvPicPr>
        <p:blipFill rotWithShape="1">
          <a:blip r:embed="rId3">
            <a:alphaModFix/>
          </a:blip>
          <a:srcRect t="6063" b="606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9bcfa9c1da_2_12"/>
          <p:cNvSpPr txBox="1"/>
          <p:nvPr/>
        </p:nvSpPr>
        <p:spPr>
          <a:xfrm>
            <a:off x="133400" y="5453860"/>
            <a:ext cx="57846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Space Commerce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Oceanic and </a:t>
            </a:r>
            <a:b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Atmospheric Administration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38569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U.S. Department of Commerce October 2025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9bcfa9c1da_2_12"/>
          <p:cNvSpPr txBox="1">
            <a:spLocks noGrp="1"/>
          </p:cNvSpPr>
          <p:nvPr>
            <p:ph type="title"/>
          </p:nvPr>
        </p:nvSpPr>
        <p:spPr>
          <a:xfrm>
            <a:off x="680050" y="2225875"/>
            <a:ext cx="108318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Traffic Coordination System for Space</a:t>
            </a:r>
            <a:endParaRPr sz="40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0" dirty="0">
                <a:latin typeface="Arial"/>
                <a:ea typeface="Arial"/>
                <a:cs typeface="Arial"/>
                <a:sym typeface="Arial"/>
              </a:rPr>
              <a:t>(TraCSS)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29bcfa9c1da_2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6850" y="0"/>
            <a:ext cx="7378299" cy="23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9;g29e98a2192b_0_59">
            <a:extLst>
              <a:ext uri="{FF2B5EF4-FFF2-40B4-BE49-F238E27FC236}">
                <a16:creationId xmlns:a16="http://schemas.microsoft.com/office/drawing/2014/main" id="{9173EBE6-A648-D8D0-57E7-8D51FC964BD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r="50892"/>
          <a:stretch>
            <a:fillRect/>
          </a:stretch>
        </p:blipFill>
        <p:spPr>
          <a:xfrm>
            <a:off x="11169681" y="192985"/>
            <a:ext cx="902045" cy="86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1;g29bcfa9c1da_2_12">
            <a:extLst>
              <a:ext uri="{FF2B5EF4-FFF2-40B4-BE49-F238E27FC236}">
                <a16:creationId xmlns:a16="http://schemas.microsoft.com/office/drawing/2014/main" id="{42F548C8-42FC-E0EE-9B26-06C48F77C238}"/>
              </a:ext>
            </a:extLst>
          </p:cNvPr>
          <p:cNvSpPr txBox="1"/>
          <p:nvPr/>
        </p:nvSpPr>
        <p:spPr>
          <a:xfrm>
            <a:off x="9785149" y="5453860"/>
            <a:ext cx="2229380" cy="79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Mariel Borowitz</a:t>
            </a:r>
          </a:p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>
                <a:solidFill>
                  <a:srgbClr val="FFFFFF"/>
                </a:solidFill>
              </a:rPr>
              <a:t>Head of International SSA Engagement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98AC4B1F-7870-239A-215C-DAE66993C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bcfa9c1da_2_3">
            <a:extLst>
              <a:ext uri="{FF2B5EF4-FFF2-40B4-BE49-F238E27FC236}">
                <a16:creationId xmlns:a16="http://schemas.microsoft.com/office/drawing/2014/main" id="{CA0C6AD4-DCB5-7E24-D95E-8C3F4581071F}"/>
              </a:ext>
            </a:extLst>
          </p:cNvPr>
          <p:cNvSpPr/>
          <p:nvPr/>
        </p:nvSpPr>
        <p:spPr>
          <a:xfrm>
            <a:off x="7471475" y="1759725"/>
            <a:ext cx="4405500" cy="46497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9bcfa9c1da_2_3">
            <a:extLst>
              <a:ext uri="{FF2B5EF4-FFF2-40B4-BE49-F238E27FC236}">
                <a16:creationId xmlns:a16="http://schemas.microsoft.com/office/drawing/2014/main" id="{AC3C072E-9855-9A6C-49C9-32A5640223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325" y="182825"/>
            <a:ext cx="96240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27760" marR="5080" lvl="0" indent="-11150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>
                <a:solidFill>
                  <a:srgbClr val="0085CA"/>
                </a:solidFill>
              </a:rPr>
              <a:t>Space Situational Awareness (SSA)</a:t>
            </a:r>
            <a:endParaRPr sz="4000">
              <a:solidFill>
                <a:srgbClr val="0085CA"/>
              </a:solidFill>
            </a:endParaRPr>
          </a:p>
          <a:p>
            <a:pPr marL="1127760" marR="5080" lvl="0" indent="-11150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>
                <a:solidFill>
                  <a:srgbClr val="0085CA"/>
                </a:solidFill>
              </a:rPr>
              <a:t>and the Office of Space Commerce</a:t>
            </a:r>
            <a:endParaRPr sz="4000">
              <a:solidFill>
                <a:srgbClr val="0085CA"/>
              </a:solidFill>
            </a:endParaRPr>
          </a:p>
        </p:txBody>
      </p:sp>
      <p:sp>
        <p:nvSpPr>
          <p:cNvPr id="121" name="Google Shape;121;g29bcfa9c1da_2_3">
            <a:extLst>
              <a:ext uri="{FF2B5EF4-FFF2-40B4-BE49-F238E27FC236}">
                <a16:creationId xmlns:a16="http://schemas.microsoft.com/office/drawing/2014/main" id="{AA19F31B-7E2F-8AE9-B7AC-5081CA70101A}"/>
              </a:ext>
            </a:extLst>
          </p:cNvPr>
          <p:cNvSpPr txBox="1"/>
          <p:nvPr/>
        </p:nvSpPr>
        <p:spPr>
          <a:xfrm>
            <a:off x="392325" y="1785350"/>
            <a:ext cx="6849600" cy="426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1300" marR="508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B8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Rapid growth in space activity requires improved space situational awareness to enable safe space operations</a:t>
            </a:r>
            <a:endParaRPr sz="2300" b="0" i="0" u="none" strike="noStrike" cap="none" dirty="0">
              <a:solidFill>
                <a:srgbClr val="263B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220976" lvl="0" indent="-241300">
              <a:buClr>
                <a:srgbClr val="263B8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Space Policy Directive-3 transferred responsibility for providing basic SSA services for </a:t>
            </a:r>
            <a:r>
              <a:rPr lang="en-US" sz="2300" dirty="0">
                <a:solidFill>
                  <a:srgbClr val="263B80"/>
                </a:solidFill>
              </a:rPr>
              <a:t>spaceflight safety from Department of Defense (DoD) to Department of Commerce (DOC)</a:t>
            </a:r>
            <a:endParaRPr sz="2300" b="0" i="0" u="none" strike="noStrike" cap="none" dirty="0">
              <a:solidFill>
                <a:srgbClr val="263B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220976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B80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DOC is developing the Traffic Coordination System for Space (TraCSS)</a:t>
            </a:r>
          </a:p>
          <a:p>
            <a:pPr marL="241300" marR="220976" lvl="3" indent="-241300">
              <a:buClr>
                <a:srgbClr val="263B80"/>
              </a:buClr>
              <a:buSzPts val="2300"/>
              <a:buFont typeface="Arial"/>
              <a:buChar char="•"/>
            </a:pPr>
            <a:r>
              <a:rPr lang="en-US" sz="2300" dirty="0">
                <a:solidFill>
                  <a:srgbClr val="263B80"/>
                </a:solidFill>
              </a:rPr>
              <a:t>TraCSS is currently operating in beta mode</a:t>
            </a:r>
          </a:p>
          <a:p>
            <a:pPr marR="220976" lvl="8">
              <a:buClr>
                <a:srgbClr val="263B80"/>
              </a:buClr>
              <a:buSzPts val="2300"/>
            </a:pP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	-14 </a:t>
            </a:r>
            <a:r>
              <a:rPr lang="en-US" sz="2300" dirty="0">
                <a:solidFill>
                  <a:srgbClr val="263B80"/>
                </a:solidFill>
              </a:rPr>
              <a:t>p</a:t>
            </a: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ilot users receiving services</a:t>
            </a:r>
          </a:p>
          <a:p>
            <a:pPr marL="342900" marR="220976" lvl="8" indent="-342900">
              <a:buClr>
                <a:srgbClr val="263B80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b="0" i="0" u="none" strike="noStrike" cap="none" dirty="0">
                <a:solidFill>
                  <a:srgbClr val="263B80"/>
                </a:solidFill>
                <a:latin typeface="Arial"/>
                <a:ea typeface="Arial"/>
                <a:cs typeface="Arial"/>
                <a:sym typeface="Arial"/>
              </a:rPr>
              <a:t>TraCSS production release in January 2026</a:t>
            </a:r>
            <a:endParaRPr sz="2300" b="0" i="0" u="none" strike="noStrike" cap="none" dirty="0">
              <a:solidFill>
                <a:srgbClr val="263B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g29bcfa9c1da_2_3">
            <a:extLst>
              <a:ext uri="{FF2B5EF4-FFF2-40B4-BE49-F238E27FC236}">
                <a16:creationId xmlns:a16="http://schemas.microsoft.com/office/drawing/2014/main" id="{ACA30C58-D5B1-1096-7E00-8539CFBA45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5304" y="1855763"/>
            <a:ext cx="4221664" cy="42216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3137"/>
              </a:srgbClr>
            </a:outerShdw>
          </a:effectLst>
        </p:spPr>
      </p:pic>
      <p:sp>
        <p:nvSpPr>
          <p:cNvPr id="123" name="Google Shape;123;g29bcfa9c1da_2_3">
            <a:extLst>
              <a:ext uri="{FF2B5EF4-FFF2-40B4-BE49-F238E27FC236}">
                <a16:creationId xmlns:a16="http://schemas.microsoft.com/office/drawing/2014/main" id="{BD8E36C2-A033-CF16-C51B-1D569FBA793E}"/>
              </a:ext>
            </a:extLst>
          </p:cNvPr>
          <p:cNvSpPr txBox="1"/>
          <p:nvPr/>
        </p:nvSpPr>
        <p:spPr>
          <a:xfrm>
            <a:off x="10616821" y="6152070"/>
            <a:ext cx="11835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Credit: NASA ODPO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g29bcfa9c1da_2_3">
            <a:extLst>
              <a:ext uri="{FF2B5EF4-FFF2-40B4-BE49-F238E27FC236}">
                <a16:creationId xmlns:a16="http://schemas.microsoft.com/office/drawing/2014/main" id="{5459B5C5-D457-2C8F-6B39-43847FBA4A86}"/>
              </a:ext>
            </a:extLst>
          </p:cNvPr>
          <p:cNvCxnSpPr/>
          <p:nvPr/>
        </p:nvCxnSpPr>
        <p:spPr>
          <a:xfrm>
            <a:off x="358225" y="1537772"/>
            <a:ext cx="11529900" cy="0"/>
          </a:xfrm>
          <a:prstGeom prst="straightConnector1">
            <a:avLst/>
          </a:prstGeom>
          <a:noFill/>
          <a:ln w="19050" cap="flat" cmpd="sng">
            <a:solidFill>
              <a:srgbClr val="F4B04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0067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25a109367_1_0"/>
          <p:cNvSpPr txBox="1">
            <a:spLocks noGrp="1"/>
          </p:cNvSpPr>
          <p:nvPr>
            <p:ph type="title"/>
          </p:nvPr>
        </p:nvSpPr>
        <p:spPr>
          <a:xfrm>
            <a:off x="291001" y="347501"/>
            <a:ext cx="8616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en-US" sz="3600">
                <a:solidFill>
                  <a:srgbClr val="0E83C5"/>
                </a:solidFill>
              </a:rPr>
              <a:t>TraCSS’ Safety Services</a:t>
            </a:r>
            <a:endParaRPr sz="3600">
              <a:solidFill>
                <a:srgbClr val="0E83C5"/>
              </a:solidFill>
            </a:endParaRPr>
          </a:p>
        </p:txBody>
      </p:sp>
      <p:cxnSp>
        <p:nvCxnSpPr>
          <p:cNvPr id="154" name="Google Shape;154;g3025a109367_1_0"/>
          <p:cNvCxnSpPr/>
          <p:nvPr/>
        </p:nvCxnSpPr>
        <p:spPr>
          <a:xfrm>
            <a:off x="291000" y="1005800"/>
            <a:ext cx="11610000" cy="0"/>
          </a:xfrm>
          <a:prstGeom prst="straightConnector1">
            <a:avLst/>
          </a:prstGeom>
          <a:noFill/>
          <a:ln w="19050" cap="flat" cmpd="sng">
            <a:solidFill>
              <a:srgbClr val="F4B0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g3025a109367_1_0"/>
          <p:cNvSpPr txBox="1"/>
          <p:nvPr/>
        </p:nvSpPr>
        <p:spPr>
          <a:xfrm>
            <a:off x="351101" y="1344549"/>
            <a:ext cx="7349700" cy="507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en-US" sz="2200" dirty="0">
                <a:solidFill>
                  <a:srgbClr val="1F497D"/>
                </a:solidFill>
              </a:rPr>
              <a:t>TraCSS provides spacecraft operators with services to support spaceflight safety, including:</a:t>
            </a:r>
            <a:br>
              <a:rPr lang="en-US" sz="2200" dirty="0">
                <a:solidFill>
                  <a:srgbClr val="1F497D"/>
                </a:solidFill>
              </a:rPr>
            </a:br>
            <a:endParaRPr sz="2200" dirty="0">
              <a:solidFill>
                <a:srgbClr val="1F497D"/>
              </a:solidFill>
            </a:endParaRPr>
          </a:p>
          <a:p>
            <a:pPr marL="457189" indent="-387341">
              <a:lnSpc>
                <a:spcPct val="115000"/>
              </a:lnSpc>
              <a:buClr>
                <a:schemeClr val="dk2"/>
              </a:buClr>
              <a:buSzPts val="2500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Conjunction screening every four hours using catalog and o/o ephemerides</a:t>
            </a:r>
          </a:p>
          <a:p>
            <a:pPr marL="457189" indent="-387341">
              <a:lnSpc>
                <a:spcPct val="115000"/>
              </a:lnSpc>
              <a:buClr>
                <a:schemeClr val="dk2"/>
              </a:buClr>
              <a:buSzPts val="2500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Risk assessment support information</a:t>
            </a:r>
          </a:p>
          <a:p>
            <a:pPr marL="457189" indent="-387341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Detection and notification of emergency events</a:t>
            </a:r>
            <a:endParaRPr sz="2200" dirty="0">
              <a:solidFill>
                <a:schemeClr val="dk2"/>
              </a:solidFill>
            </a:endParaRPr>
          </a:p>
          <a:p>
            <a:pPr marL="457189" indent="-387341">
              <a:lnSpc>
                <a:spcPct val="115000"/>
              </a:lnSpc>
              <a:buClr>
                <a:schemeClr val="dk2"/>
              </a:buClr>
              <a:buSzPts val="2500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Candidate maneuver screening (on demand)</a:t>
            </a:r>
          </a:p>
          <a:p>
            <a:pPr marL="457189" indent="-387341">
              <a:lnSpc>
                <a:spcPct val="115000"/>
              </a:lnSpc>
              <a:buClr>
                <a:schemeClr val="dk2"/>
              </a:buClr>
              <a:buSzPts val="2500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Operational contact information</a:t>
            </a:r>
          </a:p>
          <a:p>
            <a:pPr marL="457189" indent="-387341">
              <a:lnSpc>
                <a:spcPct val="115000"/>
              </a:lnSpc>
              <a:buClr>
                <a:schemeClr val="dk2"/>
              </a:buClr>
              <a:buSzPts val="2500"/>
              <a:buFont typeface="Arial"/>
              <a:buChar char="●"/>
            </a:pPr>
            <a:r>
              <a:rPr lang="en-US" sz="2200" dirty="0">
                <a:solidFill>
                  <a:schemeClr val="dk2"/>
                </a:solidFill>
              </a:rPr>
              <a:t>SSA data and information</a:t>
            </a:r>
            <a:endParaRPr sz="2200" dirty="0">
              <a:solidFill>
                <a:schemeClr val="dk2"/>
              </a:solidFill>
            </a:endParaRPr>
          </a:p>
          <a:p>
            <a:pPr>
              <a:lnSpc>
                <a:spcPct val="115000"/>
              </a:lnSpc>
              <a:buSzPts val="1100"/>
            </a:pPr>
            <a:endParaRPr lang="en-US" sz="2200" u="sng" dirty="0">
              <a:solidFill>
                <a:srgbClr val="1F497D"/>
              </a:solidFill>
            </a:endParaRPr>
          </a:p>
          <a:p>
            <a:pPr>
              <a:lnSpc>
                <a:spcPct val="115000"/>
              </a:lnSpc>
              <a:buSzPts val="11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TraCSS will evolve using an agile process and incorporate additional capability over time.</a:t>
            </a:r>
            <a:endParaRPr sz="2200" u="sng" dirty="0">
              <a:solidFill>
                <a:srgbClr val="1F497D"/>
              </a:solidFill>
            </a:endParaRPr>
          </a:p>
        </p:txBody>
      </p:sp>
      <p:pic>
        <p:nvPicPr>
          <p:cNvPr id="157" name="Google Shape;157;g3025a109367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0801" y="1232200"/>
            <a:ext cx="4338801" cy="244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025a109367_1_0"/>
          <p:cNvPicPr preferRelativeResize="0"/>
          <p:nvPr/>
        </p:nvPicPr>
        <p:blipFill rotWithShape="1">
          <a:blip r:embed="rId4">
            <a:alphaModFix/>
          </a:blip>
          <a:srcRect l="297" r="298"/>
          <a:stretch/>
        </p:blipFill>
        <p:spPr>
          <a:xfrm>
            <a:off x="8346829" y="3985595"/>
            <a:ext cx="2648640" cy="266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0" y="67"/>
            <a:ext cx="12192000" cy="6857933"/>
          </a:xfrm>
          <a:prstGeom prst="rect">
            <a:avLst/>
          </a:prstGeom>
          <a:solidFill>
            <a:srgbClr val="253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74" name="Google Shape;74;p15"/>
          <p:cNvSpPr txBox="1"/>
          <p:nvPr/>
        </p:nvSpPr>
        <p:spPr>
          <a:xfrm>
            <a:off x="275600" y="202767"/>
            <a:ext cx="75576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067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Watchlist</a:t>
            </a:r>
            <a:endParaRPr sz="3067" b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5" name="Google Shape;75;p15"/>
          <p:cNvCxnSpPr/>
          <p:nvPr/>
        </p:nvCxnSpPr>
        <p:spPr>
          <a:xfrm>
            <a:off x="275600" y="862811"/>
            <a:ext cx="11640800" cy="0"/>
          </a:xfrm>
          <a:prstGeom prst="straightConnector1">
            <a:avLst/>
          </a:prstGeom>
          <a:noFill/>
          <a:ln w="19050" cap="flat" cmpd="sng">
            <a:solidFill>
              <a:srgbClr val="F4B0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6" name="Google Shape;76;p1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t="-4276" r="7939" b="67207"/>
          <a:stretch>
            <a:fillRect/>
          </a:stretch>
        </p:blipFill>
        <p:spPr>
          <a:xfrm>
            <a:off x="9129658" y="174718"/>
            <a:ext cx="2786743" cy="5133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3E3E53-93B8-4F30-3920-FD377DDEB13D}"/>
              </a:ext>
            </a:extLst>
          </p:cNvPr>
          <p:cNvSpPr/>
          <p:nvPr/>
        </p:nvSpPr>
        <p:spPr>
          <a:xfrm>
            <a:off x="7120880" y="1156966"/>
            <a:ext cx="4795520" cy="5406815"/>
          </a:xfrm>
          <a:prstGeom prst="roundRect">
            <a:avLst>
              <a:gd name="adj" fmla="val 5077"/>
            </a:avLst>
          </a:prstGeom>
          <a:solidFill>
            <a:srgbClr val="0085CA"/>
          </a:solidFill>
          <a:ln w="19050">
            <a:solidFill>
              <a:srgbClr val="F4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High level summary of latest data on all active conjunctions</a:t>
            </a: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Satellite tiles highlight the highest risk conjunctions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Time of Closest Approach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Probability of Collision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Miss Distance</a:t>
            </a: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Risk level visualization 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Based on TraCSS emergency alerting criteria 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Easy to identify &amp; track conjunctions requiring mitigating actions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Montserrat" pitchFamily="2" charset="77"/>
              </a:rPr>
              <a:t>Filtering &amp; sorting provide focused results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E22B4F-C395-96CB-3C87-2BF78CD8F3F2}"/>
              </a:ext>
            </a:extLst>
          </p:cNvPr>
          <p:cNvSpPr/>
          <p:nvPr/>
        </p:nvSpPr>
        <p:spPr>
          <a:xfrm>
            <a:off x="275599" y="1156999"/>
            <a:ext cx="6569683" cy="5406815"/>
          </a:xfrm>
          <a:prstGeom prst="roundRect">
            <a:avLst>
              <a:gd name="adj" fmla="val 5077"/>
            </a:avLst>
          </a:prstGeom>
          <a:solidFill>
            <a:srgbClr val="F4B040"/>
          </a:solidFill>
          <a:ln>
            <a:solidFill>
              <a:srgbClr val="F4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4816">
              <a:buClr>
                <a:schemeClr val="bg1"/>
              </a:buClr>
              <a:buSzPct val="100000"/>
            </a:pPr>
            <a:r>
              <a:rPr lang="en-US" sz="2400">
                <a:latin typeface="Montserrat" pitchFamily="2" charset="77"/>
              </a:rPr>
              <a:t>&lt;ADD VIDEO&gt;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Page open on watchlist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Circle around satellite tile, then next, then slow scroll of satellite tiles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Circle around each metric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Circle around risk levels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Point between HIGH RISK &amp; a red metric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Point between LOW RISH &amp; a green metric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Switch sort to Highest Probability sort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2400">
                <a:latin typeface="Montserrat" pitchFamily="2" charset="77"/>
              </a:rPr>
              <a:t>Switch to Closest Approach sort, apply High Risk only filter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endParaRPr lang="en-US" sz="240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endParaRPr lang="en-US" sz="2400">
              <a:latin typeface="Montserrat" pitchFamily="2" charset="77"/>
            </a:endParaRPr>
          </a:p>
        </p:txBody>
      </p:sp>
      <p:pic>
        <p:nvPicPr>
          <p:cNvPr id="8" name="Screen Recording 2025-09-12 at 2.56.06 PM">
            <a:hlinkClick r:id="" action="ppaction://media"/>
            <a:extLst>
              <a:ext uri="{FF2B5EF4-FFF2-40B4-BE49-F238E27FC236}">
                <a16:creationId xmlns:a16="http://schemas.microsoft.com/office/drawing/2014/main" id="{9F1C70BC-B002-29AF-C398-7CCE7E3D2E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3.71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08" y="1153781"/>
            <a:ext cx="6617864" cy="5413248"/>
          </a:xfrm>
          <a:prstGeom prst="roundRect">
            <a:avLst>
              <a:gd name="adj" fmla="val 5439"/>
            </a:avLst>
          </a:prstGeom>
          <a:ln w="19050">
            <a:solidFill>
              <a:srgbClr val="0085CA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00"/>
                            </p:stCondLst>
                            <p:childTnLst>
                              <p:par>
                                <p:cTn id="44" presetID="3" presetClass="emph" presetSubtype="2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4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42B207D8-D9D8-6609-A44A-764E5A0D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>
            <a:extLst>
              <a:ext uri="{FF2B5EF4-FFF2-40B4-BE49-F238E27FC236}">
                <a16:creationId xmlns:a16="http://schemas.microsoft.com/office/drawing/2014/main" id="{DF170EAC-EC07-B4AC-A8EF-D5DAB22EED70}"/>
              </a:ext>
            </a:extLst>
          </p:cNvPr>
          <p:cNvSpPr/>
          <p:nvPr/>
        </p:nvSpPr>
        <p:spPr>
          <a:xfrm>
            <a:off x="0" y="0"/>
            <a:ext cx="12192000" cy="6857933"/>
          </a:xfrm>
          <a:prstGeom prst="rect">
            <a:avLst/>
          </a:prstGeom>
          <a:solidFill>
            <a:srgbClr val="253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74" name="Google Shape;74;p15">
            <a:extLst>
              <a:ext uri="{FF2B5EF4-FFF2-40B4-BE49-F238E27FC236}">
                <a16:creationId xmlns:a16="http://schemas.microsoft.com/office/drawing/2014/main" id="{13F46316-A3BB-438C-39D5-F1AB8F4C6FA1}"/>
              </a:ext>
            </a:extLst>
          </p:cNvPr>
          <p:cNvSpPr txBox="1"/>
          <p:nvPr/>
        </p:nvSpPr>
        <p:spPr>
          <a:xfrm>
            <a:off x="275600" y="202767"/>
            <a:ext cx="75576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067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Conjunction Details</a:t>
            </a:r>
            <a:endParaRPr sz="3067" b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5" name="Google Shape;75;p15">
            <a:extLst>
              <a:ext uri="{FF2B5EF4-FFF2-40B4-BE49-F238E27FC236}">
                <a16:creationId xmlns:a16="http://schemas.microsoft.com/office/drawing/2014/main" id="{D609889B-29A3-FAB1-9F11-0645DFF97D7F}"/>
              </a:ext>
            </a:extLst>
          </p:cNvPr>
          <p:cNvCxnSpPr/>
          <p:nvPr/>
        </p:nvCxnSpPr>
        <p:spPr>
          <a:xfrm>
            <a:off x="275600" y="862811"/>
            <a:ext cx="11640800" cy="0"/>
          </a:xfrm>
          <a:prstGeom prst="straightConnector1">
            <a:avLst/>
          </a:prstGeom>
          <a:noFill/>
          <a:ln w="19050" cap="flat" cmpd="sng">
            <a:solidFill>
              <a:srgbClr val="F4B0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6" name="Google Shape;76;p15">
            <a:extLst>
              <a:ext uri="{FF2B5EF4-FFF2-40B4-BE49-F238E27FC236}">
                <a16:creationId xmlns:a16="http://schemas.microsoft.com/office/drawing/2014/main" id="{C94630A0-9053-5EA6-6808-1E0138CF2D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t="-4276" r="7939" b="67207"/>
          <a:stretch>
            <a:fillRect/>
          </a:stretch>
        </p:blipFill>
        <p:spPr>
          <a:xfrm>
            <a:off x="9129658" y="174718"/>
            <a:ext cx="2786743" cy="5133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4441E39-9025-2DF2-20F1-1764584EA174}"/>
              </a:ext>
            </a:extLst>
          </p:cNvPr>
          <p:cNvSpPr/>
          <p:nvPr/>
        </p:nvSpPr>
        <p:spPr>
          <a:xfrm>
            <a:off x="7120880" y="1156966"/>
            <a:ext cx="4795520" cy="5406815"/>
          </a:xfrm>
          <a:prstGeom prst="roundRect">
            <a:avLst>
              <a:gd name="adj" fmla="val 5077"/>
            </a:avLst>
          </a:prstGeom>
          <a:solidFill>
            <a:srgbClr val="0085CA"/>
          </a:solidFill>
          <a:ln>
            <a:solidFill>
              <a:srgbClr val="F4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Highlights critical information from latest CDM</a:t>
            </a: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Presents evolution of key metrics over time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Probability of Collision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Miss Distance</a:t>
            </a:r>
          </a:p>
          <a:p>
            <a:pPr marL="1001159" lvl="2" indent="-4063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 err="1">
                <a:latin typeface="Montserrat" pitchFamily="2" charset="77"/>
              </a:rPr>
              <a:t>Mahalanobis</a:t>
            </a:r>
            <a:r>
              <a:rPr lang="en-US" sz="2000" b="1" dirty="0">
                <a:latin typeface="Montserrat" pitchFamily="2" charset="77"/>
              </a:rPr>
              <a:t> Distance</a:t>
            </a: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Improved understanding of CDMs through uncertainty visualization and collision consequence</a:t>
            </a: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b="1" dirty="0">
              <a:latin typeface="Montserrat" pitchFamily="2" charset="77"/>
            </a:endParaRPr>
          </a:p>
          <a:p>
            <a:pPr marL="395806" indent="-38099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Montserrat" pitchFamily="2" charset="77"/>
              </a:rPr>
              <a:t>Easy access to all CDMs from a specific event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74ADBA-3713-79AF-8561-C5E1F2AE5AD7}"/>
              </a:ext>
            </a:extLst>
          </p:cNvPr>
          <p:cNvSpPr/>
          <p:nvPr/>
        </p:nvSpPr>
        <p:spPr>
          <a:xfrm>
            <a:off x="275599" y="1156966"/>
            <a:ext cx="6569683" cy="5406815"/>
          </a:xfrm>
          <a:prstGeom prst="roundRect">
            <a:avLst>
              <a:gd name="adj" fmla="val 5077"/>
            </a:avLst>
          </a:prstGeom>
          <a:solidFill>
            <a:srgbClr val="F4B040"/>
          </a:solidFill>
          <a:ln>
            <a:solidFill>
              <a:srgbClr val="F4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4816">
              <a:buClr>
                <a:schemeClr val="bg1"/>
              </a:buClr>
              <a:buSzPct val="100000"/>
            </a:pPr>
            <a:r>
              <a:rPr lang="en-US" sz="1600">
                <a:latin typeface="Montserrat" pitchFamily="2" charset="77"/>
              </a:rPr>
              <a:t>&lt;ADD VIDEO&gt;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Page open on watchlist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Sort by high Pc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Scroll down to 45416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Circle around metrics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Click into conjunction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Quick click to close </a:t>
            </a:r>
            <a:r>
              <a:rPr lang="en-US" sz="1600" err="1">
                <a:latin typeface="Montserrat" pitchFamily="2" charset="77"/>
              </a:rPr>
              <a:t>conj</a:t>
            </a:r>
            <a:r>
              <a:rPr lang="en-US" sz="1600">
                <a:latin typeface="Montserrat" pitchFamily="2" charset="77"/>
              </a:rPr>
              <a:t> list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Circle summary table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Circle </a:t>
            </a:r>
            <a:r>
              <a:rPr lang="en-US" sz="1600" err="1">
                <a:latin typeface="Montserrat" pitchFamily="2" charset="77"/>
              </a:rPr>
              <a:t>conjuncting</a:t>
            </a:r>
            <a:r>
              <a:rPr lang="en-US" sz="1600">
                <a:latin typeface="Montserrat" pitchFamily="2" charset="77"/>
              </a:rPr>
              <a:t> objects details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Expand PC plot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Switch between screening types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 err="1">
                <a:latin typeface="Montserrat" pitchFamily="2" charset="77"/>
              </a:rPr>
              <a:t>Clost</a:t>
            </a:r>
            <a:r>
              <a:rPr lang="en-US" sz="1600">
                <a:latin typeface="Montserrat" pitchFamily="2" charset="77"/>
              </a:rPr>
              <a:t> plot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Expand Miss Distance Plot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Turn on just </a:t>
            </a:r>
            <a:r>
              <a:rPr lang="en-US" sz="1600" err="1">
                <a:latin typeface="Montserrat" pitchFamily="2" charset="77"/>
              </a:rPr>
              <a:t>Ephem:HAC</a:t>
            </a:r>
            <a:r>
              <a:rPr lang="en-US" sz="1600">
                <a:latin typeface="Montserrat" pitchFamily="2" charset="77"/>
              </a:rPr>
              <a:t> view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Show RTN views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Good pause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Click to small collision consequence plot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Show download latest CDM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Click into file history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Slow scroll circling files, hover download </a:t>
            </a:r>
          </a:p>
          <a:p>
            <a:pPr marL="395806" indent="-380990">
              <a:buClr>
                <a:schemeClr val="bg1"/>
              </a:buClr>
              <a:buSzPct val="100000"/>
              <a:buFontTx/>
              <a:buChar char="-"/>
            </a:pPr>
            <a:r>
              <a:rPr lang="en-US" sz="1600">
                <a:latin typeface="Montserrat" pitchFamily="2" charset="77"/>
              </a:rPr>
              <a:t>Download one file &amp; open</a:t>
            </a:r>
          </a:p>
        </p:txBody>
      </p:sp>
      <p:pic>
        <p:nvPicPr>
          <p:cNvPr id="2" name="Screen Recording 2025-09-13 at 4.06.01 PM">
            <a:hlinkClick r:id="" action="ppaction://media"/>
            <a:extLst>
              <a:ext uri="{FF2B5EF4-FFF2-40B4-BE49-F238E27FC236}">
                <a16:creationId xmlns:a16="http://schemas.microsoft.com/office/drawing/2014/main" id="{2AA492BA-BA14-F14F-1F53-4A727165262B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99.03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598" y="1156964"/>
            <a:ext cx="6569681" cy="5406816"/>
          </a:xfrm>
          <a:prstGeom prst="roundRect">
            <a:avLst>
              <a:gd name="adj" fmla="val 5439"/>
            </a:avLst>
          </a:prstGeom>
          <a:ln w="19050">
            <a:solidFill>
              <a:srgbClr val="0085CA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136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mph" presetSubtype="2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10"/>
                            </p:stCondLst>
                            <p:childTnLst>
                              <p:par>
                                <p:cTn id="1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3" presetClass="emph" presetSubtype="2" fill="hold" nodeType="afterEffect">
                                  <p:stCondLst>
                                    <p:cond delay="3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2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20"/>
                            </p:stCondLst>
                            <p:childTnLst>
                              <p:par>
                                <p:cTn id="36" presetID="3" presetClass="emph" presetSubtype="2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30"/>
                            </p:stCondLst>
                            <p:childTnLst>
                              <p:par>
                                <p:cTn id="3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030"/>
                            </p:stCondLst>
                            <p:childTnLst>
                              <p:par>
                                <p:cTn id="42" presetID="3" presetClass="emph" presetSubtype="2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C867B8B7-7FBB-8EC7-AA2B-6DE4F650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4a0b09ad8_0_0">
            <a:extLst>
              <a:ext uri="{FF2B5EF4-FFF2-40B4-BE49-F238E27FC236}">
                <a16:creationId xmlns:a16="http://schemas.microsoft.com/office/drawing/2014/main" id="{04AB0FD5-F31E-55FA-2ED0-FF05745EF3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000" y="347501"/>
            <a:ext cx="9835979" cy="48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en-US" sz="3600" dirty="0">
                <a:solidFill>
                  <a:srgbClr val="0E83C5"/>
                </a:solidFill>
              </a:rPr>
              <a:t>Future Development/ Global Coordination</a:t>
            </a:r>
            <a:endParaRPr sz="3600" dirty="0">
              <a:solidFill>
                <a:srgbClr val="0E83C5"/>
              </a:solidFill>
            </a:endParaRPr>
          </a:p>
        </p:txBody>
      </p:sp>
      <p:cxnSp>
        <p:nvCxnSpPr>
          <p:cNvPr id="164" name="Google Shape;164;g304a0b09ad8_0_0">
            <a:extLst>
              <a:ext uri="{FF2B5EF4-FFF2-40B4-BE49-F238E27FC236}">
                <a16:creationId xmlns:a16="http://schemas.microsoft.com/office/drawing/2014/main" id="{5470BB43-CC49-6BCB-DD6E-CF5FC46EF40D}"/>
              </a:ext>
            </a:extLst>
          </p:cNvPr>
          <p:cNvCxnSpPr/>
          <p:nvPr/>
        </p:nvCxnSpPr>
        <p:spPr>
          <a:xfrm>
            <a:off x="291000" y="1005800"/>
            <a:ext cx="11610000" cy="0"/>
          </a:xfrm>
          <a:prstGeom prst="straightConnector1">
            <a:avLst/>
          </a:prstGeom>
          <a:noFill/>
          <a:ln w="19050" cap="flat" cmpd="sng">
            <a:solidFill>
              <a:srgbClr val="F4B0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5" name="Google Shape;165;g304a0b09ad8_0_0">
            <a:extLst>
              <a:ext uri="{FF2B5EF4-FFF2-40B4-BE49-F238E27FC236}">
                <a16:creationId xmlns:a16="http://schemas.microsoft.com/office/drawing/2014/main" id="{024CE053-C418-2119-7696-60FCDA48A5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3133" y="365113"/>
            <a:ext cx="994227" cy="4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04a0b09ad8_0_0">
            <a:extLst>
              <a:ext uri="{FF2B5EF4-FFF2-40B4-BE49-F238E27FC236}">
                <a16:creationId xmlns:a16="http://schemas.microsoft.com/office/drawing/2014/main" id="{1BEF966E-1DCC-E60D-A8E8-9DE790A9206E}"/>
              </a:ext>
            </a:extLst>
          </p:cNvPr>
          <p:cNvSpPr txBox="1"/>
          <p:nvPr/>
        </p:nvSpPr>
        <p:spPr>
          <a:xfrm>
            <a:off x="351100" y="1344550"/>
            <a:ext cx="11550000" cy="544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189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●"/>
            </a:pPr>
            <a:r>
              <a:rPr lang="en-US" sz="2400" dirty="0">
                <a:solidFill>
                  <a:srgbClr val="1F497D"/>
                </a:solidFill>
              </a:rPr>
              <a:t>TraCSS will also support and facilitate free and open sharing of information via our website, with no log-in required, including:</a:t>
            </a: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TraCSS Satellite database with spacecraft attributes</a:t>
            </a:r>
            <a:endParaRPr sz="2400" dirty="0">
              <a:solidFill>
                <a:srgbClr val="1F497D"/>
              </a:solidFill>
            </a:endParaRP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TLE Catalog; SP </a:t>
            </a:r>
            <a:r>
              <a:rPr lang="en-US" sz="2400" dirty="0" err="1">
                <a:solidFill>
                  <a:srgbClr val="1F497D"/>
                </a:solidFill>
              </a:rPr>
              <a:t>Ephem</a:t>
            </a:r>
            <a:r>
              <a:rPr lang="en-US" sz="2400" dirty="0">
                <a:solidFill>
                  <a:srgbClr val="1F497D"/>
                </a:solidFill>
              </a:rPr>
              <a:t> w/o covariance Catalog</a:t>
            </a: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Owner/operator ephemerides</a:t>
            </a:r>
            <a:endParaRPr sz="2400" dirty="0">
              <a:solidFill>
                <a:srgbClr val="1F497D"/>
              </a:solidFill>
            </a:endParaRP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Emergency event notifications (conjunction messages </a:t>
            </a:r>
            <a:endParaRPr sz="2400" dirty="0">
              <a:solidFill>
                <a:srgbClr val="1F497D"/>
              </a:solidFill>
            </a:endParaRPr>
          </a:p>
          <a:p>
            <a:pPr marL="914377" defTabSz="914377">
              <a:lnSpc>
                <a:spcPct val="115000"/>
              </a:lnSpc>
            </a:pPr>
            <a:r>
              <a:rPr lang="en-US" sz="2400" dirty="0">
                <a:solidFill>
                  <a:srgbClr val="1F497D"/>
                </a:solidFill>
              </a:rPr>
              <a:t>for events that exceed a defined risk threshold)</a:t>
            </a:r>
          </a:p>
          <a:p>
            <a:pPr marL="342900" indent="-342900" defTabSz="914377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OSC supports global coordination among independent national and regional SSA providers as well as spacecraft operators</a:t>
            </a: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Information sharing, technical data standards, best practices/ procedures</a:t>
            </a: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Working within UNCOPUOS SSA Expert Group</a:t>
            </a:r>
          </a:p>
          <a:p>
            <a:pPr marL="914377" lvl="1" indent="-387341" defTabSz="914377">
              <a:lnSpc>
                <a:spcPct val="115000"/>
              </a:lnSpc>
              <a:buClr>
                <a:srgbClr val="1F497D"/>
              </a:buClr>
              <a:buSzPts val="2500"/>
              <a:buFont typeface="Arial"/>
              <a:buChar char="○"/>
            </a:pPr>
            <a:r>
              <a:rPr lang="en-US" sz="2400" dirty="0">
                <a:solidFill>
                  <a:srgbClr val="1F497D"/>
                </a:solidFill>
              </a:rPr>
              <a:t>Including coordination with private sector and other space actors</a:t>
            </a:r>
          </a:p>
          <a:p>
            <a:pPr defTabSz="914377">
              <a:lnSpc>
                <a:spcPct val="115000"/>
              </a:lnSpc>
              <a:buSzPts val="1100"/>
            </a:pPr>
            <a:endParaRPr sz="1900" u="sng" dirty="0">
              <a:solidFill>
                <a:srgbClr val="1F497D"/>
              </a:solidFill>
            </a:endParaRPr>
          </a:p>
        </p:txBody>
      </p:sp>
      <p:pic>
        <p:nvPicPr>
          <p:cNvPr id="167" name="Google Shape;167;g304a0b09ad8_0_0">
            <a:extLst>
              <a:ext uri="{FF2B5EF4-FFF2-40B4-BE49-F238E27FC236}">
                <a16:creationId xmlns:a16="http://schemas.microsoft.com/office/drawing/2014/main" id="{FEFFC303-F393-5515-1455-FA66B2596A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6976" y="1821411"/>
            <a:ext cx="3104024" cy="2337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14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344261" y="244004"/>
            <a:ext cx="71817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Engage with OSC</a:t>
            </a:r>
            <a:r>
              <a:rPr lang="en-US">
                <a:solidFill>
                  <a:schemeClr val="accent1"/>
                </a:solidFill>
              </a:rPr>
              <a:t> on TraCSS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344257" y="918667"/>
            <a:ext cx="11503660" cy="0"/>
          </a:xfrm>
          <a:custGeom>
            <a:avLst/>
            <a:gdLst/>
            <a:ahLst/>
            <a:cxnLst/>
            <a:rect l="l" t="t" r="r" b="b"/>
            <a:pathLst>
              <a:path w="11503660" h="120000" extrusionOk="0">
                <a:moveTo>
                  <a:pt x="0" y="0"/>
                </a:moveTo>
                <a:lnTo>
                  <a:pt x="11503482" y="0"/>
                </a:lnTo>
              </a:path>
            </a:pathLst>
          </a:cu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16"/>
          <p:cNvGrpSpPr/>
          <p:nvPr/>
        </p:nvGrpSpPr>
        <p:grpSpPr>
          <a:xfrm>
            <a:off x="344250" y="1264325"/>
            <a:ext cx="4520700" cy="4792875"/>
            <a:chOff x="1197075" y="1291250"/>
            <a:chExt cx="4520700" cy="4792875"/>
          </a:xfrm>
        </p:grpSpPr>
        <p:sp>
          <p:nvSpPr>
            <p:cNvPr id="162" name="Google Shape;162;p16"/>
            <p:cNvSpPr txBox="1"/>
            <p:nvPr/>
          </p:nvSpPr>
          <p:spPr>
            <a:xfrm>
              <a:off x="1197075" y="3634025"/>
              <a:ext cx="4520700" cy="24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TraCSS webpage</a:t>
              </a: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https://www.space.commerce.gov/tracss</a:t>
              </a: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News, videos, and information on engagements, including past and upcoming public listening sessions</a:t>
              </a:r>
              <a:endPara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" name="Google Shape;16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03213" y="1291250"/>
              <a:ext cx="2108212" cy="2242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16"/>
          <p:cNvGrpSpPr/>
          <p:nvPr/>
        </p:nvGrpSpPr>
        <p:grpSpPr>
          <a:xfrm>
            <a:off x="5218213" y="1498945"/>
            <a:ext cx="3366000" cy="4674230"/>
            <a:chOff x="5104325" y="1498945"/>
            <a:chExt cx="3366000" cy="4674230"/>
          </a:xfrm>
        </p:grpSpPr>
        <p:pic>
          <p:nvPicPr>
            <p:cNvPr id="165" name="Google Shape;165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52174" y="1498945"/>
              <a:ext cx="2470461" cy="1827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16"/>
            <p:cNvSpPr txBox="1"/>
            <p:nvPr/>
          </p:nvSpPr>
          <p:spPr>
            <a:xfrm>
              <a:off x="5104325" y="3555675"/>
              <a:ext cx="3366000" cy="26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Email</a:t>
              </a:r>
              <a:br>
                <a:rPr lang="en-US" sz="3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1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6"/>
                </a:rPr>
                <a:t>tracss.commerce@noaa.gov</a:t>
              </a:r>
              <a:r>
                <a:rPr lang="en-US" sz="18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Submit TraCSS-related questions, comments, </a:t>
              </a:r>
              <a:br>
                <a:rPr lang="en-US"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&amp; feedback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16"/>
          <p:cNvGrpSpPr/>
          <p:nvPr/>
        </p:nvGrpSpPr>
        <p:grpSpPr>
          <a:xfrm>
            <a:off x="8937475" y="1498950"/>
            <a:ext cx="2910300" cy="4674225"/>
            <a:chOff x="8937475" y="1498950"/>
            <a:chExt cx="2910300" cy="4674225"/>
          </a:xfrm>
        </p:grpSpPr>
        <p:pic>
          <p:nvPicPr>
            <p:cNvPr id="168" name="Google Shape;168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58613" y="1498950"/>
              <a:ext cx="2468024" cy="182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16"/>
            <p:cNvSpPr txBox="1"/>
            <p:nvPr/>
          </p:nvSpPr>
          <p:spPr>
            <a:xfrm>
              <a:off x="8937475" y="3555675"/>
              <a:ext cx="2910300" cy="26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Newsletter</a:t>
              </a:r>
              <a:br>
                <a:rPr lang="en-US" sz="3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1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8"/>
                </a:rPr>
                <a:t>OSC Engagement Form</a:t>
              </a:r>
              <a:r>
                <a:rPr lang="en-US" sz="18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Subscribe to OSC outreach and engagement lists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E83C5"/>
      </a:accent1>
      <a:accent2>
        <a:srgbClr val="253C80"/>
      </a:accent2>
      <a:accent3>
        <a:srgbClr val="F4B04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602</Words>
  <Application>Microsoft Macintosh PowerPoint</Application>
  <PresentationFormat>Widescreen</PresentationFormat>
  <Paragraphs>98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Courier New</vt:lpstr>
      <vt:lpstr>Montserrat</vt:lpstr>
      <vt:lpstr>Office Theme</vt:lpstr>
      <vt:lpstr>Traffic Coordination System for Space (TraCSS)</vt:lpstr>
      <vt:lpstr>Space Situational Awareness (SSA) and the Office of Space Commerce</vt:lpstr>
      <vt:lpstr>TraCSS’ Safety Services</vt:lpstr>
      <vt:lpstr>PowerPoint Presentation</vt:lpstr>
      <vt:lpstr>PowerPoint Presentation</vt:lpstr>
      <vt:lpstr>Future Development/ Global Coordination</vt:lpstr>
      <vt:lpstr>Engage with OSC on TraCSS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Ted J Muelhaupt</dc:creator>
  <cp:lastModifiedBy>Borowitz, Mariel</cp:lastModifiedBy>
  <cp:revision>5</cp:revision>
  <dcterms:created xsi:type="dcterms:W3CDTF">2023-07-26T18:59:13Z</dcterms:created>
  <dcterms:modified xsi:type="dcterms:W3CDTF">2025-10-07T01:38:41Z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2023-07-25T00:00:00Z</vt:filetime>
  </property>
  <property fmtid="{D5CDD505-2E9C-101B-9397-08002B2CF9AE}" pid="3" name="Creator">
    <vt:lpwstr>Adobe Illustrator 27.7 (Windows)</vt:lpwstr>
  </property>
  <property fmtid="{D5CDD505-2E9C-101B-9397-08002B2CF9AE}" pid="4" name="LastSaved">
    <vt:filetime>2023-07-26T00:00:00Z</vt:filetime>
  </property>
  <property fmtid="{D5CDD505-2E9C-101B-9397-08002B2CF9AE}" pid="5" name="Producer">
    <vt:lpwstr>Adobe PDF library 17.00</vt:lpwstr>
  </property>
</Properties>
</file>