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14" r:id="rId1"/>
    <p:sldMasterId id="2147483815" r:id="rId2"/>
    <p:sldMasterId id="2147483816" r:id="rId3"/>
    <p:sldMasterId id="2147483817" r:id="rId4"/>
    <p:sldMasterId id="2147483819" r:id="rId5"/>
  </p:sldMasterIdLst>
  <p:notesMasterIdLst>
    <p:notesMasterId r:id="rId19"/>
  </p:notesMasterIdLst>
  <p:sldIdLst>
    <p:sldId id="256" r:id="rId6"/>
    <p:sldId id="259" r:id="rId7"/>
    <p:sldId id="260" r:id="rId8"/>
    <p:sldId id="263" r:id="rId9"/>
    <p:sldId id="268" r:id="rId10"/>
    <p:sldId id="269" r:id="rId11"/>
    <p:sldId id="270" r:id="rId12"/>
    <p:sldId id="271" r:id="rId13"/>
    <p:sldId id="272" r:id="rId14"/>
    <p:sldId id="277" r:id="rId15"/>
    <p:sldId id="286" r:id="rId16"/>
    <p:sldId id="293" r:id="rId17"/>
    <p:sldId id="294" r:id="rId18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Helvetica Neue" panose="02000503000000020004" pitchFamily="2" charset="0"/>
      <p:regular r:id="rId24"/>
      <p:bold r:id="rId25"/>
      <p:italic r:id="rId26"/>
      <p:boldItalic r:id="rId27"/>
    </p:embeddedFont>
    <p:embeddedFont>
      <p:font typeface="Helvetica Neue Light" panose="02000403000000020004" pitchFamily="2" charset="0"/>
      <p:regular r:id="rId28"/>
      <p:bold r:id="rId29"/>
      <p:italic r:id="rId30"/>
      <p:boldItalic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Poppins" pitchFamily="2" charset="77"/>
      <p:regular r:id="rId36"/>
      <p:bold r:id="rId37"/>
      <p:italic r:id="rId38"/>
      <p:boldItalic r:id="rId39"/>
    </p:embeddedFont>
    <p:embeddedFont>
      <p:font typeface="Quattrocento Sans" panose="020B0502050000020003" pitchFamily="34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Syncopate" panose="02000505000000020003" pitchFamily="2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8BA7A7-A05C-42C5-9093-46D8585BAF8C}">
  <a:tblStyle styleId="{A28BA7A7-A05C-42C5-9093-46D8585BAF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2"/>
    <p:restoredTop sz="66919"/>
  </p:normalViewPr>
  <p:slideViewPr>
    <p:cSldViewPr snapToGrid="0">
      <p:cViewPr varScale="1">
        <p:scale>
          <a:sx n="110" d="100"/>
          <a:sy n="110" d="100"/>
        </p:scale>
        <p:origin x="189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0.fntdata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8a42f6773d_0_2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8a42f6773d_0_2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8a42f6773d_0_1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28a42f6773d_0_1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“Space Olympics” for Science and Technology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8a42f6773d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28a42f6773d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79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432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8a42f6773d_0_2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8a42f6773d_0_2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8a42f6773d_0_2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6" name="Google Shape;846;g28a42f6773d_0_2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8a42f6773d_0_3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8" name="Google Shape;878;g28a42f6773d_0_3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920ceabfea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920ceabfea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2920ceabfea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5" name="Google Shape;975;g2920ceabfea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158750" indent="0">
              <a:buNone/>
            </a:pPr>
            <a:r>
              <a:rPr lang="en-US" sz="1200" b="1" dirty="0"/>
              <a:t>Stat 1 (144,000+ maneuvers):</a:t>
            </a:r>
            <a:endParaRPr lang="en-US" sz="1200" dirty="0"/>
          </a:p>
          <a:p>
            <a:r>
              <a:rPr lang="en-US" sz="1200" dirty="0"/>
              <a:t>Source: ESA Space Environment Report 2025, published April 2, 2025</a:t>
            </a:r>
          </a:p>
          <a:p>
            <a:r>
              <a:rPr lang="en-US" sz="1200" dirty="0"/>
              <a:t>"Starlink executed 144,404 collision avoidance maneuvers in six months (December 2024-May 2025)"</a:t>
            </a:r>
          </a:p>
          <a:p>
            <a:r>
              <a:rPr lang="en-US" sz="1200" dirty="0"/>
              <a:t>Compare to 50,000 in H1 2024, ~6,500 in 2020</a:t>
            </a:r>
          </a:p>
          <a:p>
            <a:pPr marL="158750" indent="0">
              <a:buNone/>
            </a:pPr>
            <a:endParaRPr lang="en-US" sz="1200" b="1" dirty="0"/>
          </a:p>
          <a:p>
            <a:pPr marL="158750" indent="0">
              <a:buNone/>
            </a:pPr>
            <a:r>
              <a:rPr lang="en-US" sz="1200" b="1" dirty="0"/>
              <a:t>Stat 2 (1,000,000 kg	):</a:t>
            </a:r>
            <a:endParaRPr lang="en-US" sz="1200" dirty="0"/>
          </a:p>
          <a:p>
            <a:r>
              <a:rPr lang="en-US" sz="1200" dirty="0"/>
              <a:t>Source: Jonathan McDowell satellite tracking database, October 2025</a:t>
            </a:r>
          </a:p>
          <a:p>
            <a:r>
              <a:rPr lang="en-US" sz="1200" dirty="0"/>
              <a:t>3,565 Starlink V1 satellites currently in orbit</a:t>
            </a:r>
          </a:p>
          <a:p>
            <a:r>
              <a:rPr lang="en-US" sz="1200" dirty="0"/>
              <a:t>Total mass: 1,021,300 kg (867 V1.0 at 260kg + 2,698 V1.5 at 295kg)</a:t>
            </a:r>
          </a:p>
          <a:p>
            <a:r>
              <a:rPr lang="en-US" sz="1200" dirty="0"/>
              <a:t>Concentrated at 550km (Shell 1) and 570km (Shell 2)</a:t>
            </a:r>
          </a:p>
          <a:p>
            <a:pPr marL="158750" indent="0">
              <a:buNone/>
            </a:pPr>
            <a:endParaRPr lang="en-US" sz="1200" b="1" dirty="0"/>
          </a:p>
          <a:p>
            <a:pPr marL="158750" indent="0">
              <a:buNone/>
            </a:pPr>
            <a:r>
              <a:rPr lang="en-US" sz="1200" b="1" dirty="0"/>
              <a:t>Stat 3 (0 removals):</a:t>
            </a:r>
            <a:endParaRPr lang="en-US" sz="1200" dirty="0"/>
          </a:p>
          <a:p>
            <a:r>
              <a:rPr lang="en-US" sz="1200" dirty="0"/>
              <a:t>All missions to date were demonstrations (</a:t>
            </a:r>
            <a:r>
              <a:rPr lang="en-US" sz="1200" dirty="0" err="1"/>
              <a:t>RemoveDEBRIS</a:t>
            </a:r>
            <a:r>
              <a:rPr lang="en-US" sz="1200" dirty="0"/>
              <a:t>, ELSA-d) or inspections (ADRAS-J)</a:t>
            </a:r>
          </a:p>
          <a:p>
            <a:r>
              <a:rPr lang="en-US" sz="1200" dirty="0"/>
              <a:t>First operational mission: ClearSpace-1, planned 2026</a:t>
            </a:r>
          </a:p>
          <a:p>
            <a:r>
              <a:rPr lang="en-US" sz="1200" dirty="0"/>
              <a:t>Technology proven at TRL 6-7 since 2018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28a42f6773d_0_1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28a42f6773d_0_1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problem is not on track to be solved, we need a competition, because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228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●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market incentive exists to compel actors toward more sustainable behavior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228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●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market has not identified the buyers or customers for these services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228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●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Substantial political ambiguity and regulatory uncertainty remains in resolving legal authority or jurisdiction issues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2286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 Light"/>
              <a:buChar char="●"/>
            </a:pPr>
            <a:r>
              <a:rPr lang="en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Solutions themselves are likely to be technically complicated and difficult to achieve scale</a:t>
            </a:r>
            <a:endParaRPr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Everyone thinks that we are on the track to solve it. What is it realistically? Maybe 25 years. This is a 5-year fast track to solving the problem. A catalyst for a step change in technological advancement. Problems that are this big are worth employing multiple strategies like incentive competitions.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8a42f6773d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g28a42f6773d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8a42f6773d_0_1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28a42f6773d_0_1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youtube.com/watch?v=NZEulL30vdY" TargetMode="External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A">
  <p:cSld name="CUSTOM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6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2" name="Google Shape;262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8"/>
          <p:cNvSpPr txBox="1">
            <a:spLocks noGrp="1"/>
          </p:cNvSpPr>
          <p:nvPr>
            <p:ph type="title"/>
          </p:nvPr>
        </p:nvSpPr>
        <p:spPr>
          <a:xfrm>
            <a:off x="628650" y="981454"/>
            <a:ext cx="230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320" name="Google Shape;320;p68"/>
          <p:cNvSpPr txBox="1">
            <a:spLocks noGrp="1"/>
          </p:cNvSpPr>
          <p:nvPr>
            <p:ph type="body" idx="1"/>
          </p:nvPr>
        </p:nvSpPr>
        <p:spPr>
          <a:xfrm>
            <a:off x="3946768" y="981454"/>
            <a:ext cx="4568700" cy="3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L="457200" lvl="0" indent="-2794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1pPr>
            <a:lvl2pPr marL="914400" lvl="1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2pPr>
            <a:lvl3pPr marL="1371600" lvl="2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3pPr>
            <a:lvl4pPr marL="1828800" lvl="3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4pPr>
            <a:lvl5pPr marL="2286000" lvl="4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5pPr>
            <a:lvl6pPr marL="2743200" lvl="5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6pPr>
            <a:lvl7pPr marL="3200400" lvl="6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7pPr>
            <a:lvl8pPr marL="3657600" lvl="7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8pPr>
            <a:lvl9pPr marL="4114800" lvl="8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600"/>
            </a:lvl9pPr>
          </a:lstStyle>
          <a:p>
            <a:endParaRPr/>
          </a:p>
        </p:txBody>
      </p:sp>
      <p:sp>
        <p:nvSpPr>
          <p:cNvPr id="321" name="Google Shape;321;p68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322" name="Google Shape;322;p68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323" name="Google Shape;323;p68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4" name="Google Shape;324;p68"/>
          <p:cNvSpPr/>
          <p:nvPr/>
        </p:nvSpPr>
        <p:spPr>
          <a:xfrm>
            <a:off x="628650" y="825628"/>
            <a:ext cx="2477532" cy="0"/>
          </a:xfrm>
          <a:custGeom>
            <a:avLst/>
            <a:gdLst/>
            <a:ahLst/>
            <a:cxnLst/>
            <a:rect l="l" t="t" r="r" b="b"/>
            <a:pathLst>
              <a:path w="5445125" h="120000" extrusionOk="0">
                <a:moveTo>
                  <a:pt x="0" y="0"/>
                </a:moveTo>
                <a:lnTo>
                  <a:pt x="5444860" y="0"/>
                </a:lnTo>
              </a:path>
            </a:pathLst>
          </a:custGeom>
          <a:noFill/>
          <a:ln w="9525" cap="flat" cmpd="sng">
            <a:solidFill>
              <a:srgbClr val="9395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68"/>
          <p:cNvSpPr/>
          <p:nvPr/>
        </p:nvSpPr>
        <p:spPr>
          <a:xfrm>
            <a:off x="0" y="0"/>
            <a:ext cx="79500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3">
  <p:cSld name="CUSTOM_2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9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69"/>
          <p:cNvSpPr/>
          <p:nvPr/>
        </p:nvSpPr>
        <p:spPr>
          <a:xfrm>
            <a:off x="8602301" y="0"/>
            <a:ext cx="541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29" name="Google Shape;329;p69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0" name="Google Shape;330;p69"/>
          <p:cNvSpPr/>
          <p:nvPr/>
        </p:nvSpPr>
        <p:spPr>
          <a:xfrm>
            <a:off x="6495425" y="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1" name="Google Shape;331;p69"/>
          <p:cNvSpPr/>
          <p:nvPr/>
        </p:nvSpPr>
        <p:spPr>
          <a:xfrm>
            <a:off x="6495425" y="475050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32" name="Google Shape;332;p69"/>
          <p:cNvSpPr/>
          <p:nvPr/>
        </p:nvSpPr>
        <p:spPr>
          <a:xfrm>
            <a:off x="875" y="-75"/>
            <a:ext cx="64944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33" name="Google Shape;33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7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0" name="Google Shape;340;p7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1" name="Google Shape;34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4" name="Google Shape;344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8" name="Google Shape;348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2" name="Google Shape;352;p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3" name="Google Shape;353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7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0" name="Google Shape;360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3" name="Google Shape;363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7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7" name="Google Shape;367;p7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8" name="Google Shape;368;p7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9" name="Google Shape;369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B">
  <p:cSld name="CUSTOM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7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5" name="Google Shape;26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72" name="Google Shape;372;p7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8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5" name="Google Shape;375;p80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— Light">
  <p:cSld name="CUSTOM_2_2">
    <p:bg>
      <p:bgPr>
        <a:solidFill>
          <a:srgbClr val="F6F6F6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82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1" name="Google Shape;381;p82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8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C">
  <p:cSld name="CUSTOM_1_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83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5" name="Google Shape;385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rast Default 2 LINE">
  <p:cSld name="1_Contrast Default 2 LINE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5"/>
          <p:cNvSpPr txBox="1">
            <a:spLocks noGrp="1"/>
          </p:cNvSpPr>
          <p:nvPr>
            <p:ph type="title"/>
          </p:nvPr>
        </p:nvSpPr>
        <p:spPr>
          <a:xfrm>
            <a:off x="416052" y="215864"/>
            <a:ext cx="8312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85"/>
          <p:cNvSpPr txBox="1">
            <a:spLocks noGrp="1"/>
          </p:cNvSpPr>
          <p:nvPr>
            <p:ph type="subTitle" idx="1"/>
          </p:nvPr>
        </p:nvSpPr>
        <p:spPr>
          <a:xfrm>
            <a:off x="416052" y="954528"/>
            <a:ext cx="8312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​"/>
              <a:defRPr sz="1400" b="0"/>
            </a:lvl1pPr>
            <a:lvl2pPr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397" name="Google Shape;397;p85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398" name="Google Shape;398;p85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">
  <p:cSld name="Image Layou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67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0" name="Google Shape;770;p167"/>
          <p:cNvSpPr/>
          <p:nvPr/>
        </p:nvSpPr>
        <p:spPr>
          <a:xfrm>
            <a:off x="8602301" y="0"/>
            <a:ext cx="541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67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2" name="Google Shape;772;p167"/>
          <p:cNvSpPr/>
          <p:nvPr/>
        </p:nvSpPr>
        <p:spPr>
          <a:xfrm>
            <a:off x="6495425" y="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67"/>
          <p:cNvSpPr/>
          <p:nvPr/>
        </p:nvSpPr>
        <p:spPr>
          <a:xfrm>
            <a:off x="6495425" y="475050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67"/>
          <p:cNvSpPr/>
          <p:nvPr/>
        </p:nvSpPr>
        <p:spPr>
          <a:xfrm>
            <a:off x="875" y="-75"/>
            <a:ext cx="64944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p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125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2">
  <p:cSld name="Image Layout 2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7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170"/>
          <p:cNvSpPr/>
          <p:nvPr/>
        </p:nvSpPr>
        <p:spPr>
          <a:xfrm>
            <a:off x="5855975" y="0"/>
            <a:ext cx="328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70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5" name="Google Shape;795;p170"/>
          <p:cNvSpPr/>
          <p:nvPr/>
        </p:nvSpPr>
        <p:spPr>
          <a:xfrm>
            <a:off x="875" y="-75"/>
            <a:ext cx="58551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6" name="Google Shape;796;p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5986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Custom">
  <p:cSld name="Contrast Custom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7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05" name="Google Shape;405;p87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38" y="2352075"/>
            <a:ext cx="110363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Default">
  <p:cSld name="Contrast Defaul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8"/>
          <p:cNvSpPr txBox="1">
            <a:spLocks noGrp="1"/>
          </p:cNvSpPr>
          <p:nvPr>
            <p:ph type="title"/>
          </p:nvPr>
        </p:nvSpPr>
        <p:spPr>
          <a:xfrm>
            <a:off x="416052" y="302840"/>
            <a:ext cx="831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88"/>
          <p:cNvSpPr txBox="1">
            <a:spLocks noGrp="1"/>
          </p:cNvSpPr>
          <p:nvPr>
            <p:ph type="subTitle" idx="1"/>
          </p:nvPr>
        </p:nvSpPr>
        <p:spPr>
          <a:xfrm>
            <a:off x="416052" y="705521"/>
            <a:ext cx="8312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​"/>
              <a:defRPr sz="1400" b="0"/>
            </a:lvl1pPr>
            <a:lvl2pPr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10" name="Google Shape;410;p88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11" name="Google Shape;411;p88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C">
  <p:cSld name="CUSTOM_1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8" name="Google Shape;268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2/3">
  <p:cSld name="Contrast 2/3">
    <p:bg>
      <p:bgPr>
        <a:solidFill>
          <a:schemeClr val="dk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89"/>
          <p:cNvSpPr txBox="1">
            <a:spLocks noGrp="1"/>
          </p:cNvSpPr>
          <p:nvPr>
            <p:ph type="title"/>
          </p:nvPr>
        </p:nvSpPr>
        <p:spPr>
          <a:xfrm>
            <a:off x="416052" y="129159"/>
            <a:ext cx="52260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89"/>
          <p:cNvSpPr/>
          <p:nvPr/>
        </p:nvSpPr>
        <p:spPr>
          <a:xfrm>
            <a:off x="5872734" y="0"/>
            <a:ext cx="3271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9"/>
          <p:cNvSpPr txBox="1">
            <a:spLocks noGrp="1"/>
          </p:cNvSpPr>
          <p:nvPr>
            <p:ph type="subTitle" idx="1"/>
          </p:nvPr>
        </p:nvSpPr>
        <p:spPr>
          <a:xfrm>
            <a:off x="416052" y="663544"/>
            <a:ext cx="52260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16" name="Google Shape;416;p89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lt2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17" name="Google Shape;417;p89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8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38" y="2352075"/>
            <a:ext cx="110362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rast Default 2 LINE">
  <p:cSld name="1_Contrast Default 2 LINE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0"/>
          <p:cNvSpPr txBox="1">
            <a:spLocks noGrp="1"/>
          </p:cNvSpPr>
          <p:nvPr>
            <p:ph type="title"/>
          </p:nvPr>
        </p:nvSpPr>
        <p:spPr>
          <a:xfrm>
            <a:off x="416052" y="215864"/>
            <a:ext cx="8312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90"/>
          <p:cNvSpPr txBox="1">
            <a:spLocks noGrp="1"/>
          </p:cNvSpPr>
          <p:nvPr>
            <p:ph type="subTitle" idx="1"/>
          </p:nvPr>
        </p:nvSpPr>
        <p:spPr>
          <a:xfrm>
            <a:off x="416052" y="954528"/>
            <a:ext cx="8312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​"/>
              <a:defRPr sz="1400" b="0"/>
            </a:lvl1pPr>
            <a:lvl2pPr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22" name="Google Shape;422;p90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23" name="Google Shape;423;p90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End">
  <p:cSld name="Contrast End">
    <p:bg>
      <p:bgPr>
        <a:solidFill>
          <a:schemeClr val="dk1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Title">
  <p:cSld name="Contrast Title">
    <p:bg>
      <p:bgPr>
        <a:solidFill>
          <a:schemeClr val="dk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8" name="Google Shape;428;p92"/>
          <p:cNvGrpSpPr/>
          <p:nvPr/>
        </p:nvGrpSpPr>
        <p:grpSpPr>
          <a:xfrm>
            <a:off x="875" y="-75"/>
            <a:ext cx="9143226" cy="5143650"/>
            <a:chOff x="1167" y="-100"/>
            <a:chExt cx="12190968" cy="6858200"/>
          </a:xfrm>
        </p:grpSpPr>
        <p:sp>
          <p:nvSpPr>
            <p:cNvPr id="429" name="Google Shape;429;p92"/>
            <p:cNvSpPr/>
            <p:nvPr/>
          </p:nvSpPr>
          <p:spPr>
            <a:xfrm>
              <a:off x="11469735" y="0"/>
              <a:ext cx="7224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92"/>
            <p:cNvSpPr/>
            <p:nvPr/>
          </p:nvSpPr>
          <p:spPr>
            <a:xfrm>
              <a:off x="8660567" y="0"/>
              <a:ext cx="2879100" cy="52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92"/>
            <p:cNvSpPr/>
            <p:nvPr/>
          </p:nvSpPr>
          <p:spPr>
            <a:xfrm>
              <a:off x="8660567" y="6334000"/>
              <a:ext cx="2879100" cy="524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92"/>
            <p:cNvSpPr/>
            <p:nvPr/>
          </p:nvSpPr>
          <p:spPr>
            <a:xfrm>
              <a:off x="1167" y="-100"/>
              <a:ext cx="8659200" cy="6858000"/>
            </a:xfrm>
            <a:prstGeom prst="rect">
              <a:avLst/>
            </a:prstGeom>
            <a:solidFill>
              <a:srgbClr val="151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3" name="Google Shape;433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7025" y="546500"/>
            <a:ext cx="4306774" cy="40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92"/>
          <p:cNvSpPr txBox="1">
            <a:spLocks noGrp="1"/>
          </p:cNvSpPr>
          <p:nvPr>
            <p:ph type="body" idx="1"/>
          </p:nvPr>
        </p:nvSpPr>
        <p:spPr>
          <a:xfrm>
            <a:off x="416052" y="1993289"/>
            <a:ext cx="33189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Char char="​"/>
              <a:defRPr sz="1100">
                <a:solidFill>
                  <a:schemeClr val="accent3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35" name="Google Shape;435;p92"/>
          <p:cNvSpPr txBox="1">
            <a:spLocks noGrp="1"/>
          </p:cNvSpPr>
          <p:nvPr>
            <p:ph type="subTitle" idx="2"/>
          </p:nvPr>
        </p:nvSpPr>
        <p:spPr>
          <a:xfrm>
            <a:off x="416052" y="2918610"/>
            <a:ext cx="33189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​"/>
              <a:defRPr sz="1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36" name="Google Shape;436;p92"/>
          <p:cNvSpPr txBox="1">
            <a:spLocks noGrp="1"/>
          </p:cNvSpPr>
          <p:nvPr>
            <p:ph type="title"/>
          </p:nvPr>
        </p:nvSpPr>
        <p:spPr>
          <a:xfrm>
            <a:off x="416052" y="2352075"/>
            <a:ext cx="33189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37" name="Google Shape;437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538" y="2352075"/>
            <a:ext cx="110363" cy="43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92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92"/>
          <p:cNvSpPr/>
          <p:nvPr/>
        </p:nvSpPr>
        <p:spPr>
          <a:xfrm rot="5400000">
            <a:off x="8862702" y="27261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Top Left">
  <p:cSld name="Contrast Top Lef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3"/>
          <p:cNvSpPr txBox="1">
            <a:spLocks noGrp="1"/>
          </p:cNvSpPr>
          <p:nvPr>
            <p:ph type="title"/>
          </p:nvPr>
        </p:nvSpPr>
        <p:spPr>
          <a:xfrm>
            <a:off x="416052" y="1279922"/>
            <a:ext cx="285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93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43" name="Google Shape;443;p93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Mid Left">
  <p:cSld name="Contrast Mid Lef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4"/>
          <p:cNvSpPr txBox="1">
            <a:spLocks noGrp="1"/>
          </p:cNvSpPr>
          <p:nvPr>
            <p:ph type="title"/>
          </p:nvPr>
        </p:nvSpPr>
        <p:spPr>
          <a:xfrm>
            <a:off x="416052" y="2283210"/>
            <a:ext cx="37995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274325" bIns="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94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47" name="Google Shape;447;p94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Section">
  <p:cSld name="Contrast Section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95"/>
          <p:cNvSpPr txBox="1">
            <a:spLocks noGrp="1"/>
          </p:cNvSpPr>
          <p:nvPr>
            <p:ph type="title"/>
          </p:nvPr>
        </p:nvSpPr>
        <p:spPr>
          <a:xfrm>
            <a:off x="416052" y="3435351"/>
            <a:ext cx="831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95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51" name="Google Shape;451;p95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Quote">
  <p:cSld name="Contrast Quote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96"/>
          <p:cNvSpPr txBox="1">
            <a:spLocks noGrp="1"/>
          </p:cNvSpPr>
          <p:nvPr>
            <p:ph type="title"/>
          </p:nvPr>
        </p:nvSpPr>
        <p:spPr>
          <a:xfrm>
            <a:off x="1129284" y="2667172"/>
            <a:ext cx="6885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96"/>
          <p:cNvSpPr txBox="1">
            <a:spLocks noGrp="1"/>
          </p:cNvSpPr>
          <p:nvPr>
            <p:ph type="subTitle" idx="1"/>
          </p:nvPr>
        </p:nvSpPr>
        <p:spPr>
          <a:xfrm>
            <a:off x="1129284" y="3213473"/>
            <a:ext cx="68856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5" name="Google Shape;455;p96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56" name="Google Shape;456;p96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1/3">
  <p:cSld name="Contrast 1/3">
    <p:bg>
      <p:bgPr>
        <a:solidFill>
          <a:schemeClr val="dk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98"/>
          <p:cNvSpPr/>
          <p:nvPr/>
        </p:nvSpPr>
        <p:spPr>
          <a:xfrm>
            <a:off x="3273552" y="0"/>
            <a:ext cx="5870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98"/>
          <p:cNvSpPr txBox="1">
            <a:spLocks noGrp="1"/>
          </p:cNvSpPr>
          <p:nvPr>
            <p:ph type="title"/>
          </p:nvPr>
        </p:nvSpPr>
        <p:spPr>
          <a:xfrm>
            <a:off x="416052" y="2058277"/>
            <a:ext cx="2599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98"/>
          <p:cNvSpPr txBox="1">
            <a:spLocks noGrp="1"/>
          </p:cNvSpPr>
          <p:nvPr>
            <p:ph type="subTitle" idx="1"/>
          </p:nvPr>
        </p:nvSpPr>
        <p:spPr>
          <a:xfrm>
            <a:off x="416051" y="2744733"/>
            <a:ext cx="2599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8" name="Google Shape;468;p98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5992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lt2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69" name="Google Shape;469;p98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9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38" y="2352075"/>
            <a:ext cx="110362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1/2">
  <p:cSld name="Contrast 1/2">
    <p:bg>
      <p:bgPr>
        <a:solidFill>
          <a:schemeClr val="dk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9"/>
          <p:cNvSpPr/>
          <p:nvPr/>
        </p:nvSpPr>
        <p:spPr>
          <a:xfrm>
            <a:off x="4569714" y="0"/>
            <a:ext cx="4574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99"/>
          <p:cNvSpPr txBox="1">
            <a:spLocks noGrp="1"/>
          </p:cNvSpPr>
          <p:nvPr>
            <p:ph type="title"/>
          </p:nvPr>
        </p:nvSpPr>
        <p:spPr>
          <a:xfrm>
            <a:off x="416052" y="129159"/>
            <a:ext cx="37995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99"/>
          <p:cNvSpPr txBox="1">
            <a:spLocks noGrp="1"/>
          </p:cNvSpPr>
          <p:nvPr>
            <p:ph type="subTitle" idx="1"/>
          </p:nvPr>
        </p:nvSpPr>
        <p:spPr>
          <a:xfrm>
            <a:off x="416052" y="663544"/>
            <a:ext cx="37995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75" name="Google Shape;475;p99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lt2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76" name="Google Shape;476;p99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9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38" y="2352075"/>
            <a:ext cx="110362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9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59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3/4">
  <p:cSld name="Contrast 3/4">
    <p:bg>
      <p:bgPr>
        <a:solidFill>
          <a:schemeClr val="dk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00"/>
          <p:cNvSpPr/>
          <p:nvPr/>
        </p:nvSpPr>
        <p:spPr>
          <a:xfrm>
            <a:off x="6586062" y="0"/>
            <a:ext cx="2558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0F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00"/>
          <p:cNvSpPr txBox="1">
            <a:spLocks noGrp="1"/>
          </p:cNvSpPr>
          <p:nvPr>
            <p:ph type="title"/>
          </p:nvPr>
        </p:nvSpPr>
        <p:spPr>
          <a:xfrm>
            <a:off x="416052" y="129159"/>
            <a:ext cx="59391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00"/>
          <p:cNvSpPr txBox="1">
            <a:spLocks noGrp="1"/>
          </p:cNvSpPr>
          <p:nvPr>
            <p:ph type="subTitle" idx="1"/>
          </p:nvPr>
        </p:nvSpPr>
        <p:spPr>
          <a:xfrm>
            <a:off x="416052" y="663544"/>
            <a:ext cx="5939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7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2" name="Google Shape;482;p100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lt2"/>
                </a:solidFill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83" name="Google Shape;483;p100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10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538" y="2352075"/>
            <a:ext cx="110362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rast 3-line">
  <p:cSld name="Contrast 3-line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1"/>
          <p:cNvSpPr txBox="1">
            <a:spLocks noGrp="1"/>
          </p:cNvSpPr>
          <p:nvPr>
            <p:ph type="title"/>
          </p:nvPr>
        </p:nvSpPr>
        <p:spPr>
          <a:xfrm>
            <a:off x="416052" y="131378"/>
            <a:ext cx="83121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01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88" name="Google Shape;488;p101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538" y="2352075"/>
            <a:ext cx="110363" cy="43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2"/>
          <p:cNvSpPr txBox="1">
            <a:spLocks noGrp="1"/>
          </p:cNvSpPr>
          <p:nvPr>
            <p:ph type="title"/>
          </p:nvPr>
        </p:nvSpPr>
        <p:spPr>
          <a:xfrm>
            <a:off x="416052" y="215864"/>
            <a:ext cx="83121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02"/>
          <p:cNvSpPr txBox="1">
            <a:spLocks noGrp="1"/>
          </p:cNvSpPr>
          <p:nvPr>
            <p:ph type="body" idx="1"/>
          </p:nvPr>
        </p:nvSpPr>
        <p:spPr>
          <a:xfrm>
            <a:off x="416052" y="1628100"/>
            <a:ext cx="21885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​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3"/>
          <p:cNvSpPr txBox="1">
            <a:spLocks noGrp="1"/>
          </p:cNvSpPr>
          <p:nvPr>
            <p:ph type="title"/>
          </p:nvPr>
        </p:nvSpPr>
        <p:spPr>
          <a:xfrm>
            <a:off x="416052" y="129159"/>
            <a:ext cx="83121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03"/>
          <p:cNvSpPr txBox="1">
            <a:spLocks noGrp="1"/>
          </p:cNvSpPr>
          <p:nvPr>
            <p:ph type="subTitle" idx="1"/>
          </p:nvPr>
        </p:nvSpPr>
        <p:spPr>
          <a:xfrm>
            <a:off x="416052" y="705521"/>
            <a:ext cx="8312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​"/>
              <a:defRPr sz="1400" b="0"/>
            </a:lvl1pPr>
            <a:lvl2pPr lvl="1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lvl="2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lvl="3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lvl="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96" name="Google Shape;496;p103"/>
          <p:cNvSpPr txBox="1">
            <a:spLocks noGrp="1"/>
          </p:cNvSpPr>
          <p:nvPr>
            <p:ph type="body" idx="2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600"/>
              <a:buChar char="​"/>
              <a:defRPr sz="600" b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500"/>
              <a:buChar char="‒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400"/>
              <a:buChar char="̶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  <p:sp>
        <p:nvSpPr>
          <p:cNvPr id="497" name="Google Shape;497;p103"/>
          <p:cNvSpPr/>
          <p:nvPr/>
        </p:nvSpPr>
        <p:spPr>
          <a:xfrm rot="5400000">
            <a:off x="8748402" y="2611837"/>
            <a:ext cx="416400" cy="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 — </a:t>
            </a:r>
            <a:fld id="{00000000-1234-1234-1234-123412341234}" type="slidenum">
              <a:rPr lang="en" sz="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— Light 1">
  <p:cSld name="Blank — Light">
    <p:bg>
      <p:bgPr>
        <a:solidFill>
          <a:srgbClr val="F6F6F6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04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buClr>
                <a:srgbClr val="F6F6F6"/>
              </a:buClr>
              <a:buSzPts val="600"/>
              <a:buFont typeface="Syncopate"/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0" name="Google Shape;500;p104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buClr>
                <a:srgbClr val="333333"/>
              </a:buClr>
              <a:buSzPts val="600"/>
              <a:buFont typeface="Syncopate"/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1" name="Google Shape;501;p10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104"/>
          <p:cNvSpPr txBox="1"/>
          <p:nvPr/>
        </p:nvSpPr>
        <p:spPr>
          <a:xfrm>
            <a:off x="913925" y="4873250"/>
            <a:ext cx="7653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Confidential - proprietary - 2022 - Do not share without prior written approval</a:t>
            </a:r>
            <a:endParaRPr sz="900" b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 1 1 2 1 1">
  <p:cSld name="Custom Layout 3 1 1 2 1 1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/>
          <p:nvPr/>
        </p:nvSpPr>
        <p:spPr>
          <a:xfrm>
            <a:off x="-15450" y="-67175"/>
            <a:ext cx="9166500" cy="13497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33333"/>
              </a:solidFill>
            </a:endParaRPr>
          </a:p>
        </p:txBody>
      </p:sp>
      <p:pic>
        <p:nvPicPr>
          <p:cNvPr id="60" name="Google Shape;60;p3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50" y="141350"/>
            <a:ext cx="3242349" cy="49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1919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6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A">
  <p:cSld name="CUSTOM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4" name="Google Shape;514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530" cy="514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B">
  <p:cSld name="CUSTOM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9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7" name="Google Shape;517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530" cy="514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– C">
  <p:cSld name="CUSTOM_1_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1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0" name="Google Shape;520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530" cy="5143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 1">
  <p:cSld name="CUSTOM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60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60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title"/>
          </p:nvPr>
        </p:nvSpPr>
        <p:spPr>
          <a:xfrm>
            <a:off x="3360600" y="1466450"/>
            <a:ext cx="42060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Syncopate"/>
                <a:ea typeface="Syncopate"/>
                <a:cs typeface="Syncopate"/>
                <a:sym typeface="Syncopat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body" idx="1"/>
          </p:nvPr>
        </p:nvSpPr>
        <p:spPr>
          <a:xfrm>
            <a:off x="3374525" y="2208050"/>
            <a:ext cx="4542600" cy="2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●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○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■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●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○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■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●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○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Helvetica Neue"/>
              <a:buChar char="■"/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ubTitle" idx="3"/>
          </p:nvPr>
        </p:nvSpPr>
        <p:spPr>
          <a:xfrm>
            <a:off x="3360600" y="1335175"/>
            <a:ext cx="24228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 b="1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11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3" name="Google Shape;523;p111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11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 1">
  <p:cSld name="CUSTOM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12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p112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12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9" name="Google Shape;529;p112"/>
          <p:cNvSpPr txBox="1">
            <a:spLocks noGrp="1"/>
          </p:cNvSpPr>
          <p:nvPr>
            <p:ph type="title"/>
          </p:nvPr>
        </p:nvSpPr>
        <p:spPr>
          <a:xfrm>
            <a:off x="3360600" y="1466450"/>
            <a:ext cx="4206000" cy="7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112"/>
          <p:cNvSpPr txBox="1">
            <a:spLocks noGrp="1"/>
          </p:cNvSpPr>
          <p:nvPr>
            <p:ph type="body" idx="1"/>
          </p:nvPr>
        </p:nvSpPr>
        <p:spPr>
          <a:xfrm>
            <a:off x="3374525" y="2208050"/>
            <a:ext cx="4542600" cy="2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●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○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■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●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○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■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●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○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■"/>
              <a:defRPr sz="1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31" name="Google Shape;531;p112"/>
          <p:cNvSpPr txBox="1">
            <a:spLocks noGrp="1"/>
          </p:cNvSpPr>
          <p:nvPr>
            <p:ph type="subTitle" idx="3"/>
          </p:nvPr>
        </p:nvSpPr>
        <p:spPr>
          <a:xfrm>
            <a:off x="3360600" y="1335175"/>
            <a:ext cx="2422800" cy="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13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113"/>
          <p:cNvSpPr/>
          <p:nvPr/>
        </p:nvSpPr>
        <p:spPr>
          <a:xfrm>
            <a:off x="8602301" y="0"/>
            <a:ext cx="541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13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113"/>
          <p:cNvSpPr/>
          <p:nvPr/>
        </p:nvSpPr>
        <p:spPr>
          <a:xfrm>
            <a:off x="6495425" y="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3"/>
          <p:cNvSpPr/>
          <p:nvPr/>
        </p:nvSpPr>
        <p:spPr>
          <a:xfrm>
            <a:off x="6495425" y="475050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3"/>
          <p:cNvSpPr/>
          <p:nvPr/>
        </p:nvSpPr>
        <p:spPr>
          <a:xfrm>
            <a:off x="875" y="-75"/>
            <a:ext cx="64944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42" cy="58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1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4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114"/>
          <p:cNvSpPr/>
          <p:nvPr/>
        </p:nvSpPr>
        <p:spPr>
          <a:xfrm>
            <a:off x="3054875" y="0"/>
            <a:ext cx="60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14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4" name="Google Shape;544;p114"/>
          <p:cNvSpPr/>
          <p:nvPr/>
        </p:nvSpPr>
        <p:spPr>
          <a:xfrm>
            <a:off x="2222075" y="0"/>
            <a:ext cx="63678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14"/>
          <p:cNvSpPr/>
          <p:nvPr/>
        </p:nvSpPr>
        <p:spPr>
          <a:xfrm>
            <a:off x="-50250" y="0"/>
            <a:ext cx="5928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14"/>
          <p:cNvSpPr/>
          <p:nvPr/>
        </p:nvSpPr>
        <p:spPr>
          <a:xfrm>
            <a:off x="2222225" y="4750500"/>
            <a:ext cx="63678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42" cy="58577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14"/>
          <p:cNvSpPr/>
          <p:nvPr/>
        </p:nvSpPr>
        <p:spPr>
          <a:xfrm>
            <a:off x="542550" y="0"/>
            <a:ext cx="1679400" cy="393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14"/>
          <p:cNvSpPr/>
          <p:nvPr/>
        </p:nvSpPr>
        <p:spPr>
          <a:xfrm>
            <a:off x="542550" y="4750500"/>
            <a:ext cx="1679400" cy="393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1 1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15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115"/>
          <p:cNvSpPr/>
          <p:nvPr/>
        </p:nvSpPr>
        <p:spPr>
          <a:xfrm>
            <a:off x="3466457" y="0"/>
            <a:ext cx="5692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15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4" name="Google Shape;554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42" cy="58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2">
  <p:cSld name="CUSTOM_2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16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116"/>
          <p:cNvSpPr/>
          <p:nvPr/>
        </p:nvSpPr>
        <p:spPr>
          <a:xfrm>
            <a:off x="5855975" y="0"/>
            <a:ext cx="3288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16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9" name="Google Shape;559;p116"/>
          <p:cNvSpPr/>
          <p:nvPr/>
        </p:nvSpPr>
        <p:spPr>
          <a:xfrm>
            <a:off x="875" y="-75"/>
            <a:ext cx="58551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42" cy="58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CUSTOM_2_2_1">
    <p:bg>
      <p:bgPr>
        <a:solidFill>
          <a:srgbClr val="151515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1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7" b="5197"/>
          <a:stretch/>
        </p:blipFill>
        <p:spPr>
          <a:xfrm>
            <a:off x="-210750" y="0"/>
            <a:ext cx="9565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17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8"/>
          <p:cNvSpPr txBox="1">
            <a:spLocks noGrp="1"/>
          </p:cNvSpPr>
          <p:nvPr>
            <p:ph type="title"/>
          </p:nvPr>
        </p:nvSpPr>
        <p:spPr>
          <a:xfrm>
            <a:off x="628650" y="981454"/>
            <a:ext cx="230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" name="Google Shape;566;p118"/>
          <p:cNvSpPr txBox="1">
            <a:spLocks noGrp="1"/>
          </p:cNvSpPr>
          <p:nvPr>
            <p:ph type="body" idx="1"/>
          </p:nvPr>
        </p:nvSpPr>
        <p:spPr>
          <a:xfrm>
            <a:off x="3946768" y="981454"/>
            <a:ext cx="4568700" cy="3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t" anchorCtr="0">
            <a:noAutofit/>
          </a:bodyPr>
          <a:lstStyle>
            <a:lvl1pPr marL="457200" marR="0" lvl="0" indent="-2794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7" name="Google Shape;567;p118"/>
          <p:cNvSpPr txBox="1">
            <a:spLocks noGrp="1"/>
          </p:cNvSpPr>
          <p:nvPr>
            <p:ph type="dt" idx="10"/>
          </p:nvPr>
        </p:nvSpPr>
        <p:spPr>
          <a:xfrm>
            <a:off x="6286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8" name="Google Shape;568;p118"/>
          <p:cNvSpPr txBox="1">
            <a:spLocks noGrp="1"/>
          </p:cNvSpPr>
          <p:nvPr>
            <p:ph type="ftr" idx="11"/>
          </p:nvPr>
        </p:nvSpPr>
        <p:spPr>
          <a:xfrm>
            <a:off x="3028950" y="4767268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9" name="Google Shape;569;p118"/>
          <p:cNvSpPr txBox="1">
            <a:spLocks noGrp="1"/>
          </p:cNvSpPr>
          <p:nvPr>
            <p:ph type="sldNum" idx="12"/>
          </p:nvPr>
        </p:nvSpPr>
        <p:spPr>
          <a:xfrm>
            <a:off x="6457950" y="47672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0" name="Google Shape;570;p118"/>
          <p:cNvSpPr/>
          <p:nvPr/>
        </p:nvSpPr>
        <p:spPr>
          <a:xfrm>
            <a:off x="628650" y="825628"/>
            <a:ext cx="2477532" cy="0"/>
          </a:xfrm>
          <a:custGeom>
            <a:avLst/>
            <a:gdLst/>
            <a:ahLst/>
            <a:cxnLst/>
            <a:rect l="l" t="t" r="r" b="b"/>
            <a:pathLst>
              <a:path w="5445125" h="120000" extrusionOk="0">
                <a:moveTo>
                  <a:pt x="0" y="0"/>
                </a:moveTo>
                <a:lnTo>
                  <a:pt x="5444860" y="0"/>
                </a:lnTo>
              </a:path>
            </a:pathLst>
          </a:custGeom>
          <a:noFill/>
          <a:ln w="9525" cap="flat" cmpd="sng">
            <a:solidFill>
              <a:srgbClr val="9395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18"/>
          <p:cNvSpPr/>
          <p:nvPr/>
        </p:nvSpPr>
        <p:spPr>
          <a:xfrm>
            <a:off x="0" y="0"/>
            <a:ext cx="79500" cy="51435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41575" tIns="20775" rIns="41575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35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135"/>
          <p:cNvSpPr/>
          <p:nvPr/>
        </p:nvSpPr>
        <p:spPr>
          <a:xfrm>
            <a:off x="8602301" y="0"/>
            <a:ext cx="541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35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135"/>
          <p:cNvSpPr/>
          <p:nvPr/>
        </p:nvSpPr>
        <p:spPr>
          <a:xfrm>
            <a:off x="6495425" y="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35"/>
          <p:cNvSpPr/>
          <p:nvPr/>
        </p:nvSpPr>
        <p:spPr>
          <a:xfrm>
            <a:off x="6495425" y="4750500"/>
            <a:ext cx="21594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35"/>
          <p:cNvSpPr/>
          <p:nvPr/>
        </p:nvSpPr>
        <p:spPr>
          <a:xfrm>
            <a:off x="875" y="-75"/>
            <a:ext cx="64944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1">
  <p:cSld name="CUSTOM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2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0" name="Google Shape;290;p62"/>
          <p:cNvSpPr/>
          <p:nvPr/>
        </p:nvSpPr>
        <p:spPr>
          <a:xfrm>
            <a:off x="3054875" y="0"/>
            <a:ext cx="608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2" name="Google Shape;292;p62"/>
          <p:cNvSpPr/>
          <p:nvPr/>
        </p:nvSpPr>
        <p:spPr>
          <a:xfrm>
            <a:off x="2222075" y="0"/>
            <a:ext cx="63678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62"/>
          <p:cNvSpPr/>
          <p:nvPr/>
        </p:nvSpPr>
        <p:spPr>
          <a:xfrm>
            <a:off x="-50250" y="0"/>
            <a:ext cx="592800" cy="51435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62"/>
          <p:cNvSpPr/>
          <p:nvPr/>
        </p:nvSpPr>
        <p:spPr>
          <a:xfrm>
            <a:off x="2222225" y="4750500"/>
            <a:ext cx="6367800" cy="39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2"/>
          <p:cNvSpPr/>
          <p:nvPr/>
        </p:nvSpPr>
        <p:spPr>
          <a:xfrm>
            <a:off x="542550" y="0"/>
            <a:ext cx="1679400" cy="393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62"/>
          <p:cNvSpPr/>
          <p:nvPr/>
        </p:nvSpPr>
        <p:spPr>
          <a:xfrm>
            <a:off x="542550" y="4750500"/>
            <a:ext cx="1679400" cy="393000"/>
          </a:xfrm>
          <a:prstGeom prst="rect">
            <a:avLst/>
          </a:prstGeom>
          <a:solidFill>
            <a:srgbClr val="1515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7" name="Google Shape;657;p1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8" name="Google Shape;658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— Light">
  <p:cSld name="CUSTOM_2_2">
    <p:bg>
      <p:bgPr>
        <a:solidFill>
          <a:srgbClr val="F6F6F6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3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1" name="Google Shape;661;p138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2" name="Google Shape;662;p13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1 1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4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9" name="Google Shape;669;p140"/>
          <p:cNvSpPr/>
          <p:nvPr/>
        </p:nvSpPr>
        <p:spPr>
          <a:xfrm>
            <a:off x="3466457" y="0"/>
            <a:ext cx="5692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40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1" name="Google Shape;671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4" name="Google Shape;674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8" name="Google Shape;678;p1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9" name="Google Shape;679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1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6" name="Google Shape;686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89" name="Google Shape;689;p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3" name="Google Shape;693;p1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5" name="Google Shape;695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98" name="Google Shape;698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2 1 1">
  <p:cSld name="CUSTOM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0" name="Google Shape;300;p63"/>
          <p:cNvSpPr/>
          <p:nvPr/>
        </p:nvSpPr>
        <p:spPr>
          <a:xfrm>
            <a:off x="3466457" y="0"/>
            <a:ext cx="5692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63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01" name="Google Shape;701;p1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2" name="Google Shape;702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49"/>
          <p:cNvSpPr txBox="1">
            <a:spLocks noGrp="1"/>
          </p:cNvSpPr>
          <p:nvPr>
            <p:ph type="title"/>
          </p:nvPr>
        </p:nvSpPr>
        <p:spPr>
          <a:xfrm>
            <a:off x="708598" y="1332392"/>
            <a:ext cx="7726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 b="1" i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49"/>
          <p:cNvSpPr txBox="1">
            <a:spLocks noGrp="1"/>
          </p:cNvSpPr>
          <p:nvPr>
            <p:ph type="body" idx="1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4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7" name="Google Shape;707;p14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8" name="Google Shape;708;p149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50" descr="While the world erupted in protests responding to the police killing of George Floyd, Black Lives Matter Greater NY went to work — building a plan of action. VICE News follows co-founder Hawk Newsome to a rally in Times Square, where he shares his plan to form Black O.P.T.S., a team of so-called “peace officers,&quot; to police the police. &#10;&#10;Subscribe to VICE News here: http://bit.ly/Subscribe-to-VICE-News&#10;&#10;Check out VICE News for more: http://vicenews.com&#10;&#10;Follow VICE News here:&#10;Facebook: https://www.facebook.com/vicenews&#10;Twitter: https://twitter.com/vicenews&#10;Tumblr: http://vicenews.tumblr.com/&#10;Instagram: http://instagram.com/vicenews&#10;More videos from the VICE network: https://www.fb.com/vicevideo" title="Black Lives Matter Greater NY Wants Radical Change– So They're Taking Matters Into Their Own Hands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">
  <p:cSld name="CUSTOM_2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51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151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51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mallBlueCONTENT">
  <p:cSld name="1_SmallBlueCONTENT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52"/>
          <p:cNvSpPr txBox="1">
            <a:spLocks noGrp="1"/>
          </p:cNvSpPr>
          <p:nvPr>
            <p:ph type="title"/>
          </p:nvPr>
        </p:nvSpPr>
        <p:spPr>
          <a:xfrm>
            <a:off x="406177" y="205978"/>
            <a:ext cx="83490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Georgia"/>
              <a:buNone/>
              <a:defRPr>
                <a:latin typeface="Georgia"/>
                <a:ea typeface="Georgia"/>
                <a:cs typeface="Georgia"/>
                <a:sym typeface="Georgia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#1">
  <p:cSld name="TITLE_AND_BODY_1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53"/>
          <p:cNvSpPr>
            <a:spLocks noGrp="1"/>
          </p:cNvSpPr>
          <p:nvPr>
            <p:ph type="pic" idx="2"/>
          </p:nvPr>
        </p:nvSpPr>
        <p:spPr>
          <a:xfrm>
            <a:off x="238125" y="238125"/>
            <a:ext cx="8667900" cy="4667400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p153"/>
          <p:cNvSpPr txBox="1">
            <a:spLocks noGrp="1"/>
          </p:cNvSpPr>
          <p:nvPr>
            <p:ph type="sldNum" idx="12"/>
          </p:nvPr>
        </p:nvSpPr>
        <p:spPr>
          <a:xfrm>
            <a:off x="8502005" y="238125"/>
            <a:ext cx="403800" cy="214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#1 5">
  <p:cSld name="TITLE_AND_BODY_6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54"/>
          <p:cNvSpPr>
            <a:spLocks noGrp="1"/>
          </p:cNvSpPr>
          <p:nvPr>
            <p:ph type="pic" idx="2"/>
          </p:nvPr>
        </p:nvSpPr>
        <p:spPr>
          <a:xfrm>
            <a:off x="238125" y="238125"/>
            <a:ext cx="8667900" cy="4667400"/>
          </a:xfrm>
          <a:prstGeom prst="rect">
            <a:avLst/>
          </a:prstGeom>
          <a:noFill/>
          <a:ln>
            <a:noFill/>
          </a:ln>
        </p:spPr>
      </p:sp>
      <p:sp>
        <p:nvSpPr>
          <p:cNvPr id="723" name="Google Shape;723;p154"/>
          <p:cNvSpPr txBox="1">
            <a:spLocks noGrp="1"/>
          </p:cNvSpPr>
          <p:nvPr>
            <p:ph type="sldNum" idx="12"/>
          </p:nvPr>
        </p:nvSpPr>
        <p:spPr>
          <a:xfrm>
            <a:off x="8502005" y="238125"/>
            <a:ext cx="403800" cy="214200"/>
          </a:xfrm>
          <a:prstGeom prst="rect">
            <a:avLst/>
          </a:prstGeom>
          <a:solidFill>
            <a:srgbClr val="53585F"/>
          </a:solidFill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2_2_1">
  <p:cSld name="CUSTOM_2_2_1">
    <p:bg>
      <p:bgPr>
        <a:solidFill>
          <a:srgbClr val="151515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p155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97" b="5197"/>
          <a:stretch/>
        </p:blipFill>
        <p:spPr>
          <a:xfrm>
            <a:off x="-210750" y="0"/>
            <a:ext cx="9565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55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ayout 1 3">
  <p:cSld name="CUSTOM_2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6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9" name="Google Shape;729;p156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56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2">
  <p:cSld name="CUSTOM_2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57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3" name="Google Shape;733;p157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57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314" name="Google Shape;314;p6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5" name="Google Shape;315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_2_6">
  <p:cSld name="CUSTOM_2_6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5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7" name="Google Shape;737;p158"/>
          <p:cNvSpPr/>
          <p:nvPr/>
        </p:nvSpPr>
        <p:spPr>
          <a:xfrm>
            <a:off x="2222075" y="0"/>
            <a:ext cx="6921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58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1" i="0" u="none" strike="noStrike" cap="none">
                <a:solidFill>
                  <a:srgbClr val="333333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7"/>
          <p:cNvSpPr txBox="1">
            <a:spLocks noGrp="1"/>
          </p:cNvSpPr>
          <p:nvPr>
            <p:ph type="title"/>
          </p:nvPr>
        </p:nvSpPr>
        <p:spPr>
          <a:xfrm>
            <a:off x="169163" y="40183"/>
            <a:ext cx="86031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170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51515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5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3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lvl="1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lvl="2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lvl="3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lvl="4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lvl="5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lvl="6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lvl="7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lvl="8" algn="ctr" rtl="0">
              <a:buNone/>
              <a:defRPr sz="600" b="1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9" r:id="rId8"/>
    <p:sldLayoutId id="2147483710" r:id="rId9"/>
    <p:sldLayoutId id="2147483711" r:id="rId10"/>
    <p:sldLayoutId id="21474837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7" r:id="rId14"/>
    <p:sldLayoutId id="2147483824" r:id="rId15"/>
    <p:sldLayoutId id="214748382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6"/>
          <p:cNvSpPr txBox="1">
            <a:spLocks noGrp="1"/>
          </p:cNvSpPr>
          <p:nvPr>
            <p:ph type="title"/>
          </p:nvPr>
        </p:nvSpPr>
        <p:spPr>
          <a:xfrm>
            <a:off x="416052" y="215864"/>
            <a:ext cx="83121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86"/>
          <p:cNvSpPr txBox="1">
            <a:spLocks noGrp="1"/>
          </p:cNvSpPr>
          <p:nvPr>
            <p:ph type="body" idx="1"/>
          </p:nvPr>
        </p:nvSpPr>
        <p:spPr>
          <a:xfrm>
            <a:off x="416052" y="1628100"/>
            <a:ext cx="21885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‒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̶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▫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▫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▫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200"/>
              <a:buFont typeface="Arial"/>
              <a:buChar char="▫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2" name="Google Shape;402;p8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39538" y="2352075"/>
            <a:ext cx="110363" cy="4393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82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5ACBF0"/>
          </p15:clr>
        </p15:guide>
        <p15:guide id="2" orient="horz" pos="2934">
          <p15:clr>
            <a:srgbClr val="5ACBF0"/>
          </p15:clr>
        </p15:guide>
        <p15:guide id="3" orient="horz" pos="806">
          <p15:clr>
            <a:srgbClr val="F26B43"/>
          </p15:clr>
        </p15:guide>
        <p15:guide id="4" pos="5497">
          <p15:clr>
            <a:srgbClr val="F26B43"/>
          </p15:clr>
        </p15:guide>
        <p15:guide id="5" pos="259">
          <p15:clr>
            <a:srgbClr val="F26B43"/>
          </p15:clr>
        </p15:guide>
        <p15:guide id="6" orient="horz" pos="304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51515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0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6050" y="2236475"/>
            <a:ext cx="147142" cy="58577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05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1" i="0" u="none" strike="noStrike" cap="none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1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4" name="Google Shape;644;p1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  <p:sldLayoutId id="2147483796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195"/>
          <p:cNvSpPr txBox="1"/>
          <p:nvPr/>
        </p:nvSpPr>
        <p:spPr>
          <a:xfrm>
            <a:off x="566850" y="0"/>
            <a:ext cx="29607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 b="1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SPACE DEBRIS</a:t>
            </a:r>
            <a:endParaRPr sz="600" b="1">
              <a:solidFill>
                <a:srgbClr val="DD0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rPr>
              <a:t>OUR AUDACIOUS GOAL</a:t>
            </a:r>
            <a:endParaRPr sz="1000">
              <a:solidFill>
                <a:srgbClr val="151515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75" name="Google Shape;1075;p195"/>
          <p:cNvSpPr txBox="1">
            <a:spLocks noGrp="1"/>
          </p:cNvSpPr>
          <p:nvPr>
            <p:ph type="sldNum" idx="12"/>
          </p:nvPr>
        </p:nvSpPr>
        <p:spPr>
          <a:xfrm rot="5400000">
            <a:off x="11467252" y="3223400"/>
            <a:ext cx="7317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76" name="Google Shape;1076;p19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38" y="2048421"/>
            <a:ext cx="79967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Google Shape;1077;p19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38" y="2480703"/>
            <a:ext cx="79967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38" y="2912985"/>
            <a:ext cx="79967" cy="1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195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080" name="Google Shape;1080;p19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38" y="3345268"/>
            <a:ext cx="79967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95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538" y="1616139"/>
            <a:ext cx="79967" cy="1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195"/>
          <p:cNvSpPr txBox="1"/>
          <p:nvPr/>
        </p:nvSpPr>
        <p:spPr>
          <a:xfrm>
            <a:off x="4288525" y="0"/>
            <a:ext cx="4575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Companies Competing from Multiple Countries</a:t>
            </a: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+$10M Prize Purses from Each Sponsor Country</a:t>
            </a: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International Collaboration for Space Sustainability</a:t>
            </a: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ROI for Every Supporting Country</a:t>
            </a: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Remediation of Real Debris Targets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10% the price of a legacy tech demo mission</a:t>
            </a:r>
            <a:endParaRPr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200"/>
          <p:cNvSpPr txBox="1"/>
          <p:nvPr/>
        </p:nvSpPr>
        <p:spPr>
          <a:xfrm>
            <a:off x="359805" y="1625250"/>
            <a:ext cx="5353565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17500">
              <a:lnSpc>
                <a:spcPct val="115000"/>
              </a:lnSpc>
              <a:spcAft>
                <a:spcPts val="1200"/>
              </a:spcAft>
              <a:buClr>
                <a:schemeClr val="lt1"/>
              </a:buClr>
              <a:buSzPts val="1400"/>
              <a:buFont typeface="Helvetica Neue Light"/>
              <a:buChar char="•"/>
            </a:pPr>
            <a:r>
              <a:rPr lang="en-US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Build global awareness and alignment on the urgent need to modernize space policies for the constellation age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Helvetica Neue Light"/>
              <a:buChar char="•"/>
            </a:pPr>
            <a:r>
              <a:rPr lang="en-US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Enable licensing frameworks for remediating derelict objects, opening clear pathways for commercial debris service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Helvetica Neue Light"/>
              <a:buChar char="•"/>
            </a:pPr>
            <a:r>
              <a:rPr lang="en-US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Clarify liability transfer protocols, reciprocity for cross-border orbital debris removal, boosting international collaboration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Helvetica Neue Light"/>
              <a:buChar char="•"/>
            </a:pPr>
            <a:r>
              <a:rPr lang="en-US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Incentivize new insurance models for debris remediation and in-orbit servicing and demise to de-risk the emerging industry</a:t>
            </a:r>
          </a:p>
          <a:p>
            <a:pPr marL="457200" indent="-317500">
              <a:lnSpc>
                <a:spcPct val="115000"/>
              </a:lnSpc>
              <a:spcAft>
                <a:spcPts val="1200"/>
              </a:spcAft>
              <a:buClr>
                <a:schemeClr val="lt1"/>
              </a:buClr>
              <a:buSzPts val="1400"/>
              <a:buFont typeface="Helvetica Neue Light"/>
              <a:buChar char="•"/>
            </a:pPr>
            <a:r>
              <a:rPr lang="en-US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Spur social pressure for sustainable space behavior, practices and metrics to de-accumulate space debris.</a:t>
            </a:r>
          </a:p>
        </p:txBody>
      </p:sp>
      <p:sp>
        <p:nvSpPr>
          <p:cNvPr id="1140" name="Google Shape;1140;p20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141" name="Google Shape;1141;p200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143" name="Google Shape;1143;p200"/>
          <p:cNvSpPr txBox="1"/>
          <p:nvPr/>
        </p:nvSpPr>
        <p:spPr>
          <a:xfrm>
            <a:off x="530400" y="226350"/>
            <a:ext cx="41586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1" cap="all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Norm-SETTING Space policy</a:t>
            </a:r>
            <a:endParaRPr lang="en-US" sz="1800" cap="all" dirty="0">
              <a:solidFill>
                <a:srgbClr val="DD00F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" name="Picture 2" descr="A satellite in space above the earth&#10;&#10;Description automatically generated">
            <a:extLst>
              <a:ext uri="{FF2B5EF4-FFF2-40B4-BE49-F238E27FC236}">
                <a16:creationId xmlns:a16="http://schemas.microsoft.com/office/drawing/2014/main" id="{C491364F-C3D9-1E11-6A21-DEC72C8FC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306" y="1"/>
            <a:ext cx="33156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4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3;p181">
            <a:extLst>
              <a:ext uri="{FF2B5EF4-FFF2-40B4-BE49-F238E27FC236}">
                <a16:creationId xmlns:a16="http://schemas.microsoft.com/office/drawing/2014/main" id="{72C3BC22-A9E0-955A-5362-C5E266792BD4}"/>
              </a:ext>
            </a:extLst>
          </p:cNvPr>
          <p:cNvSpPr txBox="1"/>
          <p:nvPr/>
        </p:nvSpPr>
        <p:spPr>
          <a:xfrm>
            <a:off x="3774558" y="0"/>
            <a:ext cx="494619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Pay when results are achieved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awarding winning performance at earliest possible opportunity.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Leverage private investment 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by focusing the industry on a clear problem statement.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Facilitate collaboration, market-making and adjacent possibilities</a:t>
            </a:r>
            <a:r>
              <a:rPr lang="en" sz="120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 teams combine existing capabilities into new solutions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>
              <a:lnSpc>
                <a:spcPct val="115000"/>
              </a:lnSpc>
              <a:buSzPts val="1200"/>
            </a:pPr>
            <a:r>
              <a:rPr lang="en-US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 in an exploratory regulatory sandbox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 the effect of new law in global prize rules.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Frame a solution and its pricing which can immediately be commercially deployed by teams</a:t>
            </a:r>
            <a:r>
              <a:rPr lang="en" sz="12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"/>
                <a:sym typeface="Helvetica Neue Light"/>
              </a:rPr>
              <a:t> going into business with the same space vehicle, liability and regulatory tools used to win the prize.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972;p186">
            <a:extLst>
              <a:ext uri="{FF2B5EF4-FFF2-40B4-BE49-F238E27FC236}">
                <a16:creationId xmlns:a16="http://schemas.microsoft.com/office/drawing/2014/main" id="{112B5409-D649-A64D-2D4F-3B7A36D263A2}"/>
              </a:ext>
            </a:extLst>
          </p:cNvPr>
          <p:cNvSpPr txBox="1"/>
          <p:nvPr/>
        </p:nvSpPr>
        <p:spPr>
          <a:xfrm>
            <a:off x="-133842" y="0"/>
            <a:ext cx="3908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3600" b="1" dirty="0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rPr>
              <a:t>XPRIZE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3600" b="1" dirty="0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rPr>
              <a:t>SPACE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" sz="3600" b="1" dirty="0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rPr>
              <a:t>DEBRIS</a:t>
            </a:r>
            <a:endParaRPr sz="3600" b="1" dirty="0">
              <a:solidFill>
                <a:srgbClr val="F6F6F6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</p:spTree>
    <p:extLst>
      <p:ext uri="{BB962C8B-B14F-4D97-AF65-F5344CB8AC3E}">
        <p14:creationId xmlns:p14="http://schemas.microsoft.com/office/powerpoint/2010/main" val="3428658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E22A28-F812-499E-7BE5-681F5C27DD88}"/>
              </a:ext>
            </a:extLst>
          </p:cNvPr>
          <p:cNvSpPr txBox="1"/>
          <p:nvPr/>
        </p:nvSpPr>
        <p:spPr>
          <a:xfrm>
            <a:off x="1291855" y="3859619"/>
            <a:ext cx="656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“If we keep doing what we’ve done, we’ll keep getting what we’ve got.”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9FB39-9EF7-B935-436A-F1C6D0B041C4}"/>
              </a:ext>
            </a:extLst>
          </p:cNvPr>
          <p:cNvSpPr txBox="1"/>
          <p:nvPr/>
        </p:nvSpPr>
        <p:spPr>
          <a:xfrm>
            <a:off x="1291855" y="4405424"/>
            <a:ext cx="6560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Chris.Lewicki@xprize.org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Co-Chair, Space Domain @ XPRIZE</a:t>
            </a:r>
          </a:p>
        </p:txBody>
      </p:sp>
    </p:spTree>
    <p:extLst>
      <p:ext uri="{BB962C8B-B14F-4D97-AF65-F5344CB8AC3E}">
        <p14:creationId xmlns:p14="http://schemas.microsoft.com/office/powerpoint/2010/main" val="15073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77"/>
          <p:cNvSpPr txBox="1"/>
          <p:nvPr/>
        </p:nvSpPr>
        <p:spPr>
          <a:xfrm>
            <a:off x="1150950" y="1616675"/>
            <a:ext cx="6842100" cy="2082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600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lang="en" sz="1600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800" dirty="0">
                <a:solidFill>
                  <a:schemeClr val="accent1"/>
                </a:solidFill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To </a:t>
            </a:r>
            <a:r>
              <a:rPr lang="en" sz="2800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Incentivize </a:t>
            </a:r>
            <a:r>
              <a:rPr lang="en" sz="2800" dirty="0">
                <a:solidFill>
                  <a:schemeClr val="accent1"/>
                </a:solidFill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and </a:t>
            </a:r>
            <a:r>
              <a:rPr lang="en" sz="2800" b="1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Accelerate </a:t>
            </a:r>
            <a:r>
              <a:rPr lang="en" sz="2800" dirty="0">
                <a:solidFill>
                  <a:schemeClr val="accent1"/>
                </a:solidFill>
                <a:latin typeface="Helvetica Neue Light"/>
                <a:ea typeface="Helvetica Neue Light"/>
                <a:cs typeface="Arial" panose="020B0604020202020204" pitchFamily="34" charset="0"/>
                <a:sym typeface="Helvetica Neue Light"/>
              </a:rPr>
              <a:t>Radical Breakthroughs Toward an Equitable and  Abundant Future for Humanity.</a:t>
            </a:r>
            <a:r>
              <a:rPr lang="en" sz="3600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 </a:t>
            </a:r>
            <a:endParaRPr sz="3600" dirty="0">
              <a:solidFill>
                <a:schemeClr val="accent1"/>
              </a:solidFill>
              <a:latin typeface="Helvetica Neue Light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842" name="Google Shape;842;p177"/>
          <p:cNvSpPr txBox="1"/>
          <p:nvPr/>
        </p:nvSpPr>
        <p:spPr>
          <a:xfrm>
            <a:off x="2486850" y="652950"/>
            <a:ext cx="41703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2700" marR="0" lvl="0" indent="0" algn="ctr" rtl="0">
              <a:lnSpc>
                <a:spcPct val="1155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800" b="1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OUR PURPOSE</a:t>
            </a:r>
            <a:endParaRPr sz="2800" b="0" i="0" u="none" strike="noStrike" cap="none" dirty="0">
              <a:solidFill>
                <a:srgbClr val="DD00F0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843" name="Google Shape;843;p177"/>
          <p:cNvSpPr txBox="1"/>
          <p:nvPr/>
        </p:nvSpPr>
        <p:spPr>
          <a:xfrm>
            <a:off x="3072000" y="4896600"/>
            <a:ext cx="3000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DD0FF0"/>
                </a:solidFill>
                <a:latin typeface="Syncopate"/>
                <a:ea typeface="Syncopate"/>
                <a:cs typeface="Syncopate"/>
                <a:sym typeface="Syncopate"/>
              </a:rPr>
              <a:t>CONFIDENTIAL AND PROPRIETARY</a:t>
            </a:r>
            <a:endParaRPr sz="1200"/>
          </a:p>
        </p:txBody>
      </p:sp>
      <p:pic>
        <p:nvPicPr>
          <p:cNvPr id="2" name="Google Shape;376;p112">
            <a:extLst>
              <a:ext uri="{FF2B5EF4-FFF2-40B4-BE49-F238E27FC236}">
                <a16:creationId xmlns:a16="http://schemas.microsoft.com/office/drawing/2014/main" id="{DFC91068-4B2A-FF6D-25C3-3E7AB10B6E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4181" y="4089349"/>
            <a:ext cx="5295637" cy="802402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78"/>
          <p:cNvSpPr txBox="1">
            <a:spLocks noGrp="1"/>
          </p:cNvSpPr>
          <p:nvPr>
            <p:ph type="sldNum" idx="4294967295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849" name="Google Shape;849;p17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0724"/>
            <a:ext cx="9144000" cy="516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7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852" name="Google Shape;852;p178"/>
          <p:cNvSpPr txBox="1"/>
          <p:nvPr/>
        </p:nvSpPr>
        <p:spPr>
          <a:xfrm>
            <a:off x="3730550" y="325075"/>
            <a:ext cx="5599500" cy="274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0FF0"/>
              </a:buClr>
              <a:buSzPts val="1400"/>
              <a:buChar char="➤"/>
            </a:pPr>
            <a:r>
              <a:rPr lang="en" sz="21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$10M</a:t>
            </a:r>
            <a:r>
              <a:rPr lang="en" sz="1500" dirty="0">
                <a:solidFill>
                  <a:srgbClr val="FFFFFF"/>
                </a:solidFill>
              </a:rPr>
              <a:t> </a:t>
            </a:r>
            <a:r>
              <a:rPr lang="en" sz="1700" dirty="0">
                <a:solidFill>
                  <a:srgbClr val="FFFFFF"/>
                </a:solidFill>
              </a:rPr>
              <a:t>A</a:t>
            </a:r>
            <a:r>
              <a:rPr lang="en" sz="17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nsari XPRIZE for spaceﬂight, captured the </a:t>
            </a:r>
            <a:r>
              <a:rPr lang="en" sz="1700" b="1" dirty="0">
                <a:solidFill>
                  <a:srgbClr val="DD0F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world’s imagination</a:t>
            </a:r>
            <a:r>
              <a:rPr lang="en" sz="17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launched the commercial space industry.</a:t>
            </a:r>
            <a:endParaRPr sz="17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0FF0"/>
              </a:buClr>
              <a:buSzPts val="1400"/>
              <a:buChar char="➤"/>
            </a:pPr>
            <a:r>
              <a:rPr lang="en" sz="21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$100M</a:t>
            </a:r>
            <a:r>
              <a:rPr lang="en" sz="21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1700" b="1" dirty="0">
                <a:solidFill>
                  <a:srgbClr val="DD0FF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investment</a:t>
            </a:r>
            <a:r>
              <a:rPr lang="en" sz="17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by all 27 teams from 7 countries.</a:t>
            </a:r>
            <a:endParaRPr sz="17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D0FF0"/>
              </a:buClr>
              <a:buSzPts val="1400"/>
              <a:buChar char="➤"/>
            </a:pPr>
            <a:r>
              <a:rPr lang="en" sz="21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$6B </a:t>
            </a:r>
            <a:r>
              <a:rPr lang="en" sz="1700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IPO by Virgin Galactic (the winning team)</a:t>
            </a:r>
            <a:endParaRPr sz="1700" dirty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53" name="Google Shape;853;p178"/>
          <p:cNvSpPr txBox="1"/>
          <p:nvPr/>
        </p:nvSpPr>
        <p:spPr>
          <a:xfrm>
            <a:off x="363975" y="325075"/>
            <a:ext cx="39729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" sz="1500" b="1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OUR FIRST CRAZY idEA</a:t>
            </a:r>
            <a:endParaRPr sz="1500" b="1">
              <a:solidFill>
                <a:srgbClr val="DD0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2300" b="1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How it BEGAN</a:t>
            </a:r>
            <a:endParaRPr sz="1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81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81" name="Google Shape;881;p181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/>
              <a:t>P</a:t>
            </a:r>
            <a:r>
              <a:rPr lang="en" b="0"/>
              <a:t>—</a:t>
            </a: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882" name="Google Shape;882;p181"/>
          <p:cNvSpPr txBox="1"/>
          <p:nvPr/>
        </p:nvSpPr>
        <p:spPr>
          <a:xfrm>
            <a:off x="654025" y="0"/>
            <a:ext cx="2221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1100" b="1" i="0" u="none" strike="noStrike" cap="none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XPRIZE COMPETITIONS</a:t>
            </a:r>
            <a:endParaRPr sz="1100" b="1" i="0" u="none" strike="noStrike" cap="none">
              <a:solidFill>
                <a:srgbClr val="DD0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151515"/>
                </a:solidFill>
                <a:latin typeface="Syncopate"/>
                <a:ea typeface="Syncopate"/>
                <a:cs typeface="Syncopate"/>
                <a:sym typeface="Syncopate"/>
              </a:rPr>
              <a:t>WHY ARE XPRIZE COMPETITIONS SO IMPACTFUL?</a:t>
            </a:r>
            <a:endParaRPr sz="1500" b="1" i="0" u="none" strike="noStrike" cap="none">
              <a:solidFill>
                <a:srgbClr val="151515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883" name="Google Shape;883;p181"/>
          <p:cNvSpPr txBox="1"/>
          <p:nvPr/>
        </p:nvSpPr>
        <p:spPr>
          <a:xfrm>
            <a:off x="3241288" y="0"/>
            <a:ext cx="5479462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Sets an audacious but achievable goal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that aims to overcome challenges deemed impossible.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Defines and addresses a clear problem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through extensive research, a design sprint, and a competition that catalyzes the development of the next breakthroughs to put humanity on the path toward a preferred future state for all.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Democratizes innovation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by encouraging expert and nonexpert participation and multidisciplinary collaboration.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Catalyzes markets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and revitalizes stagnant industries by increasing awareness of market failures and accelerating innovations to address them.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highly leveraged (31X)</a:t>
            </a:r>
            <a:r>
              <a:rPr lang="en" sz="1200" b="0" i="0" u="none" strike="noStrike" cap="none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with competing teams attracting and mobilizing investment capital, partner support, and new members in pursuit of the prize. </a:t>
            </a:r>
            <a:endParaRPr sz="1200" b="0" i="0" u="none" strike="noStrike" cap="none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84" name="Google Shape;884;p18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39" y="1033366"/>
            <a:ext cx="88000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18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39" y="1669731"/>
            <a:ext cx="88000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8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39" y="2501077"/>
            <a:ext cx="88000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8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39" y="3139141"/>
            <a:ext cx="88000" cy="11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181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339" y="3762884"/>
            <a:ext cx="88000" cy="1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86"/>
          <p:cNvSpPr txBox="1">
            <a:spLocks noGrp="1"/>
          </p:cNvSpPr>
          <p:nvPr>
            <p:ph type="sldNum" idx="4294967295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69" name="Google Shape;969;p186"/>
          <p:cNvPicPr preferRelativeResize="0"/>
          <p:nvPr/>
        </p:nvPicPr>
        <p:blipFill rotWithShape="1">
          <a:blip r:embed="rId3">
            <a:alphaModFix amt="79000"/>
          </a:blip>
          <a:srcRect/>
          <a:stretch/>
        </p:blipFill>
        <p:spPr>
          <a:xfrm>
            <a:off x="-40" y="0"/>
            <a:ext cx="914409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50" y="2236475"/>
            <a:ext cx="147150" cy="5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86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72" name="Google Shape;972;p186"/>
          <p:cNvSpPr txBox="1"/>
          <p:nvPr/>
        </p:nvSpPr>
        <p:spPr>
          <a:xfrm>
            <a:off x="2617800" y="0"/>
            <a:ext cx="3908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6F6F6"/>
                </a:solidFill>
                <a:latin typeface="Syncopate"/>
                <a:ea typeface="Syncopate"/>
                <a:cs typeface="Syncopate"/>
                <a:sym typeface="Syncopate"/>
              </a:rPr>
              <a:t>XPRIZE SPACE DEBRIS</a:t>
            </a:r>
            <a:endParaRPr sz="4800" b="1" dirty="0">
              <a:solidFill>
                <a:srgbClr val="F6F6F6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187"/>
          <p:cNvPicPr preferRelativeResize="0"/>
          <p:nvPr/>
        </p:nvPicPr>
        <p:blipFill>
          <a:blip r:embed="rId3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3860"/>
            <a:ext cx="9144000" cy="3699640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noFill/>
          </a:ln>
        </p:spPr>
      </p:pic>
      <p:sp>
        <p:nvSpPr>
          <p:cNvPr id="978" name="Google Shape;978;p187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979" name="Google Shape;979;p187"/>
          <p:cNvGraphicFramePr/>
          <p:nvPr>
            <p:extLst>
              <p:ext uri="{D42A27DB-BD31-4B8C-83A1-F6EECF244321}">
                <p14:modId xmlns:p14="http://schemas.microsoft.com/office/powerpoint/2010/main" val="120977968"/>
              </p:ext>
            </p:extLst>
          </p:nvPr>
        </p:nvGraphicFramePr>
        <p:xfrm>
          <a:off x="3709845" y="1983743"/>
          <a:ext cx="2705024" cy="1853809"/>
        </p:xfrm>
        <a:graphic>
          <a:graphicData uri="http://schemas.openxmlformats.org/drawingml/2006/table">
            <a:tbl>
              <a:tblPr>
                <a:noFill/>
                <a:tableStyleId>{A28BA7A7-A05C-42C5-9093-46D8585BAF8C}</a:tableStyleId>
              </a:tblPr>
              <a:tblGrid>
                <a:gridCol w="2705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2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3600" b="1" dirty="0">
                          <a:solidFill>
                            <a:srgbClr val="DD00F0"/>
                          </a:solidFill>
                          <a:latin typeface="Syncopate"/>
                          <a:ea typeface="Syncopate"/>
                          <a:cs typeface="Syncopate"/>
                          <a:sym typeface="Syncopate"/>
                        </a:rPr>
                        <a:t>144,000</a:t>
                      </a:r>
                      <a:endParaRPr sz="3600" b="1" dirty="0">
                        <a:solidFill>
                          <a:schemeClr val="lt1"/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Collision avoidance maneuvers executed by Starlink in six months 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(Dec 24-May 25)</a:t>
                      </a:r>
                      <a:endParaRPr sz="3600" b="1" dirty="0">
                        <a:solidFill>
                          <a:schemeClr val="bg1">
                            <a:lumMod val="95000"/>
                          </a:schemeClr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</a:txBody>
                  <a:tcPr marL="137150" marR="68575" marT="68575" marB="68575">
                    <a:lnL w="19050" cap="flat" cmpd="sng">
                      <a:solidFill>
                        <a:srgbClr val="DD0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0" name="Google Shape;980;p187"/>
          <p:cNvGraphicFramePr/>
          <p:nvPr>
            <p:extLst>
              <p:ext uri="{D42A27DB-BD31-4B8C-83A1-F6EECF244321}">
                <p14:modId xmlns:p14="http://schemas.microsoft.com/office/powerpoint/2010/main" val="248484321"/>
              </p:ext>
            </p:extLst>
          </p:nvPr>
        </p:nvGraphicFramePr>
        <p:xfrm>
          <a:off x="267286" y="1983743"/>
          <a:ext cx="3245700" cy="1261164"/>
        </p:xfrm>
        <a:graphic>
          <a:graphicData uri="http://schemas.openxmlformats.org/drawingml/2006/table">
            <a:tbl>
              <a:tblPr>
                <a:noFill/>
                <a:tableStyleId>{A28BA7A7-A05C-42C5-9093-46D8585BAF8C}</a:tableStyleId>
              </a:tblPr>
              <a:tblGrid>
                <a:gridCol w="32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9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3600" b="1" dirty="0">
                          <a:solidFill>
                            <a:srgbClr val="DD00F0"/>
                          </a:solidFill>
                          <a:latin typeface="Syncopate"/>
                          <a:ea typeface="Syncopate"/>
                          <a:cs typeface="Syncopate"/>
                          <a:sym typeface="Syncopate"/>
                        </a:rPr>
                        <a:t>1,000,000</a:t>
                      </a:r>
                      <a:endParaRPr sz="3600" b="1" dirty="0">
                        <a:solidFill>
                          <a:srgbClr val="DD00F0"/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Mass in kg of 3500 Starlink V1 satellites currently in orbit</a:t>
                      </a:r>
                      <a:endParaRPr sz="3600" b="1" dirty="0">
                        <a:solidFill>
                          <a:srgbClr val="DD00F0"/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</a:txBody>
                  <a:tcPr marL="137150" marR="68575" marT="68575" marB="68575">
                    <a:lnL w="19050" cap="flat" cmpd="sng">
                      <a:solidFill>
                        <a:srgbClr val="DD0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1" name="Google Shape;981;p187"/>
          <p:cNvGraphicFramePr/>
          <p:nvPr>
            <p:extLst>
              <p:ext uri="{D42A27DB-BD31-4B8C-83A1-F6EECF244321}">
                <p14:modId xmlns:p14="http://schemas.microsoft.com/office/powerpoint/2010/main" val="2263699600"/>
              </p:ext>
            </p:extLst>
          </p:nvPr>
        </p:nvGraphicFramePr>
        <p:xfrm>
          <a:off x="6682155" y="1954931"/>
          <a:ext cx="2194559" cy="1851100"/>
        </p:xfrm>
        <a:graphic>
          <a:graphicData uri="http://schemas.openxmlformats.org/drawingml/2006/table">
            <a:tbl>
              <a:tblPr>
                <a:noFill/>
                <a:tableStyleId>{A28BA7A7-A05C-42C5-9093-46D8585BAF8C}</a:tableStyleId>
              </a:tblPr>
              <a:tblGrid>
                <a:gridCol w="2194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51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-US" sz="3600" b="1" dirty="0">
                          <a:solidFill>
                            <a:srgbClr val="DD00F0"/>
                          </a:solidFill>
                          <a:latin typeface="Syncopate"/>
                          <a:ea typeface="Syncopate"/>
                          <a:cs typeface="Syncopate"/>
                          <a:sym typeface="Syncopate"/>
                        </a:rPr>
                        <a:t>0</a:t>
                      </a:r>
                      <a:endParaRPr sz="3600" b="1" dirty="0">
                        <a:solidFill>
                          <a:srgbClr val="DD00F0"/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b="1" dirty="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Commercial removals of space debris</a:t>
                      </a:r>
                      <a:endParaRPr sz="3600" b="1" dirty="0">
                        <a:solidFill>
                          <a:srgbClr val="DD00F0"/>
                        </a:solidFill>
                        <a:latin typeface="Syncopate"/>
                        <a:ea typeface="Syncopate"/>
                        <a:cs typeface="Syncopate"/>
                        <a:sym typeface="Syncopate"/>
                      </a:endParaRPr>
                    </a:p>
                  </a:txBody>
                  <a:tcPr marL="137150" marR="68575" marT="68575" marB="68575">
                    <a:lnL w="19050" cap="flat" cmpd="sng">
                      <a:solidFill>
                        <a:srgbClr val="DD00F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2" name="Google Shape;982;p187"/>
          <p:cNvSpPr txBox="1"/>
          <p:nvPr/>
        </p:nvSpPr>
        <p:spPr>
          <a:xfrm>
            <a:off x="885150" y="617462"/>
            <a:ext cx="7373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AN URGENT GLOBAL </a:t>
            </a:r>
            <a:r>
              <a:rPr lang="en" sz="2700" b="1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RISK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88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88" name="Google Shape;988;p188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P—</a:t>
            </a:r>
            <a:fld id="{00000000-1234-1234-1234-123412341234}" type="slidenum">
              <a:rPr lang="en">
                <a:solidFill>
                  <a:schemeClr val="dk1"/>
                </a:solidFill>
              </a:rPr>
              <a:t>7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989" name="Google Shape;989;p188"/>
          <p:cNvSpPr txBox="1">
            <a:spLocks noGrp="1"/>
          </p:cNvSpPr>
          <p:nvPr>
            <p:ph type="title"/>
          </p:nvPr>
        </p:nvSpPr>
        <p:spPr>
          <a:xfrm>
            <a:off x="598048" y="-5632"/>
            <a:ext cx="4219937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 sz="2700" b="1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WHY AN </a:t>
            </a:r>
            <a:r>
              <a:rPr lang="en" sz="2700" b="1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XPRIZE </a:t>
            </a:r>
            <a:r>
              <a:rPr lang="en" sz="2700" b="1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IS NEEDED</a:t>
            </a:r>
            <a:endParaRPr sz="2700" b="1" dirty="0">
              <a:solidFill>
                <a:schemeClr val="lt1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endParaRPr lang="en-US" sz="2700" b="1" dirty="0">
              <a:solidFill>
                <a:schemeClr val="lt1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4000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Market</a:t>
            </a:r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Incentive</a:t>
            </a:r>
          </a:p>
          <a:p>
            <a:pPr marL="4000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Customers at Current Costs</a:t>
            </a:r>
          </a:p>
          <a:p>
            <a:pPr marL="4000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Political and Regulatory Ambiguity</a:t>
            </a:r>
          </a:p>
          <a:p>
            <a:pPr marL="4000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Environmentally Urgent</a:t>
            </a:r>
          </a:p>
          <a:p>
            <a:pPr marL="4000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lt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Technically Audacious</a:t>
            </a:r>
          </a:p>
        </p:txBody>
      </p:sp>
      <p:pic>
        <p:nvPicPr>
          <p:cNvPr id="990" name="Google Shape;990;p188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6650" y="602200"/>
            <a:ext cx="3939302" cy="393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188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1" t="-128"/>
          <a:stretch/>
        </p:blipFill>
        <p:spPr>
          <a:xfrm>
            <a:off x="4531866" y="363593"/>
            <a:ext cx="4219937" cy="44050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A5FA4-40BB-62E1-E60B-6C4F68D34DDD}"/>
              </a:ext>
            </a:extLst>
          </p:cNvPr>
          <p:cNvSpPr txBox="1"/>
          <p:nvPr/>
        </p:nvSpPr>
        <p:spPr>
          <a:xfrm>
            <a:off x="598048" y="44721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Rate-limiting to space development</a:t>
            </a:r>
            <a:endParaRPr lang="en-US" sz="1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189"/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738409"/>
            <a:ext cx="9144000" cy="4405092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18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96" name="Google Shape;996;p189"/>
          <p:cNvSpPr txBox="1">
            <a:spLocks noGrp="1"/>
          </p:cNvSpPr>
          <p:nvPr>
            <p:ph type="sldNum" idx="4294967295"/>
          </p:nvPr>
        </p:nvSpPr>
        <p:spPr>
          <a:xfrm rot="5400000">
            <a:off x="8596313" y="2417763"/>
            <a:ext cx="547687" cy="3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997" name="Google Shape;997;p189"/>
          <p:cNvSpPr txBox="1"/>
          <p:nvPr/>
        </p:nvSpPr>
        <p:spPr>
          <a:xfrm>
            <a:off x="365557" y="0"/>
            <a:ext cx="8345692" cy="5063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Clr>
                <a:srgbClr val="DD0FF0"/>
              </a:buClr>
              <a:buSzPts val="1800"/>
            </a:pPr>
            <a:r>
              <a:rPr lang="en" sz="2400" b="1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Winner of the </a:t>
            </a:r>
            <a:r>
              <a:rPr lang="en" sz="2400" b="1" i="0" u="none" strike="noStrike" cap="none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$20M </a:t>
            </a:r>
            <a:r>
              <a:rPr lang="en" sz="2400" b="1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Grand Prize will:</a:t>
            </a:r>
          </a:p>
          <a:p>
            <a:pPr marL="114300">
              <a:lnSpc>
                <a:spcPct val="90000"/>
              </a:lnSpc>
              <a:spcBef>
                <a:spcPts val="1000"/>
              </a:spcBef>
              <a:spcAft>
                <a:spcPts val="2000"/>
              </a:spcAft>
              <a:buClr>
                <a:srgbClr val="DD0FF0"/>
              </a:buClr>
              <a:buSzPts val="1800"/>
            </a:pPr>
            <a:endParaRPr lang="en" sz="2400" b="0" i="0" u="none" strike="noStrike" cap="none" dirty="0">
              <a:solidFill>
                <a:srgbClr val="F6F6F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DD0FF0"/>
              </a:buClr>
              <a:buSzPts val="1800"/>
              <a:buFont typeface="Syncopate"/>
              <a:buChar char="❱"/>
            </a:pPr>
            <a:r>
              <a:rPr lang="en" sz="2400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 the first to remove </a:t>
            </a:r>
            <a:r>
              <a:rPr lang="en" sz="2400" b="0" i="0" u="none" strike="noStrike" cap="none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regulator-approved debris</a:t>
            </a:r>
            <a:r>
              <a:rPr lang="en" sz="2400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objects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DD0FF0"/>
              </a:buClr>
              <a:buSzPts val="1800"/>
              <a:buFont typeface="Syncopate"/>
              <a:buChar char="❱"/>
            </a:pPr>
            <a:r>
              <a:rPr lang="en" sz="2400" b="0" i="0" u="none" strike="noStrike" cap="none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200kg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or larger </a:t>
            </a: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DD0FF0"/>
              </a:buClr>
              <a:buSzPts val="1800"/>
              <a:buFont typeface="Syncopate"/>
              <a:buChar char="❱"/>
            </a:pPr>
            <a:r>
              <a:rPr lang="en" sz="2400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ithin </a:t>
            </a:r>
            <a:r>
              <a:rPr lang="en" sz="2400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</a:t>
            </a:r>
            <a:r>
              <a:rPr lang="en" sz="2400" b="0" i="0" u="none" strike="noStrike" cap="none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year </a:t>
            </a:r>
            <a:r>
              <a:rPr lang="en" sz="2400" b="0" i="0" u="none" strike="noStrike" cap="none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of first launch to orbit</a:t>
            </a:r>
            <a:endParaRPr lang="en" sz="2400" dirty="0">
              <a:solidFill>
                <a:srgbClr val="F6F6F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indent="-342900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Clr>
                <a:srgbClr val="DD0FF0"/>
              </a:buClr>
              <a:buSzPts val="1800"/>
              <a:buFont typeface="Syncopate"/>
              <a:buChar char="❱"/>
            </a:pPr>
            <a:r>
              <a:rPr lang="en" sz="2400" dirty="0">
                <a:solidFill>
                  <a:srgbClr val="F6F6F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Creating </a:t>
            </a:r>
            <a:r>
              <a:rPr lang="en" sz="2400" u="sng" dirty="0">
                <a:solidFill>
                  <a:srgbClr val="DD00F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0 new debris</a:t>
            </a:r>
            <a:endParaRPr lang="en" sz="2400" b="0" i="0" u="none" strike="noStrike" cap="none" dirty="0">
              <a:solidFill>
                <a:srgbClr val="F6F6F6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67BEE3-EABE-D873-49F2-9858C8707E96}"/>
              </a:ext>
            </a:extLst>
          </p:cNvPr>
          <p:cNvSpPr txBox="1"/>
          <p:nvPr/>
        </p:nvSpPr>
        <p:spPr>
          <a:xfrm>
            <a:off x="186744" y="256867"/>
            <a:ext cx="62624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WHAT IS THE </a:t>
            </a:r>
            <a:r>
              <a:rPr lang="en-US" sz="1800" b="1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SPACE DEBRIS </a:t>
            </a:r>
            <a:r>
              <a:rPr lang="en-US" sz="1800" b="1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XPRIZE</a:t>
            </a:r>
            <a:r>
              <a:rPr lang="en-US" sz="1800" b="1" i="0" u="none" strike="noStrike" cap="none" dirty="0">
                <a:solidFill>
                  <a:schemeClr val="lt1"/>
                </a:solidFill>
                <a:latin typeface="Syncopate"/>
                <a:ea typeface="Syncopate"/>
                <a:cs typeface="Syncopate"/>
                <a:sym typeface="Syncopate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90"/>
          <p:cNvSpPr txBox="1"/>
          <p:nvPr/>
        </p:nvSpPr>
        <p:spPr>
          <a:xfrm>
            <a:off x="6552675" y="3799875"/>
            <a:ext cx="17421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latin typeface="Syncopate"/>
                <a:ea typeface="Syncopate"/>
                <a:cs typeface="Syncopate"/>
                <a:sym typeface="Syncopate"/>
              </a:rPr>
              <a:t>FINAL ROUND</a:t>
            </a:r>
            <a:endParaRPr sz="1500" b="1" dirty="0"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Solution Demonstration In Earth Orbit</a:t>
            </a:r>
            <a:endParaRPr sz="11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05" name="Google Shape;1005;p190"/>
          <p:cNvSpPr txBox="1"/>
          <p:nvPr/>
        </p:nvSpPr>
        <p:spPr>
          <a:xfrm>
            <a:off x="3750100" y="3799875"/>
            <a:ext cx="18567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rPr>
              <a:t>SEMI-FINAL ROUND</a:t>
            </a:r>
            <a:endParaRPr sz="1500" b="1"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latin typeface="Helvetica Neue Light"/>
                <a:ea typeface="Helvetica Neue Light"/>
                <a:cs typeface="Helvetica Neue Light"/>
                <a:sym typeface="Helvetica Neue Light"/>
              </a:rPr>
              <a:t>Lab-Based Performance Testing Criteria</a:t>
            </a:r>
            <a:endParaRPr sz="11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06" name="Google Shape;1006;p190"/>
          <p:cNvSpPr txBox="1">
            <a:spLocks noGrp="1"/>
          </p:cNvSpPr>
          <p:nvPr>
            <p:ph type="sldNum" idx="1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007" name="Google Shape;1007;p190"/>
          <p:cNvSpPr txBox="1">
            <a:spLocks noGrp="1"/>
          </p:cNvSpPr>
          <p:nvPr>
            <p:ph type="sldNum" idx="2"/>
          </p:nvPr>
        </p:nvSpPr>
        <p:spPr>
          <a:xfrm rot="5400000">
            <a:off x="8600514" y="2417550"/>
            <a:ext cx="548700" cy="3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P—</a:t>
            </a: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008" name="Google Shape;1008;p190"/>
          <p:cNvSpPr txBox="1"/>
          <p:nvPr/>
        </p:nvSpPr>
        <p:spPr>
          <a:xfrm>
            <a:off x="1931500" y="306925"/>
            <a:ext cx="549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 b="1" dirty="0">
                <a:solidFill>
                  <a:srgbClr val="DD00F0"/>
                </a:solidFill>
                <a:latin typeface="Syncopate"/>
                <a:ea typeface="Syncopate"/>
                <a:cs typeface="Syncopate"/>
                <a:sym typeface="Syncopate"/>
              </a:rPr>
              <a:t>SPACE DEBRIS</a:t>
            </a:r>
            <a:endParaRPr sz="600" b="1" dirty="0">
              <a:solidFill>
                <a:srgbClr val="DD00F0"/>
              </a:solidFill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100" b="1" cap="all" dirty="0">
                <a:latin typeface="Syncopate"/>
                <a:ea typeface="Syncopate"/>
                <a:cs typeface="Syncopate"/>
                <a:sym typeface="Syncopate"/>
              </a:rPr>
              <a:t>THE COMPETITION</a:t>
            </a:r>
            <a:endParaRPr sz="2100" cap="all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09" name="Google Shape;1009;p190"/>
          <p:cNvSpPr txBox="1"/>
          <p:nvPr/>
        </p:nvSpPr>
        <p:spPr>
          <a:xfrm>
            <a:off x="780225" y="3799875"/>
            <a:ext cx="20097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Syncopate"/>
                <a:ea typeface="Syncopate"/>
                <a:cs typeface="Syncopate"/>
                <a:sym typeface="Syncopate"/>
              </a:rPr>
              <a:t>QUALIFYING ROUND</a:t>
            </a:r>
            <a:endParaRPr sz="1500" b="1">
              <a:latin typeface="Syncopate"/>
              <a:ea typeface="Syncopate"/>
              <a:cs typeface="Syncopate"/>
              <a:sym typeface="Syncopate"/>
            </a:endParaRPr>
          </a:p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100">
                <a:latin typeface="Helvetica Neue Light"/>
                <a:ea typeface="Helvetica Neue Light"/>
                <a:cs typeface="Helvetica Neue Light"/>
                <a:sym typeface="Helvetica Neue Light"/>
              </a:rPr>
              <a:t>Technical Concept Review</a:t>
            </a:r>
            <a:endParaRPr sz="11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10" name="Google Shape;1010;p19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875" y="1053150"/>
            <a:ext cx="1741951" cy="267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9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174" y="1078025"/>
            <a:ext cx="1742100" cy="26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190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675" y="1019075"/>
            <a:ext cx="1741949" cy="26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XPRIZ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rast">
  <a:themeElements>
    <a:clrScheme name="Scheme2">
      <a:dk1>
        <a:srgbClr val="FFFFFF"/>
      </a:dk1>
      <a:lt1>
        <a:srgbClr val="161616"/>
      </a:lt1>
      <a:dk2>
        <a:srgbClr val="000000"/>
      </a:dk2>
      <a:lt2>
        <a:srgbClr val="000000"/>
      </a:lt2>
      <a:accent1>
        <a:srgbClr val="FFFFFF"/>
      </a:accent1>
      <a:accent2>
        <a:srgbClr val="787878"/>
      </a:accent2>
      <a:accent3>
        <a:srgbClr val="DC00F0"/>
      </a:accent3>
      <a:accent4>
        <a:srgbClr val="F59BFF"/>
      </a:accent4>
      <a:accent5>
        <a:srgbClr val="72286F"/>
      </a:accent5>
      <a:accent6>
        <a:srgbClr val="C0C0C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XPRIZ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883</Words>
  <Application>Microsoft Macintosh PowerPoint</Application>
  <PresentationFormat>On-screen Show (16:9)</PresentationFormat>
  <Paragraphs>124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Helvetica Neue</vt:lpstr>
      <vt:lpstr>Poppins</vt:lpstr>
      <vt:lpstr>Helvetica Neue Light</vt:lpstr>
      <vt:lpstr>Arial</vt:lpstr>
      <vt:lpstr>Syncopate</vt:lpstr>
      <vt:lpstr>Georgia</vt:lpstr>
      <vt:lpstr>Roboto</vt:lpstr>
      <vt:lpstr>Calibri</vt:lpstr>
      <vt:lpstr>Quattrocento Sans</vt:lpstr>
      <vt:lpstr>Montserrat</vt:lpstr>
      <vt:lpstr>XPRIZE</vt:lpstr>
      <vt:lpstr>Simple Light</vt:lpstr>
      <vt:lpstr>Contrast</vt:lpstr>
      <vt:lpstr>XPRIZE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AN XPRIZE IS NEEDED  No Market Incentive No Customers at Current Costs Political and Regulatory Ambiguity Environmentally Urgent Technically Audacious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Chris Lewicki</cp:lastModifiedBy>
  <cp:revision>43</cp:revision>
  <dcterms:modified xsi:type="dcterms:W3CDTF">2025-10-05T22:55:59Z</dcterms:modified>
</cp:coreProperties>
</file>