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</p:sldIdLst>
  <p:sldSz cx="18288000" cy="10287000"/>
  <p:notesSz cx="6858000" cy="9144000"/>
  <p:embeddedFontLst>
    <p:embeddedFont>
      <p:font typeface="MrEavesXLModOT-Bold" panose="020B0604020202020204" charset="0"/>
      <p:regular r:id="rId15"/>
    </p:embeddedFont>
    <p:embeddedFont>
      <p:font typeface="MrEavesXLModOT-Book" panose="020B0604020202020204" charset="0"/>
      <p:regular r:id="rId16"/>
    </p:embeddedFont>
    <p:embeddedFont>
      <p:font typeface="MrEavesXLModOT-Heavy" panose="020B0604020202020204" charset="0"/>
      <p:regular r:id="rId17"/>
    </p:embeddedFont>
    <p:embeddedFont>
      <p:font typeface="Proxima Nova" panose="020B0604020202020204" charset="0"/>
      <p:regular r:id="rId18"/>
    </p:embeddedFont>
    <p:embeddedFont>
      <p:font typeface="Proxima Nova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" y="1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 lunar traffic increases, so does the risk: of conjunction, of lost investment, and of missed science. Today’s demo shows exactly how the Ledger addresses these, with simplicity and immediacy for every early adopter.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But coordination isn’t only about avoiding risk, it’s about multiplying value. Here, mission operators can flag if they’re interested in rideshare, payload hosting, or data sharing during registration.</a:t>
            </a:r>
          </a:p>
          <a:p>
            <a:endParaRPr lang="en-US"/>
          </a:p>
          <a:p>
            <a:r>
              <a:rPr lang="en-US"/>
              <a:t>Already, our first cohort is using this to spark collaborative discussions and expand what each mission can achieve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But coordination isn’t only about avoiding risk, it’s about multiplying value. Here, mission operators can flag if they’re interested in rideshare, payload hosting, or data sharing during registration.</a:t>
            </a:r>
          </a:p>
          <a:p>
            <a:endParaRPr lang="en-US"/>
          </a:p>
          <a:p>
            <a:r>
              <a:rPr lang="en-US"/>
              <a:t>Already, our first cohort is using this to spark collaborative discussions and expand what each mission can achieve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Now imagine another operator, XXXX, submits a mission in a potentially overlapping area and timeframe. While full automation is coming, right now our admin team carefully reviews every entry.</a:t>
            </a:r>
          </a:p>
          <a:p>
            <a:endParaRPr lang="en-US"/>
          </a:p>
          <a:p>
            <a:r>
              <a:rPr lang="en-US"/>
              <a:t>This is human-driven, not automated, so early users get rapid, personal outreach from our team. It’s safe, it’s traceable, and it’s a conversation starter. And your feedback shapes how we automate next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Now imagine another operator, XXXX, submits a mission in a potentially overlapping area and timeframe. While full automation is coming, right now our admin team carefully reviews every entry.</a:t>
            </a:r>
          </a:p>
          <a:p>
            <a:endParaRPr lang="en-US"/>
          </a:p>
          <a:p>
            <a:r>
              <a:rPr lang="en-US"/>
              <a:t>This is human-driven, not automated, so early users get rapid, personal outreach from our team. It’s safe, it’s traceable, and it’s a conversation starter. And your feedback shapes how we automate next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But coordination isn’t only about avoiding risk, it’s about multiplying value. Here, mission operators can flag if they’re interested in rideshare, payload hosting, or data sharing during registration.</a:t>
            </a:r>
          </a:p>
          <a:p>
            <a:endParaRPr lang="en-US"/>
          </a:p>
          <a:p>
            <a:r>
              <a:rPr lang="en-US"/>
              <a:t>Already, our first cohort is using this to spark collaborative discussions and expand what each mission can achieve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But coordination isn’t only about avoiding risk, it’s about multiplying value. Here, mission operators can flag if they’re interested in rideshare, payload hosting, or data sharing during registration.</a:t>
            </a:r>
          </a:p>
          <a:p>
            <a:endParaRPr lang="en-US"/>
          </a:p>
          <a:p>
            <a:r>
              <a:rPr lang="en-US"/>
              <a:t>Already, our first cohort is using this to spark collaborative discussions and expand what each mission can achieve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454" y="-701746"/>
            <a:ext cx="18896909" cy="18919704"/>
          </a:xfrm>
          <a:custGeom>
            <a:avLst/>
            <a:gdLst/>
            <a:ahLst/>
            <a:cxnLst/>
            <a:rect l="l" t="t" r="r" b="b"/>
            <a:pathLst>
              <a:path w="18896909" h="18919704">
                <a:moveTo>
                  <a:pt x="0" y="0"/>
                </a:moveTo>
                <a:lnTo>
                  <a:pt x="18896908" y="0"/>
                </a:lnTo>
                <a:lnTo>
                  <a:pt x="18896908" y="18919703"/>
                </a:lnTo>
                <a:lnTo>
                  <a:pt x="0" y="18919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766033" y="1960721"/>
            <a:ext cx="11024875" cy="508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5"/>
              </a:lnSpc>
            </a:pPr>
            <a:r>
              <a:rPr lang="en-US" sz="5937">
                <a:solidFill>
                  <a:srgbClr val="FAFAF9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WELCOME</a:t>
            </a:r>
          </a:p>
          <a:p>
            <a:pPr algn="ctr">
              <a:lnSpc>
                <a:spcPts val="4719"/>
              </a:lnSpc>
            </a:pPr>
            <a:endParaRPr lang="en-US" sz="5937">
              <a:solidFill>
                <a:srgbClr val="FAFAF9"/>
              </a:solidFill>
              <a:latin typeface="MrEavesXLModOT-Bold"/>
              <a:ea typeface="MrEavesXLModOT-Bold"/>
              <a:cs typeface="MrEavesXLModOT-Bold"/>
              <a:sym typeface="MrEavesXLModOT-Bold"/>
            </a:endParaRPr>
          </a:p>
          <a:p>
            <a:pPr algn="ctr">
              <a:lnSpc>
                <a:spcPts val="9086"/>
              </a:lnSpc>
            </a:pPr>
            <a:r>
              <a:rPr lang="en-US" sz="8737">
                <a:solidFill>
                  <a:srgbClr val="FAFAF9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THE LUNAR LEDGER:</a:t>
            </a:r>
          </a:p>
          <a:p>
            <a:pPr algn="ctr">
              <a:lnSpc>
                <a:spcPts val="1079"/>
              </a:lnSpc>
            </a:pPr>
            <a:endParaRPr lang="en-US" sz="8737">
              <a:solidFill>
                <a:srgbClr val="FAFAF9"/>
              </a:solidFill>
              <a:latin typeface="MrEavesXLModOT-Bold"/>
              <a:ea typeface="MrEavesXLModOT-Bold"/>
              <a:cs typeface="MrEavesXLModOT-Bold"/>
              <a:sym typeface="MrEavesXLModOT-Bold"/>
            </a:endParaRPr>
          </a:p>
          <a:p>
            <a:pPr algn="ctr">
              <a:lnSpc>
                <a:spcPts val="9086"/>
              </a:lnSpc>
            </a:pPr>
            <a:r>
              <a:rPr lang="en-US" sz="8737">
                <a:solidFill>
                  <a:srgbClr val="99DCF1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 Building Transparency for Lunar Operations</a:t>
            </a:r>
          </a:p>
        </p:txBody>
      </p:sp>
      <p:sp>
        <p:nvSpPr>
          <p:cNvPr id="4" name="Freeform 4"/>
          <p:cNvSpPr/>
          <p:nvPr/>
        </p:nvSpPr>
        <p:spPr>
          <a:xfrm>
            <a:off x="6240736" y="7276614"/>
            <a:ext cx="6075469" cy="1595083"/>
          </a:xfrm>
          <a:custGeom>
            <a:avLst/>
            <a:gdLst/>
            <a:ahLst/>
            <a:cxnLst/>
            <a:rect l="l" t="t" r="r" b="b"/>
            <a:pathLst>
              <a:path w="6075469" h="1595083">
                <a:moveTo>
                  <a:pt x="0" y="0"/>
                </a:moveTo>
                <a:lnTo>
                  <a:pt x="6075469" y="0"/>
                </a:lnTo>
                <a:lnTo>
                  <a:pt x="6075469" y="1595083"/>
                </a:lnTo>
                <a:lnTo>
                  <a:pt x="0" y="1595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168" y="228637"/>
            <a:ext cx="7259621" cy="4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spc="233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LUNAR LEDGER TECH DEMO: SEARCH AND FILTER</a:t>
            </a:r>
          </a:p>
        </p:txBody>
      </p:sp>
      <p:sp>
        <p:nvSpPr>
          <p:cNvPr id="3" name="AutoShape 3"/>
          <p:cNvSpPr/>
          <p:nvPr/>
        </p:nvSpPr>
        <p:spPr>
          <a:xfrm>
            <a:off x="242168" y="647311"/>
            <a:ext cx="7183310" cy="0"/>
          </a:xfrm>
          <a:prstGeom prst="line">
            <a:avLst/>
          </a:prstGeom>
          <a:ln w="9525" cap="flat">
            <a:solidFill>
              <a:srgbClr val="F6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865540" y="1380386"/>
            <a:ext cx="14483592" cy="8083520"/>
          </a:xfrm>
          <a:custGeom>
            <a:avLst/>
            <a:gdLst/>
            <a:ahLst/>
            <a:cxnLst/>
            <a:rect l="l" t="t" r="r" b="b"/>
            <a:pathLst>
              <a:path w="14483592" h="8083520">
                <a:moveTo>
                  <a:pt x="0" y="0"/>
                </a:moveTo>
                <a:lnTo>
                  <a:pt x="14483592" y="0"/>
                </a:lnTo>
                <a:lnTo>
                  <a:pt x="14483592" y="8083521"/>
                </a:lnTo>
                <a:lnTo>
                  <a:pt x="0" y="8083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5" r="-506" b="-18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4278464" y="3266606"/>
            <a:ext cx="3618454" cy="867907"/>
            <a:chOff x="0" y="0"/>
            <a:chExt cx="953008" cy="2285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3008" cy="228584"/>
            </a:xfrm>
            <a:custGeom>
              <a:avLst/>
              <a:gdLst/>
              <a:ahLst/>
              <a:cxnLst/>
              <a:rect l="l" t="t" r="r" b="b"/>
              <a:pathLst>
                <a:path w="953008" h="228584">
                  <a:moveTo>
                    <a:pt x="0" y="0"/>
                  </a:moveTo>
                  <a:lnTo>
                    <a:pt x="953008" y="0"/>
                  </a:lnTo>
                  <a:lnTo>
                    <a:pt x="953008" y="228584"/>
                  </a:lnTo>
                  <a:lnTo>
                    <a:pt x="0" y="2285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9DCF1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953008" cy="304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3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7896918" y="3700560"/>
            <a:ext cx="1004192" cy="0"/>
          </a:xfrm>
          <a:prstGeom prst="line">
            <a:avLst/>
          </a:prstGeom>
          <a:ln w="47625" cap="flat">
            <a:solidFill>
              <a:srgbClr val="99DCF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8901110" y="3436276"/>
            <a:ext cx="7081382" cy="442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3" spc="243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INDICATE  PAYLOAD SPACE OR DATA SHARING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168" y="228637"/>
            <a:ext cx="7919572" cy="4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spc="233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LUNAR LEDGER TECH DEMO: ADD NEW MISSION</a:t>
            </a:r>
          </a:p>
        </p:txBody>
      </p:sp>
      <p:sp>
        <p:nvSpPr>
          <p:cNvPr id="3" name="AutoShape 3"/>
          <p:cNvSpPr/>
          <p:nvPr/>
        </p:nvSpPr>
        <p:spPr>
          <a:xfrm>
            <a:off x="242168" y="647311"/>
            <a:ext cx="7086169" cy="0"/>
          </a:xfrm>
          <a:prstGeom prst="line">
            <a:avLst/>
          </a:prstGeom>
          <a:ln w="9525" cap="flat">
            <a:solidFill>
              <a:srgbClr val="F6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865540" y="1380386"/>
            <a:ext cx="14344272" cy="8083520"/>
          </a:xfrm>
          <a:custGeom>
            <a:avLst/>
            <a:gdLst/>
            <a:ahLst/>
            <a:cxnLst/>
            <a:rect l="l" t="t" r="r" b="b"/>
            <a:pathLst>
              <a:path w="14344272" h="8083520">
                <a:moveTo>
                  <a:pt x="0" y="0"/>
                </a:moveTo>
                <a:lnTo>
                  <a:pt x="14344272" y="0"/>
                </a:lnTo>
                <a:lnTo>
                  <a:pt x="14344272" y="8083521"/>
                </a:lnTo>
                <a:lnTo>
                  <a:pt x="0" y="8083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7" b="-101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168" y="228637"/>
            <a:ext cx="7215624" cy="4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spc="233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LUNAR LEDGER TECH DEMO: BUILD THE FUTURE</a:t>
            </a:r>
          </a:p>
        </p:txBody>
      </p:sp>
      <p:sp>
        <p:nvSpPr>
          <p:cNvPr id="3" name="AutoShape 3"/>
          <p:cNvSpPr/>
          <p:nvPr/>
        </p:nvSpPr>
        <p:spPr>
          <a:xfrm>
            <a:off x="242168" y="647311"/>
            <a:ext cx="7116387" cy="0"/>
          </a:xfrm>
          <a:prstGeom prst="line">
            <a:avLst/>
          </a:prstGeom>
          <a:ln w="9525" cap="flat">
            <a:solidFill>
              <a:srgbClr val="F6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993284" y="1409717"/>
            <a:ext cx="14301433" cy="8083520"/>
          </a:xfrm>
          <a:custGeom>
            <a:avLst/>
            <a:gdLst/>
            <a:ahLst/>
            <a:cxnLst/>
            <a:rect l="l" t="t" r="r" b="b"/>
            <a:pathLst>
              <a:path w="14301433" h="8083520">
                <a:moveTo>
                  <a:pt x="0" y="0"/>
                </a:moveTo>
                <a:lnTo>
                  <a:pt x="14301432" y="0"/>
                </a:lnTo>
                <a:lnTo>
                  <a:pt x="14301432" y="8083521"/>
                </a:lnTo>
                <a:lnTo>
                  <a:pt x="0" y="8083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28" b="-152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572" y="315194"/>
            <a:ext cx="6542447" cy="9656612"/>
            <a:chOff x="0" y="0"/>
            <a:chExt cx="1469746" cy="21693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9746" cy="2169336"/>
            </a:xfrm>
            <a:custGeom>
              <a:avLst/>
              <a:gdLst/>
              <a:ahLst/>
              <a:cxnLst/>
              <a:rect l="l" t="t" r="r" b="b"/>
              <a:pathLst>
                <a:path w="1469746" h="2169336">
                  <a:moveTo>
                    <a:pt x="0" y="0"/>
                  </a:moveTo>
                  <a:lnTo>
                    <a:pt x="1469746" y="0"/>
                  </a:lnTo>
                  <a:lnTo>
                    <a:pt x="1469746" y="2169336"/>
                  </a:lnTo>
                  <a:lnTo>
                    <a:pt x="0" y="2169336"/>
                  </a:lnTo>
                  <a:close/>
                </a:path>
              </a:pathLst>
            </a:custGeom>
            <a:solidFill>
              <a:srgbClr val="3335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469746" cy="22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499"/>
                </a:lnSpc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7135655" y="2364087"/>
            <a:ext cx="10680275" cy="68942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135655" y="993417"/>
            <a:ext cx="10680275" cy="11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32"/>
              </a:lnSpc>
            </a:pPr>
            <a:r>
              <a:rPr lang="en-US" sz="4302">
                <a:solidFill>
                  <a:srgbClr val="000000"/>
                </a:solidFill>
                <a:latin typeface="MrEavesXLModOT-Book"/>
                <a:ea typeface="MrEavesXLModOT-Book"/>
                <a:cs typeface="MrEavesXLModOT-Book"/>
                <a:sym typeface="MrEavesXLModOT-Book"/>
              </a:rPr>
              <a:t>In an increasingly active environment, information sharing is ad-hoc and fragmented.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2828" y="1611367"/>
            <a:ext cx="5052428" cy="7819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</a:pPr>
            <a:r>
              <a:rPr lang="en-US" sz="6602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An open-access database of lunar activities and objects—a single, trusted source of truth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2828" y="907829"/>
            <a:ext cx="2625725" cy="44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9DDCF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The Lunar Ledger</a:t>
            </a:r>
          </a:p>
        </p:txBody>
      </p:sp>
      <p:sp>
        <p:nvSpPr>
          <p:cNvPr id="9" name="Freeform 9"/>
          <p:cNvSpPr/>
          <p:nvPr/>
        </p:nvSpPr>
        <p:spPr>
          <a:xfrm>
            <a:off x="4701458" y="8377487"/>
            <a:ext cx="1360384" cy="880813"/>
          </a:xfrm>
          <a:custGeom>
            <a:avLst/>
            <a:gdLst/>
            <a:ahLst/>
            <a:cxnLst/>
            <a:rect l="l" t="t" r="r" b="b"/>
            <a:pathLst>
              <a:path w="1360384" h="880813">
                <a:moveTo>
                  <a:pt x="0" y="0"/>
                </a:moveTo>
                <a:lnTo>
                  <a:pt x="1360383" y="0"/>
                </a:lnTo>
                <a:lnTo>
                  <a:pt x="1360383" y="880813"/>
                </a:lnTo>
                <a:lnTo>
                  <a:pt x="0" y="88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21100"/>
            <a:ext cx="18896909" cy="18919704"/>
          </a:xfrm>
          <a:custGeom>
            <a:avLst/>
            <a:gdLst/>
            <a:ahLst/>
            <a:cxnLst/>
            <a:rect l="l" t="t" r="r" b="b"/>
            <a:pathLst>
              <a:path w="18896909" h="18919704">
                <a:moveTo>
                  <a:pt x="0" y="0"/>
                </a:moveTo>
                <a:lnTo>
                  <a:pt x="18896909" y="0"/>
                </a:lnTo>
                <a:lnTo>
                  <a:pt x="18896909" y="18919703"/>
                </a:lnTo>
                <a:lnTo>
                  <a:pt x="0" y="1891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39412" y="2710714"/>
            <a:ext cx="8830200" cy="4310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86"/>
              </a:lnSpc>
            </a:pPr>
            <a:r>
              <a:rPr lang="en-US" sz="8604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Global collaboration for lunar transparency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061891" y="2163027"/>
            <a:ext cx="3444875" cy="34448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7F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190500"/>
              <a:ext cx="660400" cy="927100"/>
            </a:xfrm>
            <a:prstGeom prst="rect">
              <a:avLst/>
            </a:prstGeom>
          </p:spPr>
          <p:txBody>
            <a:bodyPr lIns="65928" tIns="65928" rIns="65928" bIns="65928" rtlCol="0" anchor="ctr"/>
            <a:lstStyle/>
            <a:p>
              <a:pPr algn="ctr">
                <a:lnSpc>
                  <a:spcPts val="11062"/>
                </a:lnSpc>
              </a:pPr>
              <a:r>
                <a:rPr lang="en-US" sz="7629">
                  <a:solidFill>
                    <a:srgbClr val="333555"/>
                  </a:solidFill>
                  <a:latin typeface="MrEavesXLModOT-Heavy"/>
                  <a:ea typeface="MrEavesXLModOT-Heavy"/>
                  <a:cs typeface="MrEavesXLModOT-Heavy"/>
                  <a:sym typeface="MrEavesXLModOT-Heavy"/>
                </a:rPr>
                <a:t>250+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320775" y="5827159"/>
            <a:ext cx="4927107" cy="108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7"/>
              </a:lnSpc>
            </a:pPr>
            <a:r>
              <a:rPr lang="en-US" sz="3684" b="1">
                <a:solidFill>
                  <a:srgbClr val="F2F2F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Total stakeholders from six continents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63094" y="7098334"/>
            <a:ext cx="4442469" cy="121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8"/>
              </a:lnSpc>
            </a:pPr>
            <a:r>
              <a:rPr lang="en-US" sz="2506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 government &amp; space agencies,</a:t>
            </a:r>
          </a:p>
          <a:p>
            <a:pPr algn="ctr">
              <a:lnSpc>
                <a:spcPts val="3258"/>
              </a:lnSpc>
            </a:pPr>
            <a:r>
              <a:rPr lang="en-US" sz="2506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commercial actors,</a:t>
            </a:r>
          </a:p>
          <a:p>
            <a:pPr algn="ctr">
              <a:lnSpc>
                <a:spcPts val="3258"/>
              </a:lnSpc>
            </a:pPr>
            <a:r>
              <a:rPr lang="en-US" sz="2506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science &amp; academia</a:t>
            </a:r>
          </a:p>
        </p:txBody>
      </p:sp>
      <p:sp>
        <p:nvSpPr>
          <p:cNvPr id="9" name="Freeform 9"/>
          <p:cNvSpPr/>
          <p:nvPr/>
        </p:nvSpPr>
        <p:spPr>
          <a:xfrm>
            <a:off x="1239412" y="7795323"/>
            <a:ext cx="1904527" cy="1286857"/>
          </a:xfrm>
          <a:custGeom>
            <a:avLst/>
            <a:gdLst/>
            <a:ahLst/>
            <a:cxnLst/>
            <a:rect l="l" t="t" r="r" b="b"/>
            <a:pathLst>
              <a:path w="1904527" h="1286857">
                <a:moveTo>
                  <a:pt x="0" y="0"/>
                </a:moveTo>
                <a:lnTo>
                  <a:pt x="1904528" y="0"/>
                </a:lnTo>
                <a:lnTo>
                  <a:pt x="1904528" y="1286857"/>
                </a:lnTo>
                <a:lnTo>
                  <a:pt x="0" y="1286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5735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168" y="228637"/>
            <a:ext cx="4351142" cy="4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spc="233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BACKED BY LEADING EXPERTS</a:t>
            </a:r>
          </a:p>
        </p:txBody>
      </p:sp>
      <p:sp>
        <p:nvSpPr>
          <p:cNvPr id="3" name="AutoShape 3"/>
          <p:cNvSpPr/>
          <p:nvPr/>
        </p:nvSpPr>
        <p:spPr>
          <a:xfrm>
            <a:off x="242168" y="647311"/>
            <a:ext cx="4322391" cy="0"/>
          </a:xfrm>
          <a:prstGeom prst="line">
            <a:avLst/>
          </a:prstGeom>
          <a:ln w="9525" cap="flat">
            <a:solidFill>
              <a:srgbClr val="F6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1586066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676457" y="1569314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502583" y="1569314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850331" y="1586066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8709" y="1569314"/>
            <a:ext cx="2256924" cy="2256924"/>
          </a:xfrm>
          <a:custGeom>
            <a:avLst/>
            <a:gdLst/>
            <a:ahLst/>
            <a:cxnLst/>
            <a:rect l="l" t="t" r="r" b="b"/>
            <a:pathLst>
              <a:path w="2256924" h="2256924">
                <a:moveTo>
                  <a:pt x="0" y="0"/>
                </a:moveTo>
                <a:lnTo>
                  <a:pt x="2256924" y="0"/>
                </a:lnTo>
                <a:lnTo>
                  <a:pt x="2256924" y="2256924"/>
                </a:lnTo>
                <a:lnTo>
                  <a:pt x="0" y="2256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811887" y="5840014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638013" y="5840014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9464139" y="5840014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2290265" y="5840014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990256" y="5840014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5138083" y="1535811"/>
            <a:ext cx="2290428" cy="2290428"/>
          </a:xfrm>
          <a:custGeom>
            <a:avLst/>
            <a:gdLst/>
            <a:ahLst/>
            <a:cxnLst/>
            <a:rect l="l" t="t" r="r" b="b"/>
            <a:pathLst>
              <a:path w="2290428" h="2290428">
                <a:moveTo>
                  <a:pt x="0" y="0"/>
                </a:moveTo>
                <a:lnTo>
                  <a:pt x="2290428" y="0"/>
                </a:lnTo>
                <a:lnTo>
                  <a:pt x="2290428" y="2290427"/>
                </a:lnTo>
                <a:lnTo>
                  <a:pt x="0" y="2290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921173" y="4951811"/>
            <a:ext cx="488731" cy="326228"/>
          </a:xfrm>
          <a:custGeom>
            <a:avLst/>
            <a:gdLst/>
            <a:ahLst/>
            <a:cxnLst/>
            <a:rect l="l" t="t" r="r" b="b"/>
            <a:pathLst>
              <a:path w="488731" h="326228">
                <a:moveTo>
                  <a:pt x="0" y="0"/>
                </a:moveTo>
                <a:lnTo>
                  <a:pt x="488730" y="0"/>
                </a:lnTo>
                <a:lnTo>
                  <a:pt x="488730" y="326228"/>
                </a:lnTo>
                <a:lnTo>
                  <a:pt x="0" y="3262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4772517" y="4978063"/>
            <a:ext cx="429304" cy="299976"/>
          </a:xfrm>
          <a:custGeom>
            <a:avLst/>
            <a:gdLst/>
            <a:ahLst/>
            <a:cxnLst/>
            <a:rect l="l" t="t" r="r" b="b"/>
            <a:pathLst>
              <a:path w="429304" h="299976">
                <a:moveTo>
                  <a:pt x="0" y="0"/>
                </a:moveTo>
                <a:lnTo>
                  <a:pt x="429304" y="0"/>
                </a:lnTo>
                <a:lnTo>
                  <a:pt x="429304" y="299976"/>
                </a:lnTo>
                <a:lnTo>
                  <a:pt x="0" y="2999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429793" y="4944792"/>
            <a:ext cx="487838" cy="324412"/>
          </a:xfrm>
          <a:custGeom>
            <a:avLst/>
            <a:gdLst/>
            <a:ahLst/>
            <a:cxnLst/>
            <a:rect l="l" t="t" r="r" b="b"/>
            <a:pathLst>
              <a:path w="487838" h="324412">
                <a:moveTo>
                  <a:pt x="0" y="0"/>
                </a:moveTo>
                <a:lnTo>
                  <a:pt x="487837" y="0"/>
                </a:lnTo>
                <a:lnTo>
                  <a:pt x="487837" y="324412"/>
                </a:lnTo>
                <a:lnTo>
                  <a:pt x="0" y="3244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6098322" y="4978063"/>
            <a:ext cx="450246" cy="299976"/>
          </a:xfrm>
          <a:custGeom>
            <a:avLst/>
            <a:gdLst/>
            <a:ahLst/>
            <a:cxnLst/>
            <a:rect l="l" t="t" r="r" b="b"/>
            <a:pathLst>
              <a:path w="450246" h="299976">
                <a:moveTo>
                  <a:pt x="0" y="0"/>
                </a:moveTo>
                <a:lnTo>
                  <a:pt x="450246" y="0"/>
                </a:lnTo>
                <a:lnTo>
                  <a:pt x="450246" y="299976"/>
                </a:lnTo>
                <a:lnTo>
                  <a:pt x="0" y="2999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7535494" y="9252291"/>
            <a:ext cx="478713" cy="275858"/>
          </a:xfrm>
          <a:custGeom>
            <a:avLst/>
            <a:gdLst/>
            <a:ahLst/>
            <a:cxnLst/>
            <a:rect l="l" t="t" r="r" b="b"/>
            <a:pathLst>
              <a:path w="478713" h="275858">
                <a:moveTo>
                  <a:pt x="0" y="0"/>
                </a:moveTo>
                <a:lnTo>
                  <a:pt x="478713" y="0"/>
                </a:lnTo>
                <a:lnTo>
                  <a:pt x="478713" y="275859"/>
                </a:lnTo>
                <a:lnTo>
                  <a:pt x="0" y="27585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0431713" y="9220200"/>
            <a:ext cx="485917" cy="307950"/>
          </a:xfrm>
          <a:custGeom>
            <a:avLst/>
            <a:gdLst/>
            <a:ahLst/>
            <a:cxnLst/>
            <a:rect l="l" t="t" r="r" b="b"/>
            <a:pathLst>
              <a:path w="485917" h="307950">
                <a:moveTo>
                  <a:pt x="0" y="0"/>
                </a:moveTo>
                <a:lnTo>
                  <a:pt x="485917" y="0"/>
                </a:lnTo>
                <a:lnTo>
                  <a:pt x="485917" y="307950"/>
                </a:lnTo>
                <a:lnTo>
                  <a:pt x="0" y="30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734073" y="9268887"/>
            <a:ext cx="429304" cy="299976"/>
          </a:xfrm>
          <a:custGeom>
            <a:avLst/>
            <a:gdLst/>
            <a:ahLst/>
            <a:cxnLst/>
            <a:rect l="l" t="t" r="r" b="b"/>
            <a:pathLst>
              <a:path w="429304" h="299976">
                <a:moveTo>
                  <a:pt x="0" y="0"/>
                </a:moveTo>
                <a:lnTo>
                  <a:pt x="429304" y="0"/>
                </a:lnTo>
                <a:lnTo>
                  <a:pt x="429304" y="299976"/>
                </a:lnTo>
                <a:lnTo>
                  <a:pt x="0" y="2999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912442" y="9268887"/>
            <a:ext cx="429304" cy="299976"/>
          </a:xfrm>
          <a:custGeom>
            <a:avLst/>
            <a:gdLst/>
            <a:ahLst/>
            <a:cxnLst/>
            <a:rect l="l" t="t" r="r" b="b"/>
            <a:pathLst>
              <a:path w="429304" h="299976">
                <a:moveTo>
                  <a:pt x="0" y="0"/>
                </a:moveTo>
                <a:lnTo>
                  <a:pt x="429304" y="0"/>
                </a:lnTo>
                <a:lnTo>
                  <a:pt x="429304" y="299976"/>
                </a:lnTo>
                <a:lnTo>
                  <a:pt x="0" y="2999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15120547" y="5840014"/>
            <a:ext cx="2273676" cy="2273676"/>
          </a:xfrm>
          <a:custGeom>
            <a:avLst/>
            <a:gdLst/>
            <a:ahLst/>
            <a:cxnLst/>
            <a:rect l="l" t="t" r="r" b="b"/>
            <a:pathLst>
              <a:path w="2273676" h="2273676">
                <a:moveTo>
                  <a:pt x="0" y="0"/>
                </a:moveTo>
                <a:lnTo>
                  <a:pt x="2273676" y="0"/>
                </a:lnTo>
                <a:lnTo>
                  <a:pt x="2273676" y="2273676"/>
                </a:lnTo>
                <a:lnTo>
                  <a:pt x="0" y="227367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3501743" y="9252291"/>
            <a:ext cx="478713" cy="275858"/>
          </a:xfrm>
          <a:custGeom>
            <a:avLst/>
            <a:gdLst/>
            <a:ahLst/>
            <a:cxnLst/>
            <a:rect l="l" t="t" r="r" b="b"/>
            <a:pathLst>
              <a:path w="478713" h="275858">
                <a:moveTo>
                  <a:pt x="0" y="0"/>
                </a:moveTo>
                <a:lnTo>
                  <a:pt x="478714" y="0"/>
                </a:lnTo>
                <a:lnTo>
                  <a:pt x="478714" y="275859"/>
                </a:lnTo>
                <a:lnTo>
                  <a:pt x="0" y="27585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6073954" y="9211919"/>
            <a:ext cx="498982" cy="348663"/>
          </a:xfrm>
          <a:custGeom>
            <a:avLst/>
            <a:gdLst/>
            <a:ahLst/>
            <a:cxnLst/>
            <a:rect l="l" t="t" r="r" b="b"/>
            <a:pathLst>
              <a:path w="498982" h="348663">
                <a:moveTo>
                  <a:pt x="0" y="0"/>
                </a:moveTo>
                <a:lnTo>
                  <a:pt x="498982" y="0"/>
                </a:lnTo>
                <a:lnTo>
                  <a:pt x="498982" y="348664"/>
                </a:lnTo>
                <a:lnTo>
                  <a:pt x="0" y="3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2927142" y="4943051"/>
            <a:ext cx="499961" cy="299976"/>
          </a:xfrm>
          <a:custGeom>
            <a:avLst/>
            <a:gdLst/>
            <a:ahLst/>
            <a:cxnLst/>
            <a:rect l="l" t="t" r="r" b="b"/>
            <a:pathLst>
              <a:path w="499961" h="299976">
                <a:moveTo>
                  <a:pt x="0" y="0"/>
                </a:moveTo>
                <a:lnTo>
                  <a:pt x="499961" y="0"/>
                </a:lnTo>
                <a:lnTo>
                  <a:pt x="499961" y="299977"/>
                </a:lnTo>
                <a:lnTo>
                  <a:pt x="0" y="29997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7389975" y="4960646"/>
            <a:ext cx="485917" cy="308557"/>
          </a:xfrm>
          <a:custGeom>
            <a:avLst/>
            <a:gdLst/>
            <a:ahLst/>
            <a:cxnLst/>
            <a:rect l="l" t="t" r="r" b="b"/>
            <a:pathLst>
              <a:path w="485917" h="308557">
                <a:moveTo>
                  <a:pt x="0" y="0"/>
                </a:moveTo>
                <a:lnTo>
                  <a:pt x="485917" y="0"/>
                </a:lnTo>
                <a:lnTo>
                  <a:pt x="485917" y="308558"/>
                </a:lnTo>
                <a:lnTo>
                  <a:pt x="0" y="30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7919724" y="4964937"/>
            <a:ext cx="429304" cy="299976"/>
          </a:xfrm>
          <a:custGeom>
            <a:avLst/>
            <a:gdLst/>
            <a:ahLst/>
            <a:cxnLst/>
            <a:rect l="l" t="t" r="r" b="b"/>
            <a:pathLst>
              <a:path w="429304" h="299976">
                <a:moveTo>
                  <a:pt x="0" y="0"/>
                </a:moveTo>
                <a:lnTo>
                  <a:pt x="429304" y="0"/>
                </a:lnTo>
                <a:lnTo>
                  <a:pt x="429304" y="299976"/>
                </a:lnTo>
                <a:lnTo>
                  <a:pt x="0" y="2999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3465206" y="4943051"/>
            <a:ext cx="429304" cy="299976"/>
          </a:xfrm>
          <a:custGeom>
            <a:avLst/>
            <a:gdLst/>
            <a:ahLst/>
            <a:cxnLst/>
            <a:rect l="l" t="t" r="r" b="b"/>
            <a:pathLst>
              <a:path w="429304" h="299976">
                <a:moveTo>
                  <a:pt x="0" y="0"/>
                </a:moveTo>
                <a:lnTo>
                  <a:pt x="429304" y="0"/>
                </a:lnTo>
                <a:lnTo>
                  <a:pt x="429304" y="299977"/>
                </a:lnTo>
                <a:lnTo>
                  <a:pt x="0" y="2999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2906576" y="9252291"/>
            <a:ext cx="551717" cy="275858"/>
          </a:xfrm>
          <a:custGeom>
            <a:avLst/>
            <a:gdLst/>
            <a:ahLst/>
            <a:cxnLst/>
            <a:rect l="l" t="t" r="r" b="b"/>
            <a:pathLst>
              <a:path w="551717" h="275858">
                <a:moveTo>
                  <a:pt x="0" y="0"/>
                </a:moveTo>
                <a:lnTo>
                  <a:pt x="551717" y="0"/>
                </a:lnTo>
                <a:lnTo>
                  <a:pt x="551717" y="275859"/>
                </a:lnTo>
                <a:lnTo>
                  <a:pt x="0" y="27585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994409" y="3945467"/>
            <a:ext cx="2342257" cy="65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Dr. Ulpia-Elena Botezatu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850331" y="3945467"/>
            <a:ext cx="2342257" cy="65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Dr. Jonathan McDowell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76457" y="3945467"/>
            <a:ext cx="2342257" cy="32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Dr. Berna Akcali Gur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02583" y="3945467"/>
            <a:ext cx="2342257" cy="32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Dr. Guoyu Wang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330615" y="3969598"/>
            <a:ext cx="2342257" cy="65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Marieta Valdivia Lefort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138083" y="3945467"/>
            <a:ext cx="2342257" cy="32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Dr. Anna Mittelholz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90256" y="8189890"/>
            <a:ext cx="2342257" cy="65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Dr. Christopher Newman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811887" y="8189890"/>
            <a:ext cx="2342257" cy="32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Dr. Lucy Mason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638013" y="8214021"/>
            <a:ext cx="2342257" cy="32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Kaitlyn Johnson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466045" y="8214021"/>
            <a:ext cx="2342257" cy="32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Dr. Rossana Deplano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94077" y="8247040"/>
            <a:ext cx="2342257" cy="65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Dr. Thomas González Roberts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138083" y="8332446"/>
            <a:ext cx="2342257" cy="32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2F2F2"/>
                </a:solidFill>
                <a:latin typeface="Proxima Nova"/>
                <a:ea typeface="Proxima Nova"/>
                <a:cs typeface="Proxima Nova"/>
                <a:sym typeface="Proxima Nova"/>
              </a:rPr>
              <a:t>Hasan Abbas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9097" y="3938937"/>
            <a:ext cx="15429806" cy="2275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46"/>
              </a:lnSpc>
            </a:pPr>
            <a:r>
              <a:rPr lang="en-US" sz="6804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DEMONSTRATING THE LUNAR LEDGER: TRANSPARENCY IN ACTION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6401202" y="1814671"/>
            <a:ext cx="5485596" cy="1440215"/>
          </a:xfrm>
          <a:custGeom>
            <a:avLst/>
            <a:gdLst/>
            <a:ahLst/>
            <a:cxnLst/>
            <a:rect l="l" t="t" r="r" b="b"/>
            <a:pathLst>
              <a:path w="5485596" h="1440215">
                <a:moveTo>
                  <a:pt x="0" y="0"/>
                </a:moveTo>
                <a:lnTo>
                  <a:pt x="5485596" y="0"/>
                </a:lnTo>
                <a:lnTo>
                  <a:pt x="5485596" y="1440215"/>
                </a:lnTo>
                <a:lnTo>
                  <a:pt x="0" y="14402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304454" y="4667633"/>
            <a:ext cx="18896909" cy="6934033"/>
          </a:xfrm>
          <a:custGeom>
            <a:avLst/>
            <a:gdLst/>
            <a:ahLst/>
            <a:cxnLst/>
            <a:rect l="l" t="t" r="r" b="b"/>
            <a:pathLst>
              <a:path w="18896909" h="6934033">
                <a:moveTo>
                  <a:pt x="0" y="0"/>
                </a:moveTo>
                <a:lnTo>
                  <a:pt x="18896908" y="0"/>
                </a:lnTo>
                <a:lnTo>
                  <a:pt x="18896908" y="6934033"/>
                </a:lnTo>
                <a:lnTo>
                  <a:pt x="0" y="6934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 t="-66650" b="-10620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1402" y="1738609"/>
            <a:ext cx="15805196" cy="7362563"/>
            <a:chOff x="0" y="0"/>
            <a:chExt cx="21073595" cy="9816750"/>
          </a:xfrm>
        </p:grpSpPr>
        <p:sp>
          <p:nvSpPr>
            <p:cNvPr id="3" name="Freeform 3"/>
            <p:cNvSpPr/>
            <p:nvPr/>
          </p:nvSpPr>
          <p:spPr>
            <a:xfrm>
              <a:off x="0" y="3825601"/>
              <a:ext cx="8630921" cy="5991149"/>
            </a:xfrm>
            <a:custGeom>
              <a:avLst/>
              <a:gdLst/>
              <a:ahLst/>
              <a:cxnLst/>
              <a:rect l="l" t="t" r="r" b="b"/>
              <a:pathLst>
                <a:path w="8630921" h="5991149">
                  <a:moveTo>
                    <a:pt x="0" y="0"/>
                  </a:moveTo>
                  <a:lnTo>
                    <a:pt x="8630921" y="0"/>
                  </a:lnTo>
                  <a:lnTo>
                    <a:pt x="8630921" y="5991149"/>
                  </a:lnTo>
                  <a:lnTo>
                    <a:pt x="0" y="5991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308" r="-27730" b="-845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74451" y="9501337"/>
              <a:ext cx="1289601" cy="193440"/>
            </a:xfrm>
            <a:custGeom>
              <a:avLst/>
              <a:gdLst/>
              <a:ahLst/>
              <a:cxnLst/>
              <a:rect l="l" t="t" r="r" b="b"/>
              <a:pathLst>
                <a:path w="1289601" h="193440">
                  <a:moveTo>
                    <a:pt x="0" y="0"/>
                  </a:moveTo>
                  <a:lnTo>
                    <a:pt x="1289601" y="0"/>
                  </a:lnTo>
                  <a:lnTo>
                    <a:pt x="1289601" y="193441"/>
                  </a:lnTo>
                  <a:lnTo>
                    <a:pt x="0" y="193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053384" y="24800"/>
              <a:ext cx="7020211" cy="3638161"/>
            </a:xfrm>
            <a:custGeom>
              <a:avLst/>
              <a:gdLst/>
              <a:ahLst/>
              <a:cxnLst/>
              <a:rect l="l" t="t" r="r" b="b"/>
              <a:pathLst>
                <a:path w="7020211" h="3638161">
                  <a:moveTo>
                    <a:pt x="0" y="0"/>
                  </a:moveTo>
                  <a:lnTo>
                    <a:pt x="7020211" y="0"/>
                  </a:lnTo>
                  <a:lnTo>
                    <a:pt x="7020211" y="3638161"/>
                  </a:lnTo>
                  <a:lnTo>
                    <a:pt x="0" y="363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50" r="-450" b="-1549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8784688" y="3825601"/>
              <a:ext cx="7955050" cy="5991149"/>
            </a:xfrm>
            <a:custGeom>
              <a:avLst/>
              <a:gdLst/>
              <a:ahLst/>
              <a:cxnLst/>
              <a:rect l="l" t="t" r="r" b="b"/>
              <a:pathLst>
                <a:path w="7955050" h="5991149">
                  <a:moveTo>
                    <a:pt x="0" y="0"/>
                  </a:moveTo>
                  <a:lnTo>
                    <a:pt x="7955050" y="0"/>
                  </a:lnTo>
                  <a:lnTo>
                    <a:pt x="7955050" y="5991149"/>
                  </a:lnTo>
                  <a:lnTo>
                    <a:pt x="0" y="5991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02" r="-14091" b="-724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6728861" y="0"/>
              <a:ext cx="7165243" cy="3662961"/>
            </a:xfrm>
            <a:custGeom>
              <a:avLst/>
              <a:gdLst/>
              <a:ahLst/>
              <a:cxnLst/>
              <a:rect l="l" t="t" r="r" b="b"/>
              <a:pathLst>
                <a:path w="7165243" h="3662961">
                  <a:moveTo>
                    <a:pt x="0" y="0"/>
                  </a:moveTo>
                  <a:lnTo>
                    <a:pt x="7165243" y="0"/>
                  </a:lnTo>
                  <a:lnTo>
                    <a:pt x="7165243" y="3662961"/>
                  </a:lnTo>
                  <a:lnTo>
                    <a:pt x="0" y="3662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12323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575220" cy="3662961"/>
            </a:xfrm>
            <a:custGeom>
              <a:avLst/>
              <a:gdLst/>
              <a:ahLst/>
              <a:cxnLst/>
              <a:rect l="l" t="t" r="r" b="b"/>
              <a:pathLst>
                <a:path w="6575220" h="3662961">
                  <a:moveTo>
                    <a:pt x="0" y="0"/>
                  </a:moveTo>
                  <a:lnTo>
                    <a:pt x="6575220" y="0"/>
                  </a:lnTo>
                  <a:lnTo>
                    <a:pt x="6575220" y="3662961"/>
                  </a:lnTo>
                  <a:lnTo>
                    <a:pt x="0" y="3662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312" t="-8179" b="-1334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899018" y="3825601"/>
              <a:ext cx="4174577" cy="5991149"/>
            </a:xfrm>
            <a:custGeom>
              <a:avLst/>
              <a:gdLst/>
              <a:ahLst/>
              <a:cxnLst/>
              <a:rect l="l" t="t" r="r" b="b"/>
              <a:pathLst>
                <a:path w="4174577" h="5991149">
                  <a:moveTo>
                    <a:pt x="0" y="0"/>
                  </a:moveTo>
                  <a:lnTo>
                    <a:pt x="4174577" y="0"/>
                  </a:lnTo>
                  <a:lnTo>
                    <a:pt x="4174577" y="5991149"/>
                  </a:lnTo>
                  <a:lnTo>
                    <a:pt x="0" y="5991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50612" b="-1541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999094" y="3825601"/>
              <a:ext cx="4626314" cy="1461144"/>
            </a:xfrm>
            <a:custGeom>
              <a:avLst/>
              <a:gdLst/>
              <a:ahLst/>
              <a:cxnLst/>
              <a:rect l="l" t="t" r="r" b="b"/>
              <a:pathLst>
                <a:path w="4626314" h="1461144">
                  <a:moveTo>
                    <a:pt x="0" y="0"/>
                  </a:moveTo>
                  <a:lnTo>
                    <a:pt x="4626314" y="0"/>
                  </a:lnTo>
                  <a:lnTo>
                    <a:pt x="4626314" y="1461144"/>
                  </a:lnTo>
                  <a:lnTo>
                    <a:pt x="0" y="1461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9700" y="417194"/>
            <a:ext cx="17439119" cy="60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spc="82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Information on lunar missions is fragmented, scattered, and prone to being out-of-date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59700" y="1019175"/>
            <a:ext cx="16142979" cy="0"/>
          </a:xfrm>
          <a:prstGeom prst="line">
            <a:avLst/>
          </a:prstGeom>
          <a:ln w="9525" cap="flat">
            <a:solidFill>
              <a:srgbClr val="F6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168" y="228637"/>
            <a:ext cx="8203353" cy="4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spc="233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LUNAR LEDGER TECH DEMO: VISUALIZE OPPORTUNITY</a:t>
            </a:r>
          </a:p>
        </p:txBody>
      </p:sp>
      <p:sp>
        <p:nvSpPr>
          <p:cNvPr id="3" name="AutoShape 3"/>
          <p:cNvSpPr/>
          <p:nvPr/>
        </p:nvSpPr>
        <p:spPr>
          <a:xfrm>
            <a:off x="242168" y="647311"/>
            <a:ext cx="7972097" cy="0"/>
          </a:xfrm>
          <a:prstGeom prst="line">
            <a:avLst/>
          </a:prstGeom>
          <a:ln w="9525" cap="flat">
            <a:solidFill>
              <a:srgbClr val="F6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882416" y="1307346"/>
            <a:ext cx="14523168" cy="8229600"/>
          </a:xfrm>
          <a:custGeom>
            <a:avLst/>
            <a:gdLst/>
            <a:ahLst/>
            <a:cxnLst/>
            <a:rect l="l" t="t" r="r" b="b"/>
            <a:pathLst>
              <a:path w="14523168" h="8229600">
                <a:moveTo>
                  <a:pt x="0" y="0"/>
                </a:moveTo>
                <a:lnTo>
                  <a:pt x="14523168" y="0"/>
                </a:lnTo>
                <a:lnTo>
                  <a:pt x="145231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0" b="-1030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168" y="228637"/>
            <a:ext cx="9024627" cy="4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spc="233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LUNAR LEDGER TECH DEMO: VISUALIZE OPPORTUNITY (PSR)</a:t>
            </a:r>
          </a:p>
        </p:txBody>
      </p:sp>
      <p:sp>
        <p:nvSpPr>
          <p:cNvPr id="3" name="AutoShape 3"/>
          <p:cNvSpPr/>
          <p:nvPr/>
        </p:nvSpPr>
        <p:spPr>
          <a:xfrm>
            <a:off x="242168" y="647311"/>
            <a:ext cx="8901832" cy="0"/>
          </a:xfrm>
          <a:prstGeom prst="line">
            <a:avLst/>
          </a:prstGeom>
          <a:ln w="9525" cap="flat">
            <a:solidFill>
              <a:srgbClr val="F6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882416" y="1307346"/>
            <a:ext cx="14483592" cy="8229600"/>
          </a:xfrm>
          <a:custGeom>
            <a:avLst/>
            <a:gdLst/>
            <a:ahLst/>
            <a:cxnLst/>
            <a:rect l="l" t="t" r="r" b="b"/>
            <a:pathLst>
              <a:path w="14483592" h="8229600">
                <a:moveTo>
                  <a:pt x="0" y="0"/>
                </a:moveTo>
                <a:lnTo>
                  <a:pt x="14483592" y="0"/>
                </a:lnTo>
                <a:lnTo>
                  <a:pt x="144835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8" b="-92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168" y="228637"/>
            <a:ext cx="8608856" cy="4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spc="233">
                <a:solidFill>
                  <a:srgbClr val="F2F2F2"/>
                </a:solidFill>
                <a:latin typeface="MrEavesXLModOT-Bold"/>
                <a:ea typeface="MrEavesXLModOT-Bold"/>
                <a:cs typeface="MrEavesXLModOT-Bold"/>
                <a:sym typeface="MrEavesXLModOT-Bold"/>
              </a:rPr>
              <a:t>LUNAR LEDGER TECH DEMO: MANUAL OVERLAP FLAGGING</a:t>
            </a:r>
          </a:p>
        </p:txBody>
      </p:sp>
      <p:sp>
        <p:nvSpPr>
          <p:cNvPr id="3" name="AutoShape 3"/>
          <p:cNvSpPr/>
          <p:nvPr/>
        </p:nvSpPr>
        <p:spPr>
          <a:xfrm>
            <a:off x="242168" y="647311"/>
            <a:ext cx="8518363" cy="0"/>
          </a:xfrm>
          <a:prstGeom prst="line">
            <a:avLst/>
          </a:prstGeom>
          <a:ln w="9525" cap="flat">
            <a:solidFill>
              <a:srgbClr val="F6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882416" y="1380386"/>
            <a:ext cx="14556920" cy="8083520"/>
          </a:xfrm>
          <a:custGeom>
            <a:avLst/>
            <a:gdLst/>
            <a:ahLst/>
            <a:cxnLst/>
            <a:rect l="l" t="t" r="r" b="b"/>
            <a:pathLst>
              <a:path w="14556920" h="8083520">
                <a:moveTo>
                  <a:pt x="0" y="0"/>
                </a:moveTo>
                <a:lnTo>
                  <a:pt x="14556920" y="0"/>
                </a:lnTo>
                <a:lnTo>
                  <a:pt x="14556920" y="8083521"/>
                </a:lnTo>
                <a:lnTo>
                  <a:pt x="0" y="8083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10" r="-5204" b="-299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608</Words>
  <Application>Microsoft Office PowerPoint</Application>
  <PresentationFormat>Custom</PresentationFormat>
  <Paragraphs>71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MrEavesXLModOT-Bold</vt:lpstr>
      <vt:lpstr>Proxima Nova</vt:lpstr>
      <vt:lpstr>MrEavesXLModOT-Book</vt:lpstr>
      <vt:lpstr>Arial</vt:lpstr>
      <vt:lpstr>MrEavesXLModOT-Heavy</vt:lpstr>
      <vt:lpstr>Calibri</vt:lpstr>
      <vt:lpstr>Proxima Nova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IAC Ledger Launch Deck</dc:title>
  <dc:creator>Samuel (Local)</dc:creator>
  <cp:lastModifiedBy>Sam Jardine</cp:lastModifiedBy>
  <cp:revision>2</cp:revision>
  <dcterms:created xsi:type="dcterms:W3CDTF">2006-08-16T00:00:00Z</dcterms:created>
  <dcterms:modified xsi:type="dcterms:W3CDTF">2025-10-07T16:11:26Z</dcterms:modified>
  <dc:identifier>DAG0oIzXxvA</dc:identifier>
</cp:coreProperties>
</file>